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744"/>
  </p:normalViewPr>
  <p:slideViewPr>
    <p:cSldViewPr snapToGrid="0" snapToObjects="1">
      <p:cViewPr varScale="1">
        <p:scale>
          <a:sx n="110" d="100"/>
          <a:sy n="110" d="100"/>
        </p:scale>
        <p:origin x="4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6ABD0-2B94-9644-B28F-F6FFD54B0F3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F994F-AE77-2C4C-96D0-AE67D096FE8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820DD29F-9F85-7A4E-81D8-E1CCE39CB3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820DD29F-9F85-7A4E-81D8-E1CCE39CB36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20DD29F-9F85-7A4E-81D8-E1CCE39CB36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DD29F-9F85-7A4E-81D8-E1CCE39CB36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20DD29F-9F85-7A4E-81D8-E1CCE39CB3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20DD29F-9F85-7A4E-81D8-E1CCE39CB3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DD29F-9F85-7A4E-81D8-E1CCE39CB36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AC565-DBE8-A74F-B0A4-5BFBDDB0F9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2130" y="535926"/>
            <a:ext cx="9144000" cy="2387600"/>
          </a:xfrm>
        </p:spPr>
        <p:txBody>
          <a:bodyPr>
            <a:normAutofit/>
          </a:bodyPr>
          <a:lstStyle/>
          <a:p>
            <a:r>
              <a:rPr lang="en-US" sz="4800" b="1" dirty="0">
                <a:solidFill>
                  <a:srgbClr val="0070C0"/>
                </a:solidFill>
                <a:latin typeface="Segoe UI Semibold" panose="020B0702040204020203" pitchFamily="34" charset="0"/>
                <a:cs typeface="Segoe UI Semibold" panose="020B0702040204020203" pitchFamily="34" charset="0"/>
              </a:rPr>
              <a:t>Cultural Transformation</a:t>
            </a:r>
            <a:endParaRPr lang="en-AU" sz="4800" b="1" dirty="0">
              <a:solidFill>
                <a:srgbClr val="0070C0"/>
              </a:solidFill>
              <a:latin typeface="Segoe UI Semibold" panose="020B0702040204020203" pitchFamily="34" charset="0"/>
              <a:cs typeface="Segoe UI Semibold" panose="020B0702040204020203" pitchFamily="34" charset="0"/>
            </a:endParaRPr>
          </a:p>
        </p:txBody>
      </p:sp>
      <p:sp>
        <p:nvSpPr>
          <p:cNvPr id="3" name="Subtitle 2"/>
          <p:cNvSpPr>
            <a:spLocks noGrp="1"/>
          </p:cNvSpPr>
          <p:nvPr>
            <p:ph type="subTitle" idx="1"/>
          </p:nvPr>
        </p:nvSpPr>
        <p:spPr>
          <a:xfrm>
            <a:off x="1609106" y="2999365"/>
            <a:ext cx="9144000" cy="1655762"/>
          </a:xfrm>
        </p:spPr>
        <p:txBody>
          <a:bodyPr>
            <a:normAutofit/>
          </a:bodyPr>
          <a:lstStyle/>
          <a:p>
            <a:r>
              <a:rPr lang="en-US" sz="5400" b="1" dirty="0">
                <a:solidFill>
                  <a:srgbClr val="0070C0"/>
                </a:solidFill>
                <a:latin typeface="Segoe UI" panose="020B0502040204020203" pitchFamily="34" charset="0"/>
                <a:cs typeface="Segoe UI" panose="020B0502040204020203" pitchFamily="34" charset="0"/>
              </a:rPr>
              <a:t>Template</a:t>
            </a:r>
            <a:endParaRPr lang="en-US" sz="5400" b="1" dirty="0">
              <a:solidFill>
                <a:srgbClr val="0070C0"/>
              </a:solidFill>
              <a:latin typeface="Segoe UI" panose="020B0502040204020203" pitchFamily="34" charset="0"/>
              <a:cs typeface="Segoe UI" panose="020B0502040204020203" pitchFamily="34" charset="0"/>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582930" y="334631"/>
            <a:ext cx="941070" cy="201295"/>
          </a:xfrm>
          <a:prstGeom prst="rect">
            <a:avLst/>
          </a:prstGeom>
          <a:noFill/>
          <a:ln>
            <a:noFill/>
          </a:ln>
        </p:spPr>
      </p:pic>
      <p:sp>
        <p:nvSpPr>
          <p:cNvPr id="5" name="TextBox 4"/>
          <p:cNvSpPr txBox="1"/>
          <p:nvPr/>
        </p:nvSpPr>
        <p:spPr>
          <a:xfrm>
            <a:off x="1438894" y="4156364"/>
            <a:ext cx="9963397" cy="203132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t>Research the cultural transformation journey that Microsoft has been through. </a:t>
            </a:r>
            <a:endParaRPr lang="en-AU" dirty="0"/>
          </a:p>
          <a:p>
            <a:r>
              <a:rPr lang="en-US" dirty="0"/>
              <a:t>Identify the key elements of Microsoft’s current culture driven by Satya Nadella (CEO). </a:t>
            </a:r>
            <a:endParaRPr lang="en-AU" dirty="0"/>
          </a:p>
          <a:p>
            <a:r>
              <a:rPr lang="en-US" dirty="0"/>
              <a:t>Answer the following three questions (one per slide):</a:t>
            </a:r>
            <a:endParaRPr lang="en-AU" dirty="0"/>
          </a:p>
          <a:p>
            <a:pPr marL="800100" lvl="1" indent="-342900">
              <a:buFont typeface="+mj-lt"/>
              <a:buAutoNum type="arabicPeriod"/>
            </a:pPr>
            <a:r>
              <a:rPr lang="en-US" dirty="0"/>
              <a:t>How has Microsoft’s culture transformed?</a:t>
            </a:r>
            <a:endParaRPr lang="en-AU" dirty="0"/>
          </a:p>
          <a:p>
            <a:pPr marL="800100" lvl="1" indent="-342900">
              <a:buFont typeface="+mj-lt"/>
              <a:buAutoNum type="arabicPeriod"/>
            </a:pPr>
            <a:r>
              <a:rPr lang="en-US" dirty="0"/>
              <a:t>What are the key elements of the current culture?</a:t>
            </a:r>
            <a:endParaRPr lang="en-AU" dirty="0"/>
          </a:p>
          <a:p>
            <a:pPr marL="800100" lvl="1" indent="-342900">
              <a:buFont typeface="+mj-lt"/>
              <a:buAutoNum type="arabicPeriod"/>
            </a:pPr>
            <a:r>
              <a:rPr lang="en-US" dirty="0"/>
              <a:t>What inspires you about Microsoft’s culture?</a:t>
            </a:r>
            <a:endParaRPr lang="en-AU" dirty="0"/>
          </a:p>
          <a:p>
            <a:endParaRPr lang="en-US" dirty="0"/>
          </a:p>
        </p:txBody>
      </p:sp>
      <p:sp>
        <p:nvSpPr>
          <p:cNvPr id="6" name="TextBox 5"/>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solidFill>
                  <a:srgbClr val="0070C0"/>
                </a:solidFill>
                <a:latin typeface="Segoe UI" panose="020B0502040204020203" pitchFamily="34" charset="0"/>
                <a:cs typeface="Segoe UI" panose="020B0502040204020203" pitchFamily="34" charset="0"/>
              </a:rPr>
              <a:t>1. How has Microsoft’s culture transformed?</a:t>
            </a:r>
            <a:endParaRPr lang="en-US" sz="2800" b="1" dirty="0">
              <a:solidFill>
                <a:srgbClr val="0070C0"/>
              </a:solidFill>
              <a:latin typeface="Segoe UI" panose="020B0502040204020203" pitchFamily="34" charset="0"/>
              <a:cs typeface="Segoe UI" panose="020B0502040204020203" pitchFamily="34" charset="0"/>
            </a:endParaRPr>
          </a:p>
        </p:txBody>
      </p:sp>
      <p:pic>
        <p:nvPicPr>
          <p:cNvPr id="2" name="Content Placeholder 1" descr="CC_MasterClass_Image5"/>
          <p:cNvPicPr>
            <a:picLocks noChangeAspect="1"/>
          </p:cNvPicPr>
          <p:nvPr>
            <p:ph idx="1"/>
          </p:nvPr>
        </p:nvPicPr>
        <p:blipFill>
          <a:blip r:embed="rId1"/>
          <a:stretch>
            <a:fillRect/>
          </a:stretch>
        </p:blipFill>
        <p:spPr>
          <a:xfrm>
            <a:off x="8117205" y="1749425"/>
            <a:ext cx="3236595" cy="2164715"/>
          </a:xfrm>
          <a:prstGeom prst="rect">
            <a:avLst/>
          </a:prstGeom>
        </p:spPr>
      </p:pic>
      <p:sp>
        <p:nvSpPr>
          <p:cNvPr id="6" name="TextBox 5"/>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
        <p:nvSpPr>
          <p:cNvPr id="3" name="Text Box 2"/>
          <p:cNvSpPr txBox="1"/>
          <p:nvPr/>
        </p:nvSpPr>
        <p:spPr>
          <a:xfrm>
            <a:off x="1002665" y="1473835"/>
            <a:ext cx="6967220" cy="4799965"/>
          </a:xfrm>
          <a:prstGeom prst="rect">
            <a:avLst/>
          </a:prstGeom>
          <a:noFill/>
        </p:spPr>
        <p:txBody>
          <a:bodyPr wrap="square" rtlCol="0">
            <a:spAutoFit/>
          </a:bodyPr>
          <a:p>
            <a:pPr marL="285750" indent="-285750">
              <a:buFont typeface="Wingdings" panose="05000000000000000000" charset="0"/>
              <a:buChar char="q"/>
            </a:pPr>
            <a:r>
              <a:rPr lang="en-US"/>
              <a:t>Even one of the most valuable companies on Earth knows how hard it can be to shift a culture. </a:t>
            </a:r>
            <a:endParaRPr lang="en-US"/>
          </a:p>
          <a:p>
            <a:pPr marL="285750" indent="-285750">
              <a:buFont typeface="Wingdings" panose="05000000000000000000" charset="0"/>
              <a:buChar char="q"/>
            </a:pPr>
            <a:r>
              <a:rPr lang="en-US" b="1"/>
              <a:t>From attitude to outcomes :</a:t>
            </a:r>
            <a:r>
              <a:rPr lang="en-US"/>
              <a:t> Microsoft’s journey with the NeuroLeadership Institute began with growth mindset, the belief that skills are improvable; they aren’t set in stone.</a:t>
            </a:r>
            <a:r>
              <a:rPr lang="en-US" b="1"/>
              <a:t> </a:t>
            </a:r>
            <a:r>
              <a:rPr lang="en-US"/>
              <a:t>CEO Satya Nadella professed that his company need to become one of “learn-it-alls,” not know-it-alls. People needed to see themselves, and the organization, as more fluid entities. The focus was on improving, not proving, themselves.</a:t>
            </a:r>
            <a:endParaRPr lang="en-US"/>
          </a:p>
          <a:p>
            <a:pPr marL="285750" indent="-285750">
              <a:buFont typeface="Wingdings" panose="05000000000000000000" charset="0"/>
              <a:buChar char="q"/>
            </a:pPr>
            <a:r>
              <a:rPr lang="en-US" b="1"/>
              <a:t>Impact you can see — and hear:</a:t>
            </a:r>
            <a:r>
              <a:rPr lang="en-US"/>
              <a:t> As we note in “How Culture Change Really Happens,” “when we blend the new behavior with current activities, it’s easier to latch on to, which makes it become an unconscious behavior more quickly.”Microsoft used this approach to overhaul its leadership framework. But organizations of any size can use the framework to revamp all aspects of culture, from the broadest performance processes down to the subtlest biases.</a:t>
            </a:r>
            <a:endParaRPr lang="en-US"/>
          </a:p>
          <a:p>
            <a:pPr marL="285750" indent="-285750">
              <a:buFont typeface="Wingdings" panose="05000000000000000000" charset="0"/>
              <a:buChar char="q"/>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solidFill>
                  <a:srgbClr val="0070C0"/>
                </a:solidFill>
                <a:latin typeface="Segoe UI" panose="020B0502040204020203" pitchFamily="34" charset="0"/>
                <a:cs typeface="Segoe UI" panose="020B0502040204020203" pitchFamily="34" charset="0"/>
              </a:rPr>
              <a:t>2. What are the key elements of the current culture?</a:t>
            </a:r>
            <a:endParaRPr lang="en-US" sz="2800" b="1" dirty="0">
              <a:solidFill>
                <a:srgbClr val="0070C0"/>
              </a:solidFill>
              <a:latin typeface="Segoe UI" panose="020B0502040204020203" pitchFamily="34" charset="0"/>
              <a:cs typeface="Segoe UI" panose="020B0502040204020203" pitchFamily="34" charset="0"/>
            </a:endParaRPr>
          </a:p>
        </p:txBody>
      </p:sp>
      <p:pic>
        <p:nvPicPr>
          <p:cNvPr id="2" name="Content Placeholder 1" descr="images"/>
          <p:cNvPicPr>
            <a:picLocks noChangeAspect="1"/>
          </p:cNvPicPr>
          <p:nvPr>
            <p:ph sz="half" idx="1"/>
          </p:nvPr>
        </p:nvPicPr>
        <p:blipFill>
          <a:blip r:embed="rId1"/>
          <a:stretch>
            <a:fillRect/>
          </a:stretch>
        </p:blipFill>
        <p:spPr>
          <a:xfrm>
            <a:off x="8011795" y="4051300"/>
            <a:ext cx="3764280" cy="2134870"/>
          </a:xfrm>
          <a:prstGeom prst="rect">
            <a:avLst/>
          </a:prstGeom>
        </p:spPr>
      </p:pic>
      <p:sp>
        <p:nvSpPr>
          <p:cNvPr id="6" name="TextBox 5"/>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pic>
        <p:nvPicPr>
          <p:cNvPr id="3" name="Content Placeholder 2" descr="microsoft-employee-rally-bill-gates-satya-nadella"/>
          <p:cNvPicPr>
            <a:picLocks noChangeAspect="1"/>
          </p:cNvPicPr>
          <p:nvPr>
            <p:ph sz="half" idx="2"/>
          </p:nvPr>
        </p:nvPicPr>
        <p:blipFill>
          <a:blip r:embed="rId2"/>
          <a:stretch>
            <a:fillRect/>
          </a:stretch>
        </p:blipFill>
        <p:spPr>
          <a:xfrm>
            <a:off x="8011795" y="1410335"/>
            <a:ext cx="3703320" cy="2286000"/>
          </a:xfrm>
          <a:prstGeom prst="rect">
            <a:avLst/>
          </a:prstGeom>
        </p:spPr>
      </p:pic>
      <p:sp>
        <p:nvSpPr>
          <p:cNvPr id="8" name="Text Box 7"/>
          <p:cNvSpPr txBox="1"/>
          <p:nvPr/>
        </p:nvSpPr>
        <p:spPr>
          <a:xfrm>
            <a:off x="974090" y="1369695"/>
            <a:ext cx="6863080" cy="6462395"/>
          </a:xfrm>
          <a:prstGeom prst="rect">
            <a:avLst/>
          </a:prstGeom>
          <a:noFill/>
        </p:spPr>
        <p:txBody>
          <a:bodyPr wrap="square" rtlCol="0">
            <a:spAutoFit/>
          </a:bodyPr>
          <a:p>
            <a:pPr marL="285750" indent="-285750">
              <a:buFont typeface="Wingdings" panose="05000000000000000000" charset="0"/>
              <a:buChar char="o"/>
            </a:pPr>
            <a:r>
              <a:rPr lang="en-US"/>
              <a:t>Companies have distinct cultural characteristics based on the nature of their businesses, industry situation, labor market conditions, and internal business processes. Microsoft Corporation’s organizational culture has the following main characteristics:</a:t>
            </a:r>
            <a:endParaRPr lang="en-US"/>
          </a:p>
          <a:p>
            <a:pPr marL="285750" indent="-285750"/>
            <a:endParaRPr lang="en-US"/>
          </a:p>
          <a:p>
            <a:pPr marL="342900" indent="-342900">
              <a:buFont typeface="+mj-lt"/>
              <a:buAutoNum type="arabicPeriod"/>
            </a:pPr>
            <a:r>
              <a:rPr lang="en-US" b="1"/>
              <a:t>Accountability</a:t>
            </a:r>
            <a:r>
              <a:rPr lang="en-US"/>
              <a:t> : Microsoft describes its corporate culture as a culture of accountability. This cultural feature ensures that every employee understands that his actions have consequences in the company’s context</a:t>
            </a:r>
            <a:endParaRPr lang="en-US"/>
          </a:p>
          <a:p>
            <a:pPr marL="342900" indent="-342900">
              <a:buFont typeface="+mj-lt"/>
              <a:buAutoNum type="arabicPeriod"/>
            </a:pPr>
            <a:r>
              <a:rPr lang="en-US" b="1"/>
              <a:t>Quality and Innovation</a:t>
            </a:r>
            <a:r>
              <a:rPr lang="en-US"/>
              <a:t>: As a technology business, Microsoft needs to innovate to maintain its competitiveness against other computer hardware and software firms.</a:t>
            </a:r>
            <a:endParaRPr lang="en-US"/>
          </a:p>
          <a:p>
            <a:pPr marL="342900" indent="-342900">
              <a:buFont typeface="+mj-lt"/>
              <a:buAutoNum type="arabicPeriod"/>
            </a:pPr>
            <a:r>
              <a:rPr lang="en-US" b="1"/>
              <a:t>Responsiveness to Customers</a:t>
            </a:r>
            <a:r>
              <a:rPr lang="en-US"/>
              <a:t>:  To ensure customer satisfaction, Microsoft Corporation includes responsiveness as a feature in its organizational culture. </a:t>
            </a:r>
            <a:endParaRPr lang="en-US"/>
          </a:p>
          <a:p>
            <a:pPr marL="342900" indent="-342900">
              <a:buFont typeface="+mj-lt"/>
              <a:buAutoNum type="arabicPeriod"/>
            </a:pPr>
            <a:r>
              <a:rPr lang="en-US" b="1"/>
              <a:t>Growth Mindset</a:t>
            </a:r>
            <a:r>
              <a:rPr lang="en-US"/>
              <a:t>: Growth is a necessary part of every business. Microsoft uses its corporate culture to grow its computer hardware and software business.</a:t>
            </a:r>
            <a:endParaRPr lang="en-US"/>
          </a:p>
          <a:p>
            <a:pPr marL="342900" indent="-342900">
              <a:buFont typeface="+mj-lt"/>
              <a:buAutoNum type="arabicPeriod"/>
            </a:pPr>
            <a:r>
              <a:rPr lang="en-US" b="1"/>
              <a:t>Diversity and Inclusion</a:t>
            </a:r>
            <a:r>
              <a:rPr lang="en-US"/>
              <a:t>: Diversity and inclusion is now seen as an essential factor in business development. Microsoft applies these factors in its organizational culture through appropriate training programs. </a:t>
            </a:r>
            <a:endParaRPr lang="en-US"/>
          </a:p>
          <a:p>
            <a:pPr marL="342900" indent="-342900">
              <a:buFont typeface="+mj-lt"/>
              <a:buAutoNum type="arabicPeriod"/>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solidFill>
                  <a:srgbClr val="0070C0"/>
                </a:solidFill>
                <a:latin typeface="Segoe UI" panose="020B0502040204020203" pitchFamily="34" charset="0"/>
                <a:cs typeface="Segoe UI" panose="020B0502040204020203" pitchFamily="34" charset="0"/>
              </a:rPr>
              <a:t>3. What inspires you about Microsoft’s culture?</a:t>
            </a:r>
            <a:endParaRPr lang="en-US" sz="2800" b="1" dirty="0">
              <a:solidFill>
                <a:srgbClr val="0070C0"/>
              </a:solidFill>
              <a:latin typeface="Segoe UI" panose="020B0502040204020203" pitchFamily="34" charset="0"/>
              <a:cs typeface="Segoe UI" panose="020B0502040204020203" pitchFamily="34" charset="0"/>
            </a:endParaRPr>
          </a:p>
        </p:txBody>
      </p:sp>
      <p:pic>
        <p:nvPicPr>
          <p:cNvPr id="2" name="Content Placeholder 1" descr="POA-2880x1110-02-1200x675"/>
          <p:cNvPicPr>
            <a:picLocks noChangeAspect="1"/>
          </p:cNvPicPr>
          <p:nvPr>
            <p:ph sz="half" idx="1"/>
          </p:nvPr>
        </p:nvPicPr>
        <p:blipFill>
          <a:blip r:embed="rId1"/>
          <a:stretch>
            <a:fillRect/>
          </a:stretch>
        </p:blipFill>
        <p:spPr>
          <a:xfrm>
            <a:off x="8463280" y="3803015"/>
            <a:ext cx="3467100" cy="1950720"/>
          </a:xfrm>
          <a:prstGeom prst="rect">
            <a:avLst/>
          </a:prstGeom>
        </p:spPr>
      </p:pic>
      <p:sp>
        <p:nvSpPr>
          <p:cNvPr id="6" name="TextBox 5"/>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pic>
        <p:nvPicPr>
          <p:cNvPr id="7" name="Content Placeholder 6" descr="cloud9-halee-mason-office-1024x576"/>
          <p:cNvPicPr>
            <a:picLocks noChangeAspect="1"/>
          </p:cNvPicPr>
          <p:nvPr>
            <p:ph sz="half" idx="2"/>
          </p:nvPr>
        </p:nvPicPr>
        <p:blipFill>
          <a:blip r:embed="rId2"/>
          <a:stretch>
            <a:fillRect/>
          </a:stretch>
        </p:blipFill>
        <p:spPr>
          <a:xfrm>
            <a:off x="8429625" y="1411605"/>
            <a:ext cx="3500755" cy="1969770"/>
          </a:xfrm>
          <a:prstGeom prst="rect">
            <a:avLst/>
          </a:prstGeom>
        </p:spPr>
      </p:pic>
      <p:sp>
        <p:nvSpPr>
          <p:cNvPr id="8" name="Text Box 7"/>
          <p:cNvSpPr txBox="1"/>
          <p:nvPr/>
        </p:nvSpPr>
        <p:spPr>
          <a:xfrm>
            <a:off x="1154430" y="1520825"/>
            <a:ext cx="7089775" cy="4523105"/>
          </a:xfrm>
          <a:prstGeom prst="rect">
            <a:avLst/>
          </a:prstGeom>
          <a:noFill/>
        </p:spPr>
        <p:txBody>
          <a:bodyPr wrap="square" rtlCol="0">
            <a:spAutoFit/>
          </a:bodyPr>
          <a:p>
            <a:pPr marL="285750" indent="-285750">
              <a:buFont typeface="Wingdings" panose="05000000000000000000" charset="0"/>
              <a:buChar char="o"/>
            </a:pPr>
            <a:r>
              <a:rPr lang="en-US"/>
              <a:t>It’s deeper than curiosity, more powerful than interest or a hunger for learning. Passion is what drives these innovators to improve their corner of the world.</a:t>
            </a:r>
            <a:endParaRPr lang="en-US"/>
          </a:p>
          <a:p>
            <a:pPr marL="285750" indent="-285750">
              <a:buFont typeface="Wingdings" panose="05000000000000000000" charset="0"/>
              <a:buChar char="o"/>
            </a:pPr>
            <a:r>
              <a:rPr lang="en-US"/>
              <a:t>According to Nadella, when a company is successful, the product that makes it successful, the capability around that product and the culture get locked together. This makes it difficult to adopt new products or concepts. “It’s one of the classic issues with all of us in business,” he said. “When you have a business that’s growing super well, it’s got great gross margins, you don’t look around and say, ‘Oh, here is another business that’s got crummy growth margins and that’s what we should do next.That’s when culture will matter, because the culture cannot fight the creation of that new concept.”</a:t>
            </a:r>
            <a:endParaRPr lang="en-US"/>
          </a:p>
          <a:p>
            <a:pPr marL="285750" indent="-285750">
              <a:buFont typeface="Wingdings" panose="05000000000000000000" charset="0"/>
              <a:buChar char="o"/>
            </a:pPr>
            <a:r>
              <a:rPr lang="en-US"/>
              <a:t>Because of that employee’s story, I felt support from Microsoft’s culture and decided it was time for me to come out. Had I worked at another company, maybe I wouldn’t have done it yet, but Microsoft was different.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3703</Words>
  <Application>WPS Presentation</Application>
  <PresentationFormat>Widescreen</PresentationFormat>
  <Paragraphs>44</Paragraphs>
  <Slides>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vt:i4>
      </vt:variant>
    </vt:vector>
  </HeadingPairs>
  <TitlesOfParts>
    <vt:vector size="15" baseType="lpstr">
      <vt:lpstr>Arial</vt:lpstr>
      <vt:lpstr>SimSun</vt:lpstr>
      <vt:lpstr>Wingdings</vt:lpstr>
      <vt:lpstr>Segoe UI Semibold</vt:lpstr>
      <vt:lpstr>Segoe UI</vt:lpstr>
      <vt:lpstr>Calibri</vt:lpstr>
      <vt:lpstr>Microsoft YaHei</vt:lpstr>
      <vt:lpstr>Arial Unicode MS</vt:lpstr>
      <vt:lpstr>Calibri Light</vt:lpstr>
      <vt:lpstr>Wingdings</vt:lpstr>
      <vt:lpstr>Office Theme</vt:lpstr>
      <vt:lpstr>Cultural Transformation</vt:lpstr>
      <vt:lpstr>1. How has Microsoft’s culture transformed?</vt:lpstr>
      <vt:lpstr>2. What are the key elements of the current culture?</vt:lpstr>
      <vt:lpstr>3. What inspires you about Microsoft’s culture?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Transformation</dc:title>
  <dc:creator>Trudy Webb</dc:creator>
  <cp:lastModifiedBy>Gaurav</cp:lastModifiedBy>
  <cp:revision>2</cp:revision>
  <dcterms:created xsi:type="dcterms:W3CDTF">2020-06-10T01:59:00Z</dcterms:created>
  <dcterms:modified xsi:type="dcterms:W3CDTF">2020-06-21T19:30:11Z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0x010100C3704E87FCCCEB4BAF7632CF8D3E8DC4</vt:lpwstr>
  </property>
  <property fmtid="{D5CDD505-2E9C-101B-9397-08002B2CF9AE}" pid="3" name="KSOProductBuildVer">
    <vt:lpwstr>1033-10.2.0.7636</vt:lpwstr>
  </property>
</Properties>
</file>