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1"/>
  </p:notesMasterIdLst>
  <p:sldIdLst>
    <p:sldId id="256" r:id="rId4"/>
    <p:sldId id="257" r:id="rId5"/>
    <p:sldId id="260" r:id="rId6"/>
    <p:sldId id="258" r:id="rId7"/>
    <p:sldId id="261" r:id="rId8"/>
    <p:sldId id="259"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50"/>
  </p:normalViewPr>
  <p:slideViewPr>
    <p:cSldViewPr snapToGrid="0" snapToObjects="1">
      <p:cViewPr varScale="1">
        <p:scale>
          <a:sx n="112" d="100"/>
          <a:sy n="112" d="100"/>
        </p:scale>
        <p:origin x="9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20DD29F-9F85-7A4E-81D8-E1CCE39CB3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20DD29F-9F85-7A4E-81D8-E1CCE39CB3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DD29F-9F85-7A4E-81D8-E1CCE39CB3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20DD29F-9F85-7A4E-81D8-E1CCE39CB3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20DD29F-9F85-7A4E-81D8-E1CCE39CB3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DD29F-9F85-7A4E-81D8-E1CCE39CB3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702040204020203" pitchFamily="34" charset="0"/>
                <a:cs typeface="Segoe UI Semibold" panose="020B0702040204020203" pitchFamily="34" charset="0"/>
              </a:rPr>
              <a:t>Bringing your professional voice to the Microsoft table</a:t>
            </a:r>
            <a:endParaRPr lang="en-AU" sz="4800" b="1" dirty="0">
              <a:solidFill>
                <a:srgbClr val="0070C0"/>
              </a:solidFill>
              <a:latin typeface="Segoe UI Semibold" panose="020B0702040204020203" pitchFamily="34" charset="0"/>
              <a:cs typeface="Segoe UI Semibold" panose="020B0702040204020203" pitchFamily="34" charset="0"/>
            </a:endParaRPr>
          </a:p>
        </p:txBody>
      </p:sp>
      <p:sp>
        <p:nvSpPr>
          <p:cNvPr id="3" name="Subtitle 2"/>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endParaRPr lang="en-US" sz="5400" b="1" dirty="0">
              <a:solidFill>
                <a:srgbClr val="0070C0"/>
              </a:solidFill>
              <a:latin typeface="Segoe UI" panose="020B0502040204020203" pitchFamily="34" charset="0"/>
              <a:cs typeface="Segoe UI" panose="020B0502040204020203" pitchFamily="34"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endParaRPr lang="en-US" dirty="0"/>
          </a:p>
          <a:p>
            <a:endParaRPr lang="en-US" dirty="0"/>
          </a:p>
          <a:p>
            <a:pPr marL="342900" indent="-342900">
              <a:buFont typeface="+mj-lt"/>
              <a:buAutoNum type="arabicPeriod"/>
            </a:pPr>
            <a:r>
              <a:rPr lang="en-US" dirty="0"/>
              <a:t>What is confidence and why it is important to demonstrate it in the workplace?</a:t>
            </a:r>
            <a:r>
              <a:rPr lang="en-AU" dirty="0"/>
              <a:t> </a:t>
            </a:r>
            <a:endParaRPr lang="en-AU" dirty="0"/>
          </a:p>
          <a:p>
            <a:pPr marL="342900" lvl="0" indent="-342900">
              <a:buFont typeface="+mj-lt"/>
              <a:buAutoNum type="arabicPeriod"/>
            </a:pPr>
            <a:r>
              <a:rPr lang="en-US" dirty="0"/>
              <a:t>Think of a friend, colleague or leader who demonstrates confidence. What are the key characteristics that this person demonstrates?</a:t>
            </a:r>
            <a:endParaRPr lang="en-US" dirty="0"/>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452755" indent="-452755"/>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How-Important-Is-Self-Confidence-In-The-Workplace"/>
          <p:cNvPicPr>
            <a:picLocks noChangeAspect="1"/>
          </p:cNvPicPr>
          <p:nvPr>
            <p:ph idx="1"/>
          </p:nvPr>
        </p:nvPicPr>
        <p:blipFill>
          <a:blip r:embed="rId1"/>
          <a:stretch>
            <a:fillRect/>
          </a:stretch>
        </p:blipFill>
        <p:spPr>
          <a:xfrm>
            <a:off x="7444105" y="1544955"/>
            <a:ext cx="4665345" cy="2221865"/>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pic>
        <p:nvPicPr>
          <p:cNvPr id="3" name="Picture 2" descr="Self-Confidence-Quotes-for-Men-Inspiration3"/>
          <p:cNvPicPr>
            <a:picLocks noChangeAspect="1"/>
          </p:cNvPicPr>
          <p:nvPr/>
        </p:nvPicPr>
        <p:blipFill>
          <a:blip r:embed="rId2"/>
          <a:stretch>
            <a:fillRect/>
          </a:stretch>
        </p:blipFill>
        <p:spPr>
          <a:xfrm>
            <a:off x="7444105" y="3940175"/>
            <a:ext cx="4534535" cy="2856865"/>
          </a:xfrm>
          <a:prstGeom prst="rect">
            <a:avLst/>
          </a:prstGeom>
        </p:spPr>
      </p:pic>
      <p:sp>
        <p:nvSpPr>
          <p:cNvPr id="7" name="Text Box 6"/>
          <p:cNvSpPr txBox="1"/>
          <p:nvPr/>
        </p:nvSpPr>
        <p:spPr>
          <a:xfrm>
            <a:off x="1021715" y="1831340"/>
            <a:ext cx="6104255" cy="4523105"/>
          </a:xfrm>
          <a:prstGeom prst="rect">
            <a:avLst/>
          </a:prstGeom>
          <a:noFill/>
        </p:spPr>
        <p:txBody>
          <a:bodyPr wrap="square" rtlCol="0">
            <a:spAutoFit/>
          </a:bodyPr>
          <a:p>
            <a:pPr marL="342900" indent="-342900">
              <a:buFont typeface="+mj-lt"/>
              <a:buAutoNum type="arabicPeriod"/>
            </a:pPr>
            <a:r>
              <a:rPr lang="en-US" b="1"/>
              <a:t>Understanding confidence at workplace:</a:t>
            </a:r>
            <a:r>
              <a:rPr lang="en-US"/>
              <a:t>  Workplace confidence refers to your mind set that knows what you are doing, what you are best at, your values and practicing it in a way that it conveys to others. Accept reality and uphold positivity to balance between success and failure. When you act arrogant or inconsiderate and insensitive you pull yourself close to failure as the whole environment will be affected and will disintegrate of this behavior.</a:t>
            </a:r>
            <a:endParaRPr lang="en-US"/>
          </a:p>
          <a:p>
            <a:pPr marL="342900" indent="-342900">
              <a:buFont typeface="+mj-lt"/>
              <a:buAutoNum type="arabicPeriod"/>
            </a:pPr>
            <a:endParaRPr lang="en-US"/>
          </a:p>
          <a:p>
            <a:pPr marL="342900" indent="-342900">
              <a:buFont typeface="+mj-lt"/>
              <a:buAutoNum type="arabicPeriod"/>
            </a:pPr>
            <a:r>
              <a:rPr lang="en-US" b="1"/>
              <a:t>Confidence is the source and basis:</a:t>
            </a:r>
            <a:r>
              <a:rPr lang="en-US"/>
              <a:t> It is the key to success and a basis for high level of productivity. The workplace should be a setting where people maneuver confidence without restraint. It is not only intended just for the person who will lead a team but for even each of the team members. It applies to anyone who wants to lead a successful career.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
        <p:nvSpPr>
          <p:cNvPr id="11" name="Text Box 10"/>
          <p:cNvSpPr txBox="1"/>
          <p:nvPr/>
        </p:nvSpPr>
        <p:spPr>
          <a:xfrm>
            <a:off x="241935" y="541655"/>
            <a:ext cx="11783060" cy="3138170"/>
          </a:xfrm>
          <a:prstGeom prst="rect">
            <a:avLst/>
          </a:prstGeom>
          <a:noFill/>
        </p:spPr>
        <p:txBody>
          <a:bodyPr wrap="square" rtlCol="0">
            <a:spAutoFit/>
          </a:bodyPr>
          <a:p>
            <a:r>
              <a:rPr lang="en-US"/>
              <a:t> 3.   </a:t>
            </a:r>
            <a:r>
              <a:rPr lang="en-US" b="1"/>
              <a:t>Importance of Developing confidence:</a:t>
            </a:r>
            <a:r>
              <a:rPr lang="en-US"/>
              <a:t> Confidence is not something you were born with or inherited by parents.       Although you may receive a lot of advice on confidence only your determination can help you build some self confidence in the workplace. Take the initiative and encourage yourself to develop confidence while dealing with people and work.</a:t>
            </a:r>
            <a:endParaRPr lang="en-US"/>
          </a:p>
          <a:p>
            <a:endParaRPr lang="en-US"/>
          </a:p>
          <a:p>
            <a:r>
              <a:rPr lang="en-US"/>
              <a:t>4.    </a:t>
            </a:r>
            <a:r>
              <a:rPr lang="en-US" b="1"/>
              <a:t>Importance of Maintaining confidence:  </a:t>
            </a:r>
            <a:r>
              <a:rPr lang="en-US"/>
              <a:t>It’s imperative to be confident at times of crisis; it reflects the kind of work culture you belong to.</a:t>
            </a:r>
            <a:r>
              <a:rPr lang="en-US"/>
              <a:t> A workplace is a hub of challenges and each and every one from the leaders to the grassroots workers are all in the dilemma to maintain the posture and remain calm while solving and tackling the challenge.</a:t>
            </a:r>
            <a:endParaRPr lang="en-US"/>
          </a:p>
          <a:p>
            <a:endParaRPr lang="en-US"/>
          </a:p>
          <a:p>
            <a:r>
              <a:rPr lang="en-US"/>
              <a:t>5.    </a:t>
            </a:r>
            <a:r>
              <a:rPr lang="en-US" b="1"/>
              <a:t>Importance of Reflecting confidence: </a:t>
            </a:r>
            <a:r>
              <a:rPr lang="en-US"/>
              <a:t>When you have been hit by failure and it’s your responsibility to resolve them, be confident and know what you are dealing with. Even though due to a slight blunder you know how it can be put right. Though you are worrying or need to get a closer look at the situation, do not miss that poise.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408305" indent="-408305"/>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images1"/>
          <p:cNvPicPr>
            <a:picLocks noChangeAspect="1"/>
          </p:cNvPicPr>
          <p:nvPr>
            <p:ph idx="1"/>
          </p:nvPr>
        </p:nvPicPr>
        <p:blipFill>
          <a:blip r:embed="rId1"/>
          <a:stretch>
            <a:fillRect/>
          </a:stretch>
        </p:blipFill>
        <p:spPr>
          <a:xfrm>
            <a:off x="7812405" y="1486535"/>
            <a:ext cx="4262120" cy="2386965"/>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pic>
        <p:nvPicPr>
          <p:cNvPr id="3" name="Picture 2" descr="Elon-Musk-Telsa"/>
          <p:cNvPicPr>
            <a:picLocks noChangeAspect="1"/>
          </p:cNvPicPr>
          <p:nvPr/>
        </p:nvPicPr>
        <p:blipFill>
          <a:blip r:embed="rId2"/>
          <a:stretch>
            <a:fillRect/>
          </a:stretch>
        </p:blipFill>
        <p:spPr>
          <a:xfrm>
            <a:off x="7860665" y="4175760"/>
            <a:ext cx="4166235" cy="2380615"/>
          </a:xfrm>
          <a:prstGeom prst="rect">
            <a:avLst/>
          </a:prstGeom>
        </p:spPr>
      </p:pic>
      <p:sp>
        <p:nvSpPr>
          <p:cNvPr id="8" name="Text Box 7"/>
          <p:cNvSpPr txBox="1"/>
          <p:nvPr/>
        </p:nvSpPr>
        <p:spPr>
          <a:xfrm>
            <a:off x="965200" y="1847215"/>
            <a:ext cx="6575425" cy="368300"/>
          </a:xfrm>
          <a:prstGeom prst="rect">
            <a:avLst/>
          </a:prstGeom>
          <a:noFill/>
        </p:spPr>
        <p:txBody>
          <a:bodyPr wrap="square" rtlCol="0">
            <a:spAutoFit/>
          </a:bodyPr>
          <a:p>
            <a:endParaRPr lang="en-US"/>
          </a:p>
        </p:txBody>
      </p:sp>
      <p:sp>
        <p:nvSpPr>
          <p:cNvPr id="9" name="Text Box 8"/>
          <p:cNvSpPr txBox="1"/>
          <p:nvPr/>
        </p:nvSpPr>
        <p:spPr>
          <a:xfrm>
            <a:off x="911860" y="2051685"/>
            <a:ext cx="6628765" cy="3969385"/>
          </a:xfrm>
          <a:prstGeom prst="rect">
            <a:avLst/>
          </a:prstGeom>
          <a:noFill/>
        </p:spPr>
        <p:txBody>
          <a:bodyPr wrap="square" rtlCol="0">
            <a:spAutoFit/>
          </a:bodyPr>
          <a:p>
            <a:pPr marL="285750" indent="-285750">
              <a:buFont typeface="Wingdings" panose="05000000000000000000" charset="0"/>
              <a:buChar char="§"/>
            </a:pPr>
            <a:r>
              <a:rPr lang="en-US" b="1"/>
              <a:t>Hard-work and Characteristic Work Ethics</a:t>
            </a:r>
            <a:r>
              <a:rPr lang="en-US"/>
              <a:t>: Elon Musk is a hard-working innovator, working for about 100 hours a week, and has been productive since many years. He may even be considered as the hardest working employee of the company, setting standards for his colleagues to follow and implement. Since the field of work lies inside his radius of interests, he enjoys it to every moment and bit when it comes to learning and execution. </a:t>
            </a:r>
            <a:endParaRPr lang="en-US"/>
          </a:p>
          <a:p>
            <a:pPr marL="285750" indent="-285750">
              <a:buFont typeface="Wingdings" panose="05000000000000000000" charset="0"/>
              <a:buChar char="§"/>
            </a:pPr>
            <a:r>
              <a:rPr lang="en-US" b="1"/>
              <a:t>Strong Risk Tolerance: </a:t>
            </a:r>
            <a:r>
              <a:rPr lang="en-US"/>
              <a:t>Founding a start-up involves a great deal of uncertainty and risk. A study found that after 10 years of being in business, 96 percent of the start-ups fail. Going by the statistics, Musk must have faced the same odds against him, when he had decided to leave an otherwise comfortable life to start a risky and uncertain business venture.</a:t>
            </a:r>
            <a:endParaRPr lang="en-US" b="1"/>
          </a:p>
          <a:p>
            <a:pPr marL="285750" indent="-285750">
              <a:buFont typeface="Wingdings" panose="05000000000000000000"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82575" y="313690"/>
            <a:ext cx="11657330" cy="4523105"/>
          </a:xfrm>
          <a:prstGeom prst="rect">
            <a:avLst/>
          </a:prstGeom>
          <a:noFill/>
        </p:spPr>
        <p:txBody>
          <a:bodyPr wrap="square" rtlCol="0">
            <a:spAutoFit/>
          </a:bodyPr>
          <a:p>
            <a:pPr marL="285750" indent="-285750">
              <a:buFont typeface="Wingdings" panose="05000000000000000000" charset="0"/>
              <a:buChar char="§"/>
            </a:pPr>
            <a:r>
              <a:rPr lang="en-US" b="1"/>
              <a:t>Always Be Learning’ Attitude:  </a:t>
            </a:r>
            <a:r>
              <a:rPr lang="en-US"/>
              <a:t>An astounding and less-known fact about Elon Musk is that he is self-taught in programming and in many advanced level subjects. He read and understood a variety of books, which helped him gain endless and persistent knowledge and understand diverse concepts.</a:t>
            </a:r>
            <a:r>
              <a:rPr lang="en-US" b="1"/>
              <a:t> </a:t>
            </a:r>
            <a:endParaRPr lang="en-US" b="1"/>
          </a:p>
          <a:p>
            <a:pPr marL="285750" indent="-285750">
              <a:buFont typeface="Wingdings" panose="05000000000000000000" charset="0"/>
              <a:buChar char="§"/>
            </a:pPr>
            <a:r>
              <a:rPr lang="en-US" b="1"/>
              <a:t>Tendency for Vertical Integration: </a:t>
            </a:r>
            <a:r>
              <a:rPr lang="en-US"/>
              <a:t>Vertical integration is a strategy where an organization or a firm acquires business operations within the same product vertical. Both Tesla and SpaceX embrace this concept. For example, Tesla not only produces electric cars; they also generate public awareness about their cars via Tesla showrooms across various countries. And SpaceX does not only have the primary goal of rocket propulsions; they develop their own rocket architecture as well.</a:t>
            </a:r>
            <a:endParaRPr lang="en-US"/>
          </a:p>
          <a:p>
            <a:pPr marL="285750" indent="-285750">
              <a:buFont typeface="Wingdings" panose="05000000000000000000" charset="0"/>
              <a:buChar char="§"/>
            </a:pPr>
            <a:r>
              <a:rPr lang="en-US" b="1"/>
              <a:t>Preferring to Stand Out From the Crowd:</a:t>
            </a:r>
            <a:r>
              <a:rPr lang="en-US"/>
              <a:t> Musk elects to bring up innovation at every level of his understanding. He tends to impart theoretical knowledge at the base level, applying changes and executing the same on the practical level. He relies more on transitional aspects such as research and development, thereby increasing the probability of ground-breaking inventions.Tesla Motors, a far headed firm headed by Elon Musk, is anti-ordinary. Its compelling marketplace has become a one-stop destination for potential buyers where they can interact about product specifications. They also have video testimonials that far outperform in the sales-dominated industry.</a:t>
            </a:r>
            <a:endParaRPr lang="en-US"/>
          </a:p>
          <a:p>
            <a:pPr marL="285750" indent="-285750">
              <a:buFont typeface="Wingdings" panose="05000000000000000000" charset="0"/>
              <a:buChar char="§"/>
            </a:pPr>
            <a:endParaRPr lang="en-US"/>
          </a:p>
          <a:p>
            <a:pPr marL="285750" indent="-285750">
              <a:buFont typeface="Wingdings" panose="05000000000000000000" charset="0"/>
              <a:buChar cha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408305" indent="-408305"/>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pic>
        <p:nvPicPr>
          <p:cNvPr id="2" name="Content Placeholder 1" descr="Ofc17_Meeting_011(2)"/>
          <p:cNvPicPr>
            <a:picLocks noChangeAspect="1"/>
          </p:cNvPicPr>
          <p:nvPr>
            <p:ph idx="1"/>
          </p:nvPr>
        </p:nvPicPr>
        <p:blipFill>
          <a:blip r:embed="rId1"/>
          <a:stretch>
            <a:fillRect/>
          </a:stretch>
        </p:blipFill>
        <p:spPr>
          <a:xfrm>
            <a:off x="7881620" y="1400810"/>
            <a:ext cx="4168140" cy="2353945"/>
          </a:xfrm>
          <a:prstGeom prst="rect">
            <a:avLst/>
          </a:prstGeom>
        </p:spPr>
      </p:pic>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pic>
        <p:nvPicPr>
          <p:cNvPr id="3" name="Picture 2" descr="Woman-works-next-to-her-lady-justice-desk-statue"/>
          <p:cNvPicPr>
            <a:picLocks noChangeAspect="1"/>
          </p:cNvPicPr>
          <p:nvPr/>
        </p:nvPicPr>
        <p:blipFill>
          <a:blip r:embed="rId2"/>
          <a:stretch>
            <a:fillRect/>
          </a:stretch>
        </p:blipFill>
        <p:spPr>
          <a:xfrm>
            <a:off x="7881620" y="3908425"/>
            <a:ext cx="4168140" cy="2588260"/>
          </a:xfrm>
          <a:prstGeom prst="rect">
            <a:avLst/>
          </a:prstGeom>
        </p:spPr>
      </p:pic>
      <p:sp>
        <p:nvSpPr>
          <p:cNvPr id="7" name="Text Box 6"/>
          <p:cNvSpPr txBox="1"/>
          <p:nvPr/>
        </p:nvSpPr>
        <p:spPr>
          <a:xfrm>
            <a:off x="958850" y="1658620"/>
            <a:ext cx="6591935" cy="5354320"/>
          </a:xfrm>
          <a:prstGeom prst="rect">
            <a:avLst/>
          </a:prstGeom>
          <a:noFill/>
        </p:spPr>
        <p:txBody>
          <a:bodyPr wrap="square" rtlCol="0">
            <a:spAutoFit/>
          </a:bodyPr>
          <a:p>
            <a:pPr marL="285750" indent="-285750">
              <a:buFont typeface="Wingdings" panose="05000000000000000000" charset="0"/>
              <a:buChar char="§"/>
            </a:pPr>
            <a:r>
              <a:rPr lang="en-US" b="1"/>
              <a:t>Write Down What You're Going To Say:</a:t>
            </a:r>
            <a:r>
              <a:rPr lang="en-US"/>
              <a:t> Writing down what I'm going to say helps when you struggle to speak up, as it minimizes stutters or stumbles. Know that it is OK to read my thoughts and feelings: It gets you out of your head and makes you sound clearer and more concise. It lets others know that this is important to me and I have put some thought into it. By sharing my thoughts, I am inspiring others by speaking up.</a:t>
            </a:r>
            <a:endParaRPr lang="en-US"/>
          </a:p>
          <a:p>
            <a:pPr marL="285750" indent="-285750">
              <a:buFont typeface="Wingdings" panose="05000000000000000000" charset="0"/>
              <a:buChar char="§"/>
            </a:pPr>
            <a:r>
              <a:rPr lang="en-US"/>
              <a:t>  </a:t>
            </a:r>
            <a:r>
              <a:rPr lang="en-US" b="1"/>
              <a:t>Develop Your Skills In Lower-Risk Environments</a:t>
            </a:r>
            <a:r>
              <a:rPr lang="en-US"/>
              <a:t>: Identify some opportunities to get out of my comfort zone. Look for people or environments that are lower in risk, or where I have a strong support system for trying new things. Let a trusted colleague or mentor know that I want to build confidence in this area, and ask them to observe and share feedback to help me grow.</a:t>
            </a:r>
            <a:endParaRPr lang="en-US"/>
          </a:p>
          <a:p>
            <a:pPr marL="285750" indent="-285750">
              <a:buFont typeface="Wingdings" panose="05000000000000000000" charset="0"/>
              <a:buChar char="§"/>
            </a:pPr>
            <a:r>
              <a:rPr lang="en-US" b="1"/>
              <a:t>Define Why My Voice Is Important</a:t>
            </a:r>
            <a:r>
              <a:rPr lang="en-US"/>
              <a:t>:  Small voices have a big impact. Start a conversation with myself. Why is what I have to say worth overcoming my nerves? Who or how I am helping by raising my hand? Who will I inspire and why are my words welcome in the world? As I gain confidence in me why, make space for others by asking what's important to them.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3980" y="187325"/>
            <a:ext cx="11971655" cy="3138170"/>
          </a:xfrm>
          <a:prstGeom prst="rect">
            <a:avLst/>
          </a:prstGeom>
          <a:noFill/>
        </p:spPr>
        <p:txBody>
          <a:bodyPr wrap="square" rtlCol="0">
            <a:spAutoFit/>
          </a:bodyPr>
          <a:p>
            <a:pPr marL="285750" indent="-285750">
              <a:buFont typeface="Wingdings" panose="05000000000000000000" charset="0"/>
              <a:buChar char="§"/>
            </a:pPr>
            <a:r>
              <a:rPr lang="en-US" b="1"/>
              <a:t>Take Action, Rather Than Seeking Perfection First</a:t>
            </a:r>
            <a:r>
              <a:rPr lang="en-US"/>
              <a:t>: I used to struggle with the same issue. The mistake many people make is believing they have to feel confident in order to act with confidence. Actually, it's the other way around. Confidence comes from taking action. Ralph Waldo Emerson said, "Do the thing and you will have the power." Stop waiting until you or your idea are "ready." Create your confidence by taking action and speaking up.</a:t>
            </a:r>
            <a:endParaRPr lang="en-US"/>
          </a:p>
          <a:p>
            <a:pPr marL="285750" indent="-285750">
              <a:buFont typeface="Wingdings" panose="05000000000000000000" charset="0"/>
              <a:buChar char="§"/>
            </a:pPr>
            <a:r>
              <a:rPr lang="en-US"/>
              <a:t> </a:t>
            </a:r>
            <a:r>
              <a:rPr lang="en-US" b="1"/>
              <a:t>Visualize The Conversation First, Then Act</a:t>
            </a:r>
            <a:r>
              <a:rPr lang="en-US"/>
              <a:t>: Rather than "diving in" and blurting with confidence, start by visualizing the meeting or conversation. Watch the room nod in assent as I confidently and competently articulate my view. Witness the shift in my own mind as my rehearse the outcome. Then, after I have practiced in my mind, make it a reality.</a:t>
            </a:r>
            <a:endParaRPr lang="en-US"/>
          </a:p>
          <a:p>
            <a:pPr marL="285750" indent="-285750">
              <a:buFont typeface="Wingdings" panose="05000000000000000000" charset="0"/>
              <a:buChar char="§"/>
            </a:pPr>
            <a:r>
              <a:rPr lang="en-US" b="1"/>
              <a:t>Phrase Statements Through 'I Think' And 'This is Why'</a:t>
            </a:r>
            <a:r>
              <a:rPr lang="en-US"/>
              <a:t>: The hesitation in voicing opinions is a phenomenon affecting leaders of many levels. I ask leaders to do this. Phrase what I want to say in two parts: "This is what I think" and "This is why." Doing so will prepare me to feel more confident. It will also help my comment join the conversation, as one rooted in prepared thinking versus rash, emotional "must say something" comments.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7311</Words>
  <Application>WPS Presentation</Application>
  <PresentationFormat>Widescreen</PresentationFormat>
  <Paragraphs>54</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SimSun</vt:lpstr>
      <vt:lpstr>Wingdings</vt:lpstr>
      <vt:lpstr>Segoe UI Semibold</vt:lpstr>
      <vt:lpstr>Segoe UI</vt:lpstr>
      <vt:lpstr>Calibri</vt:lpstr>
      <vt:lpstr>Microsoft YaHei</vt:lpstr>
      <vt:lpstr>Arial Unicode MS</vt:lpstr>
      <vt:lpstr>Calibri Light</vt:lpstr>
      <vt:lpstr>Wingdings</vt:lpstr>
      <vt:lpstr>Office Theme</vt:lpstr>
      <vt:lpstr>1_Office Theme</vt:lpstr>
      <vt:lpstr>Bringing your professional voice to the Microsoft table</vt:lpstr>
      <vt:lpstr>1. What is confidence and why is it important to demonstrate it in the workplace?</vt:lpstr>
      <vt:lpstr>1. What is confidence and why is it important to demonstrate it in the workplace?</vt:lpstr>
      <vt:lpstr>2. Think of a friend, colleague or leader who demonstrates confidence. What are the key characteristics that this person demonstrates?</vt:lpstr>
      <vt:lpstr>PowerPoint 演示文稿</vt:lpstr>
      <vt:lpstr>3. How can you demonstrate confidence and bring your voice to the table at Microsoft?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Gaurav</cp:lastModifiedBy>
  <cp:revision>4</cp:revision>
  <dcterms:created xsi:type="dcterms:W3CDTF">2020-06-10T01:59:00Z</dcterms:created>
  <dcterms:modified xsi:type="dcterms:W3CDTF">2020-06-22T17:17:53Z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y fmtid="{D5CDD505-2E9C-101B-9397-08002B2CF9AE}" pid="3" name="KSOProductBuildVer">
    <vt:lpwstr>1033-10.2.0.7636</vt:lpwstr>
  </property>
</Properties>
</file>