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0"/>
  </p:notesMasterIdLst>
  <p:handoutMasterIdLst>
    <p:handoutMasterId r:id="rId21"/>
  </p:handoutMasterIdLst>
  <p:sldIdLst>
    <p:sldId id="350" r:id="rId5"/>
    <p:sldId id="352" r:id="rId6"/>
    <p:sldId id="361" r:id="rId7"/>
    <p:sldId id="334" r:id="rId8"/>
    <p:sldId id="364" r:id="rId9"/>
    <p:sldId id="372" r:id="rId10"/>
    <p:sldId id="376" r:id="rId11"/>
    <p:sldId id="369" r:id="rId12"/>
    <p:sldId id="354" r:id="rId13"/>
    <p:sldId id="373" r:id="rId14"/>
    <p:sldId id="374" r:id="rId15"/>
    <p:sldId id="375" r:id="rId16"/>
    <p:sldId id="378" r:id="rId17"/>
    <p:sldId id="377" r:id="rId18"/>
    <p:sldId id="34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Amar Chowdary Gundapaneni" initials="ACG" lastIdx="1" clrIdx="2">
    <p:extLst>
      <p:ext uri="{19B8F6BF-5375-455C-9EA6-DF929625EA0E}">
        <p15:presenceInfo xmlns:p15="http://schemas.microsoft.com/office/powerpoint/2012/main" userId="Amar Chowdary Gundapanen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379" autoAdjust="0"/>
    <p:restoredTop sz="95794" autoAdjust="0"/>
  </p:normalViewPr>
  <p:slideViewPr>
    <p:cSldViewPr snapToGrid="0">
      <p:cViewPr varScale="1">
        <p:scale>
          <a:sx n="126" d="100"/>
          <a:sy n="126" d="100"/>
        </p:scale>
        <p:origin x="216" y="24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517055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4031173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158471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4293649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2709758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22374134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18238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4092707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4275946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4285802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1290545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1721583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485083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3760939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2335794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April 20, 2025</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dirty="0"/>
              <a:t>Pixel </a:t>
            </a:r>
            <a:r>
              <a:rPr lang="en-US" dirty="0" err="1"/>
              <a:t>Maverics</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April 20, 2025</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dirty="0"/>
              <a:t>Pixel </a:t>
            </a:r>
            <a:r>
              <a:rPr lang="en-US" dirty="0" err="1"/>
              <a:t>Maverics</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April 20, 2025</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dirty="0"/>
              <a:t>Pixel </a:t>
            </a:r>
            <a:r>
              <a:rPr lang="en-US" dirty="0" err="1"/>
              <a:t>Maverics</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April 20, 2025</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dirty="0"/>
              <a:t>Pixel </a:t>
            </a:r>
            <a:r>
              <a:rPr lang="en-US" dirty="0" err="1"/>
              <a:t>Maverics</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April 20, 2025</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dirty="0"/>
              <a:t>Pixel </a:t>
            </a:r>
            <a:r>
              <a:rPr lang="en-US" dirty="0" err="1"/>
              <a:t>Maverics</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April 20, 2025</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dirty="0"/>
              <a:t>Pixel </a:t>
            </a:r>
            <a:r>
              <a:rPr lang="en-US" dirty="0" err="1"/>
              <a:t>Maverics</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April 20, 2025</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dirty="0"/>
              <a:t>Pixel </a:t>
            </a:r>
            <a:r>
              <a:rPr lang="en-US" dirty="0" err="1"/>
              <a:t>Maverics</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April 20, 2025</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dirty="0"/>
              <a:t>Pixel </a:t>
            </a:r>
            <a:r>
              <a:rPr lang="en-US" dirty="0" err="1"/>
              <a:t>Maverics</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April 20, 2025</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dirty="0"/>
              <a:t>Pixel </a:t>
            </a:r>
            <a:r>
              <a:rPr lang="en-US" dirty="0" err="1"/>
              <a:t>Maverics</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April 20, 2025</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dirty="0"/>
              <a:t>Pixel </a:t>
            </a:r>
            <a:r>
              <a:rPr lang="en-US" dirty="0" err="1"/>
              <a:t>Maverics</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5" y="2374700"/>
            <a:ext cx="5491571" cy="1514019"/>
          </a:xfrm>
        </p:spPr>
        <p:txBody>
          <a:bodyPr/>
          <a:lstStyle/>
          <a:p>
            <a:pPr marL="0" marR="0">
              <a:lnSpc>
                <a:spcPct val="115000"/>
              </a:lnSpc>
              <a:spcBef>
                <a:spcPts val="0"/>
              </a:spcBef>
              <a:spcAft>
                <a:spcPts val="0"/>
              </a:spcAft>
            </a:pPr>
            <a:r>
              <a:rPr lang="en-US" sz="4400" dirty="0">
                <a:effectLst/>
                <a:latin typeface="Times New Roman" panose="02020603050405020304" pitchFamily="18" charset="0"/>
                <a:ea typeface="Arial" panose="020B0604020202020204" pitchFamily="34" charset="0"/>
                <a:cs typeface="Times New Roman" panose="02020603050405020304" pitchFamily="18" charset="0"/>
              </a:rPr>
              <a:t>Food Truck Locator</a:t>
            </a:r>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13F1720-62E3-F2D7-45E7-B0C3D48ADC3A}"/>
              </a:ext>
            </a:extLst>
          </p:cNvPr>
          <p:cNvSpPr>
            <a:spLocks noGrp="1"/>
          </p:cNvSpPr>
          <p:nvPr>
            <p:ph type="title"/>
          </p:nvPr>
        </p:nvSpPr>
        <p:spPr/>
        <p:txBody>
          <a:bodyPr>
            <a:normAutofit/>
          </a:bodyPr>
          <a:lstStyle/>
          <a:p>
            <a:r>
              <a:rPr lang="en-US" dirty="0"/>
              <a:t>User Stories - User</a:t>
            </a:r>
          </a:p>
        </p:txBody>
      </p:sp>
      <p:sp>
        <p:nvSpPr>
          <p:cNvPr id="23" name="Text Placeholder 22">
            <a:extLst>
              <a:ext uri="{FF2B5EF4-FFF2-40B4-BE49-F238E27FC236}">
                <a16:creationId xmlns:a16="http://schemas.microsoft.com/office/drawing/2014/main" id="{E43BBF32-9D77-9D5D-D131-97EBD5983AEB}"/>
              </a:ext>
            </a:extLst>
          </p:cNvPr>
          <p:cNvSpPr>
            <a:spLocks noGrp="1"/>
          </p:cNvSpPr>
          <p:nvPr>
            <p:ph type="body" sz="quarter" idx="17"/>
          </p:nvPr>
        </p:nvSpPr>
        <p:spPr>
          <a:xfrm>
            <a:off x="953653" y="2223247"/>
            <a:ext cx="8055876" cy="3863788"/>
          </a:xfrm>
        </p:spPr>
        <p:txBody>
          <a:bodyPr/>
          <a:lstStyle/>
          <a:p>
            <a:pPr marL="285750" indent="-285750" algn="l">
              <a:buFont typeface="Courier New" panose="02070309020205020404" pitchFamily="49" charset="0"/>
              <a:buChar char="o"/>
            </a:pPr>
            <a:r>
              <a:rPr lang="en-US" sz="1800" dirty="0">
                <a:solidFill>
                  <a:srgbClr val="000000"/>
                </a:solidFill>
                <a:latin typeface="Times New Roman" panose="02020603050405020304" pitchFamily="18" charset="0"/>
                <a:cs typeface="Times New Roman" panose="02020603050405020304" pitchFamily="18" charset="0"/>
              </a:rPr>
              <a:t>L</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ogin or register in the food truck locator, so that user can use all the features of the application.</a:t>
            </a:r>
            <a:br>
              <a:rPr lang="en-US" sz="1800" b="0" i="0" u="none" strike="noStrike" baseline="0" dirty="0">
                <a:solidFill>
                  <a:srgbClr val="000000"/>
                </a:solidFill>
                <a:latin typeface="Times New Roman" panose="02020603050405020304" pitchFamily="18" charset="0"/>
                <a:cs typeface="Times New Roman" panose="02020603050405020304" pitchFamily="18" charset="0"/>
              </a:rPr>
            </a:br>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lgn="l">
              <a:buFont typeface="Courier New" panose="02070309020205020404" pitchFamily="49" charset="0"/>
              <a:buChar char="o"/>
            </a:pPr>
            <a:r>
              <a:rPr lang="en-US" sz="1800" dirty="0">
                <a:solidFill>
                  <a:srgbClr val="000000"/>
                </a:solidFill>
                <a:latin typeface="Times New Roman" panose="02020603050405020304" pitchFamily="18" charset="0"/>
                <a:cs typeface="Times New Roman" panose="02020603050405020304" pitchFamily="18" charset="0"/>
              </a:rPr>
              <a:t>V</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iew a map of user’s current location and the locations of the nearby food trucks, so that he can find food trucks near me either searching by location or by name.</a:t>
            </a:r>
            <a:br>
              <a:rPr lang="en-US" sz="1800" dirty="0">
                <a:solidFill>
                  <a:srgbClr val="000000"/>
                </a:solidFill>
                <a:latin typeface="Times New Roman" panose="02020603050405020304" pitchFamily="18" charset="0"/>
                <a:cs typeface="Times New Roman" panose="02020603050405020304" pitchFamily="18" charset="0"/>
              </a:rPr>
            </a:br>
            <a:endParaRPr lang="en-US" sz="1800" dirty="0">
              <a:solidFill>
                <a:srgbClr val="000000"/>
              </a:solidFill>
              <a:latin typeface="Times New Roman" panose="02020603050405020304" pitchFamily="18" charset="0"/>
              <a:cs typeface="Times New Roman" panose="02020603050405020304" pitchFamily="18" charset="0"/>
            </a:endParaRPr>
          </a:p>
          <a:p>
            <a:pPr marL="285750" indent="-285750" algn="l">
              <a:buFont typeface="Courier New" panose="02070309020205020404" pitchFamily="49" charset="0"/>
              <a:buChar char="o"/>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View details of a specific food truck, so that user can see its menu, operating hours, and customer reviews.</a:t>
            </a:r>
            <a:br>
              <a:rPr lang="en-US" sz="1800" dirty="0">
                <a:solidFill>
                  <a:srgbClr val="000000"/>
                </a:solidFill>
                <a:latin typeface="Times New Roman" panose="02020603050405020304" pitchFamily="18" charset="0"/>
                <a:cs typeface="Times New Roman" panose="02020603050405020304" pitchFamily="18" charset="0"/>
              </a:rPr>
            </a:br>
            <a:endParaRPr lang="en-US" sz="1800" dirty="0">
              <a:solidFill>
                <a:srgbClr val="000000"/>
              </a:solidFill>
              <a:latin typeface="Times New Roman" panose="02020603050405020304" pitchFamily="18" charset="0"/>
              <a:cs typeface="Times New Roman" panose="02020603050405020304" pitchFamily="18" charset="0"/>
            </a:endParaRPr>
          </a:p>
          <a:p>
            <a:pPr marL="285750" indent="-285750" algn="l">
              <a:buFont typeface="Courier New" panose="02070309020205020404" pitchFamily="49" charset="0"/>
              <a:buChar char="o"/>
            </a:pPr>
            <a:r>
              <a:rPr lang="en-US" sz="1800" dirty="0">
                <a:solidFill>
                  <a:srgbClr val="000000"/>
                </a:solidFill>
                <a:latin typeface="Times New Roman" panose="02020603050405020304" pitchFamily="18" charset="0"/>
                <a:cs typeface="Times New Roman" panose="02020603050405020304" pitchFamily="18" charset="0"/>
              </a:rPr>
              <a:t>A</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ble to access the reviews, so that other user can add a review to a specific food truck to share his experience with other users.</a:t>
            </a:r>
          </a:p>
        </p:txBody>
      </p:sp>
    </p:spTree>
    <p:extLst>
      <p:ext uri="{BB962C8B-B14F-4D97-AF65-F5344CB8AC3E}">
        <p14:creationId xmlns:p14="http://schemas.microsoft.com/office/powerpoint/2010/main" val="3200682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879063"/>
            <a:ext cx="8188942" cy="707690"/>
          </a:xfrm>
        </p:spPr>
        <p:txBody>
          <a:bodyPr>
            <a:normAutofit fontScale="90000"/>
          </a:bodyPr>
          <a:lstStyle/>
          <a:p>
            <a:r>
              <a:rPr lang="en-US" dirty="0"/>
              <a:t>User Stories – Food Truck Owner</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05317"/>
            <a:ext cx="9796183" cy="3773619"/>
          </a:xfrm>
        </p:spPr>
        <p:txBody>
          <a:bodyPr/>
          <a:lstStyle/>
          <a:p>
            <a:pPr marL="285750" indent="-285750">
              <a:buFont typeface="Courier New" panose="02070309020205020404" pitchFamily="49" charset="0"/>
              <a:buChar char="o"/>
            </a:pPr>
            <a:r>
              <a:rPr lang="en-US" sz="1800" dirty="0">
                <a:solidFill>
                  <a:srgbClr val="000000"/>
                </a:solidFill>
                <a:latin typeface="Times New Roman" panose="02020603050405020304" pitchFamily="18" charset="0"/>
                <a:cs typeface="Times New Roman" panose="02020603050405020304" pitchFamily="18" charset="0"/>
              </a:rPr>
              <a:t>R</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egister and login in the food truck locator application and add the food truck location to the map, </a:t>
            </a:r>
            <a:br>
              <a:rPr lang="en-US" sz="1800" b="0" i="0" u="none" strike="noStrike" baseline="0" dirty="0">
                <a:solidFill>
                  <a:srgbClr val="000000"/>
                </a:solidFill>
                <a:latin typeface="Times New Roman" panose="02020603050405020304" pitchFamily="18" charset="0"/>
                <a:cs typeface="Times New Roman" panose="02020603050405020304" pitchFamily="18" charset="0"/>
              </a:rPr>
            </a:br>
            <a:r>
              <a:rPr lang="en-US" sz="1800" b="0" i="0" u="none" strike="noStrike" baseline="0" dirty="0">
                <a:solidFill>
                  <a:srgbClr val="000000"/>
                </a:solidFill>
                <a:latin typeface="Times New Roman" panose="02020603050405020304" pitchFamily="18" charset="0"/>
                <a:cs typeface="Times New Roman" panose="02020603050405020304" pitchFamily="18" charset="0"/>
              </a:rPr>
              <a:t>so that users can use all features of the application.</a:t>
            </a:r>
            <a:br>
              <a:rPr lang="en-US" sz="1800" dirty="0">
                <a:solidFill>
                  <a:srgbClr val="000000"/>
                </a:solidFill>
                <a:latin typeface="Times New Roman" panose="02020603050405020304" pitchFamily="18" charset="0"/>
                <a:cs typeface="Times New Roman" panose="02020603050405020304" pitchFamily="18" charset="0"/>
              </a:rPr>
            </a:br>
            <a:endParaRPr lang="en-US" sz="1800" dirty="0">
              <a:solidFill>
                <a:srgbClr val="000000"/>
              </a:solidFill>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Access the food truck details, so that owner can update the menu, operating hours, and other details of the food truck.</a:t>
            </a:r>
            <a:br>
              <a:rPr lang="en-US" sz="1800" dirty="0">
                <a:solidFill>
                  <a:srgbClr val="000000"/>
                </a:solidFill>
                <a:latin typeface="Times New Roman" panose="02020603050405020304" pitchFamily="18" charset="0"/>
                <a:cs typeface="Times New Roman" panose="02020603050405020304" pitchFamily="18" charset="0"/>
              </a:rPr>
            </a:br>
            <a:endParaRPr lang="en-US" sz="1800" dirty="0">
              <a:solidFill>
                <a:srgbClr val="000000"/>
              </a:solidFill>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Change the food truck location on the map, so that if he is moving then he can update the location and users can find it.</a:t>
            </a:r>
            <a:br>
              <a:rPr lang="en-US" sz="1800" dirty="0">
                <a:solidFill>
                  <a:srgbClr val="000000"/>
                </a:solidFill>
                <a:latin typeface="Times New Roman" panose="02020603050405020304" pitchFamily="18" charset="0"/>
                <a:cs typeface="Times New Roman" panose="02020603050405020304" pitchFamily="18" charset="0"/>
              </a:rPr>
            </a:br>
            <a:endParaRPr lang="en-US" sz="1800" dirty="0">
              <a:solidFill>
                <a:srgbClr val="000000"/>
              </a:solidFill>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Schedule the food truck locations for the future, so that users can find the food trucks in their location ahead of time.</a:t>
            </a:r>
          </a:p>
        </p:txBody>
      </p:sp>
    </p:spTree>
    <p:extLst>
      <p:ext uri="{BB962C8B-B14F-4D97-AF65-F5344CB8AC3E}">
        <p14:creationId xmlns:p14="http://schemas.microsoft.com/office/powerpoint/2010/main" val="3685375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13F1720-62E3-F2D7-45E7-B0C3D48ADC3A}"/>
              </a:ext>
            </a:extLst>
          </p:cNvPr>
          <p:cNvSpPr>
            <a:spLocks noGrp="1"/>
          </p:cNvSpPr>
          <p:nvPr>
            <p:ph type="title"/>
          </p:nvPr>
        </p:nvSpPr>
        <p:spPr>
          <a:xfrm>
            <a:off x="964023" y="879064"/>
            <a:ext cx="6198777" cy="555290"/>
          </a:xfrm>
        </p:spPr>
        <p:txBody>
          <a:bodyPr>
            <a:normAutofit fontScale="90000"/>
          </a:bodyPr>
          <a:lstStyle/>
          <a:p>
            <a:r>
              <a:rPr lang="en-US" dirty="0"/>
              <a:t>User Stories - Developer</a:t>
            </a:r>
          </a:p>
        </p:txBody>
      </p:sp>
      <p:sp>
        <p:nvSpPr>
          <p:cNvPr id="23" name="Text Placeholder 22">
            <a:extLst>
              <a:ext uri="{FF2B5EF4-FFF2-40B4-BE49-F238E27FC236}">
                <a16:creationId xmlns:a16="http://schemas.microsoft.com/office/drawing/2014/main" id="{E43BBF32-9D77-9D5D-D131-97EBD5983AEB}"/>
              </a:ext>
            </a:extLst>
          </p:cNvPr>
          <p:cNvSpPr>
            <a:spLocks noGrp="1"/>
          </p:cNvSpPr>
          <p:nvPr>
            <p:ph type="body" sz="quarter" idx="17"/>
          </p:nvPr>
        </p:nvSpPr>
        <p:spPr>
          <a:xfrm>
            <a:off x="953653" y="2223247"/>
            <a:ext cx="8683406" cy="3818965"/>
          </a:xfrm>
        </p:spPr>
        <p:txBody>
          <a:bodyPr/>
          <a:lstStyle/>
          <a:p>
            <a:pPr marL="285750" indent="-285750" algn="l">
              <a:buFont typeface="Courier New" panose="02070309020205020404" pitchFamily="49" charset="0"/>
              <a:buChar char="o"/>
            </a:pPr>
            <a:r>
              <a:rPr lang="en-US" sz="1800" b="0" i="0" dirty="0">
                <a:solidFill>
                  <a:srgbClr val="222222"/>
                </a:solidFill>
                <a:effectLst/>
                <a:latin typeface="Times New Roman" panose="02020603050405020304" pitchFamily="18" charset="0"/>
                <a:cs typeface="Times New Roman" panose="02020603050405020304" pitchFamily="18" charset="0"/>
              </a:rPr>
              <a:t>Create an interface between food trucks and customers for locating moving food trucks and helping improve food truck businesses.</a:t>
            </a:r>
            <a:br>
              <a:rPr lang="en-US" sz="1800" b="0" i="0" dirty="0">
                <a:solidFill>
                  <a:srgbClr val="222222"/>
                </a:solidFill>
                <a:effectLst/>
                <a:latin typeface="Times New Roman" panose="02020603050405020304" pitchFamily="18" charset="0"/>
                <a:cs typeface="Times New Roman" panose="02020603050405020304" pitchFamily="18" charset="0"/>
              </a:rPr>
            </a:br>
            <a:endParaRPr lang="en-US" sz="1800" b="0" i="0" dirty="0">
              <a:solidFill>
                <a:srgbClr val="222222"/>
              </a:solidFill>
              <a:effectLst/>
              <a:latin typeface="Times New Roman" panose="02020603050405020304" pitchFamily="18" charset="0"/>
              <a:cs typeface="Times New Roman" panose="02020603050405020304" pitchFamily="18" charset="0"/>
            </a:endParaRPr>
          </a:p>
          <a:p>
            <a:pPr marL="285750" indent="-285750" algn="l">
              <a:buFont typeface="Courier New" panose="02070309020205020404" pitchFamily="49" charset="0"/>
              <a:buChar char="o"/>
            </a:pPr>
            <a:r>
              <a:rPr lang="en-US" sz="1800" dirty="0">
                <a:solidFill>
                  <a:srgbClr val="222222"/>
                </a:solidFill>
                <a:latin typeface="Times New Roman" panose="02020603050405020304" pitchFamily="18" charset="0"/>
                <a:cs typeface="Times New Roman" panose="02020603050405020304" pitchFamily="18" charset="0"/>
              </a:rPr>
              <a:t>I</a:t>
            </a:r>
            <a:r>
              <a:rPr lang="en-US" sz="1800" b="0" i="0" dirty="0">
                <a:solidFill>
                  <a:srgbClr val="222222"/>
                </a:solidFill>
                <a:effectLst/>
                <a:latin typeface="Times New Roman" panose="02020603050405020304" pitchFamily="18" charset="0"/>
                <a:cs typeface="Times New Roman" panose="02020603050405020304" pitchFamily="18" charset="0"/>
              </a:rPr>
              <a:t>mplement an user- friendly screen for customers which can store their preferences for locating the food trucks with ease.</a:t>
            </a:r>
            <a:br>
              <a:rPr lang="en-US" sz="1800" b="0" i="0" dirty="0">
                <a:solidFill>
                  <a:srgbClr val="222222"/>
                </a:solidFill>
                <a:effectLst/>
                <a:latin typeface="Times New Roman" panose="02020603050405020304" pitchFamily="18" charset="0"/>
                <a:cs typeface="Times New Roman" panose="02020603050405020304" pitchFamily="18" charset="0"/>
              </a:rPr>
            </a:br>
            <a:endParaRPr lang="en-US" sz="1800" b="0" i="0" dirty="0">
              <a:solidFill>
                <a:srgbClr val="222222"/>
              </a:solidFill>
              <a:effectLst/>
              <a:latin typeface="Times New Roman" panose="02020603050405020304" pitchFamily="18" charset="0"/>
              <a:cs typeface="Times New Roman" panose="02020603050405020304" pitchFamily="18" charset="0"/>
            </a:endParaRPr>
          </a:p>
          <a:p>
            <a:pPr marL="285750" indent="-285750" algn="l">
              <a:buFont typeface="Courier New" panose="02070309020205020404" pitchFamily="49" charset="0"/>
              <a:buChar char="o"/>
            </a:pPr>
            <a:r>
              <a:rPr lang="en-US" sz="1800" b="0" i="0" dirty="0">
                <a:solidFill>
                  <a:srgbClr val="222222"/>
                </a:solidFill>
                <a:effectLst/>
                <a:latin typeface="Times New Roman" panose="02020603050405020304" pitchFamily="18" charset="0"/>
                <a:cs typeface="Times New Roman" panose="02020603050405020304" pitchFamily="18" charset="0"/>
              </a:rPr>
              <a:t>Develop a screen for food trucks so that they can update their details on the go.</a:t>
            </a:r>
            <a:br>
              <a:rPr lang="en-US" sz="1800" b="0" i="0" dirty="0">
                <a:solidFill>
                  <a:srgbClr val="222222"/>
                </a:solidFill>
                <a:effectLst/>
                <a:latin typeface="Times New Roman" panose="02020603050405020304" pitchFamily="18" charset="0"/>
                <a:cs typeface="Times New Roman" panose="02020603050405020304" pitchFamily="18" charset="0"/>
              </a:rPr>
            </a:br>
            <a:endParaRPr lang="en-US" sz="1800" b="0" i="0" dirty="0">
              <a:solidFill>
                <a:srgbClr val="222222"/>
              </a:solidFill>
              <a:effectLst/>
              <a:latin typeface="Times New Roman" panose="02020603050405020304" pitchFamily="18" charset="0"/>
              <a:cs typeface="Times New Roman" panose="02020603050405020304" pitchFamily="18" charset="0"/>
            </a:endParaRPr>
          </a:p>
          <a:p>
            <a:pPr marL="285750" indent="-285750" algn="l">
              <a:buFont typeface="Courier New" panose="02070309020205020404" pitchFamily="49" charset="0"/>
              <a:buChar char="o"/>
            </a:pPr>
            <a:r>
              <a:rPr lang="en-US" sz="1800" b="0" i="0" dirty="0">
                <a:solidFill>
                  <a:srgbClr val="222222"/>
                </a:solidFill>
                <a:effectLst/>
                <a:latin typeface="Times New Roman" panose="02020603050405020304" pitchFamily="18" charset="0"/>
                <a:cs typeface="Times New Roman" panose="02020603050405020304" pitchFamily="18" charset="0"/>
              </a:rPr>
              <a:t>Create some REST API endpoints for connecting the database and the front end of the application.</a:t>
            </a:r>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5639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13F1720-62E3-F2D7-45E7-B0C3D48ADC3A}"/>
              </a:ext>
            </a:extLst>
          </p:cNvPr>
          <p:cNvSpPr>
            <a:spLocks noGrp="1"/>
          </p:cNvSpPr>
          <p:nvPr>
            <p:ph type="title"/>
          </p:nvPr>
        </p:nvSpPr>
        <p:spPr>
          <a:xfrm>
            <a:off x="955058" y="2066887"/>
            <a:ext cx="5517459" cy="2032147"/>
          </a:xfrm>
        </p:spPr>
        <p:txBody>
          <a:bodyPr>
            <a:noAutofit/>
          </a:bodyPr>
          <a:lstStyle/>
          <a:p>
            <a:br>
              <a:rPr lang="en-US" sz="4800" dirty="0"/>
            </a:br>
            <a:br>
              <a:rPr lang="en-US" sz="4800" dirty="0"/>
            </a:br>
            <a:r>
              <a:rPr lang="en-US" sz="4800" dirty="0"/>
              <a:t>Development &amp; Sprint Strategy</a:t>
            </a:r>
          </a:p>
        </p:txBody>
      </p:sp>
    </p:spTree>
    <p:extLst>
      <p:ext uri="{BB962C8B-B14F-4D97-AF65-F5344CB8AC3E}">
        <p14:creationId xmlns:p14="http://schemas.microsoft.com/office/powerpoint/2010/main" val="1486252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879063"/>
            <a:ext cx="6718730" cy="797337"/>
          </a:xfrm>
        </p:spPr>
        <p:txBody>
          <a:bodyPr>
            <a:noAutofit/>
          </a:bodyPr>
          <a:lstStyle/>
          <a:p>
            <a:r>
              <a:rPr lang="en-US" sz="3600" dirty="0"/>
              <a:t>Sprint Strategy</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64023" y="1985400"/>
            <a:ext cx="10182347" cy="3773619"/>
          </a:xfrm>
        </p:spPr>
        <p:txBody>
          <a:bodyPr/>
          <a:lstStyle/>
          <a:p>
            <a:pPr marL="285750" indent="-285750">
              <a:buFont typeface="Courier New" panose="02070309020205020404" pitchFamily="49" charset="0"/>
              <a:buChar char="o"/>
            </a:pPr>
            <a:endParaRPr lang="en-US" b="0" i="0" u="none" strike="noStrike" baseline="0" dirty="0">
              <a:solidFill>
                <a:srgbClr val="000000"/>
              </a:solidFill>
              <a:latin typeface="Times New Roman" panose="02020603050405020304" pitchFamily="18" charset="0"/>
              <a:cs typeface="Times New Roman" panose="02020603050405020304" pitchFamily="18" charset="0"/>
            </a:endParaRPr>
          </a:p>
          <a:p>
            <a:pPr marL="742950" marR="0" indent="-285750">
              <a:lnSpc>
                <a:spcPct val="115000"/>
              </a:lnSpc>
              <a:spcBef>
                <a:spcPts val="0"/>
              </a:spcBef>
              <a:spcAft>
                <a:spcPts val="0"/>
              </a:spcAft>
              <a:buFont typeface="Courier New" panose="02070309020205020404" pitchFamily="49" charset="0"/>
              <a:buChar char="o"/>
            </a:pPr>
            <a:r>
              <a:rPr lang="en-US" dirty="0">
                <a:effectLst/>
                <a:latin typeface="Times New Roman" panose="02020603050405020304" pitchFamily="18" charset="0"/>
                <a:ea typeface="Arial" panose="020B0604020202020204" pitchFamily="34" charset="0"/>
                <a:cs typeface="Times New Roman" panose="02020603050405020304" pitchFamily="18" charset="0"/>
              </a:rPr>
              <a:t>In the </a:t>
            </a:r>
            <a:r>
              <a:rPr lang="en-US" b="1" dirty="0">
                <a:effectLst/>
                <a:latin typeface="Times New Roman" panose="02020603050405020304" pitchFamily="18" charset="0"/>
                <a:ea typeface="Arial" panose="020B0604020202020204" pitchFamily="34" charset="0"/>
                <a:cs typeface="Times New Roman" panose="02020603050405020304" pitchFamily="18" charset="0"/>
              </a:rPr>
              <a:t>first sprint,</a:t>
            </a:r>
            <a:r>
              <a:rPr lang="en-US" dirty="0">
                <a:effectLst/>
                <a:latin typeface="Times New Roman" panose="02020603050405020304" pitchFamily="18" charset="0"/>
                <a:ea typeface="Arial" panose="020B0604020202020204" pitchFamily="34" charset="0"/>
                <a:cs typeface="Times New Roman" panose="02020603050405020304" pitchFamily="18" charset="0"/>
              </a:rPr>
              <a:t> we focused on the development of  </a:t>
            </a:r>
            <a:r>
              <a:rPr lang="en-US" dirty="0">
                <a:effectLst/>
                <a:latin typeface="Times New Roman" panose="02020603050405020304" pitchFamily="18" charset="0"/>
                <a:ea typeface="Calibri" panose="020F0502020204030204" pitchFamily="34" charset="0"/>
                <a:cs typeface="Times New Roman" panose="02020603050405020304" pitchFamily="18" charset="0"/>
              </a:rPr>
              <a:t>the primary functionalities for both the consumer and food truck owners. That includes allowing the consumer or food truck owner to register and create accounts, enabling customers to find nearby food trucks, enabling owners to set their truck location on a map.</a:t>
            </a:r>
            <a:r>
              <a:rPr lang="en-US" dirty="0">
                <a:effectLst/>
                <a:latin typeface="Times New Roman" panose="02020603050405020304" pitchFamily="18" charset="0"/>
                <a:cs typeface="Times New Roman" panose="02020603050405020304" pitchFamily="18" charset="0"/>
              </a:rPr>
              <a:t> </a:t>
            </a: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marR="0" indent="-285750">
              <a:lnSpc>
                <a:spcPct val="115000"/>
              </a:lnSpc>
              <a:spcBef>
                <a:spcPts val="0"/>
              </a:spcBef>
              <a:spcAft>
                <a:spcPts val="0"/>
              </a:spcAft>
              <a:buFont typeface="Courier New" panose="02070309020205020404" pitchFamily="49" charset="0"/>
              <a:buChar char="o"/>
            </a:pPr>
            <a:endParaRPr lang="en-US" dirty="0">
              <a:solidFill>
                <a:srgbClr val="222222"/>
              </a:solidFill>
              <a:latin typeface="Times New Roman" panose="02020603050405020304" pitchFamily="18" charset="0"/>
              <a:cs typeface="Times New Roman" panose="02020603050405020304" pitchFamily="18" charset="0"/>
            </a:endParaRPr>
          </a:p>
          <a:p>
            <a:pPr marL="742950" marR="0" indent="-285750">
              <a:lnSpc>
                <a:spcPct val="115000"/>
              </a:lnSpc>
              <a:spcBef>
                <a:spcPts val="0"/>
              </a:spcBef>
              <a:spcAft>
                <a:spcPts val="0"/>
              </a:spcAft>
              <a:buFont typeface="Courier New" panose="02070309020205020404" pitchFamily="49" charset="0"/>
              <a:buChar char="o"/>
            </a:pPr>
            <a:r>
              <a:rPr lang="en-US" b="0" i="0" dirty="0">
                <a:solidFill>
                  <a:srgbClr val="222222"/>
                </a:solidFill>
                <a:effectLst/>
                <a:latin typeface="Times New Roman" panose="02020603050405020304" pitchFamily="18" charset="0"/>
                <a:cs typeface="Times New Roman" panose="02020603050405020304" pitchFamily="18" charset="0"/>
              </a:rPr>
              <a:t>For the </a:t>
            </a:r>
            <a:r>
              <a:rPr lang="en-US" b="1" i="0" dirty="0">
                <a:solidFill>
                  <a:srgbClr val="222222"/>
                </a:solidFill>
                <a:effectLst/>
                <a:latin typeface="Times New Roman" panose="02020603050405020304" pitchFamily="18" charset="0"/>
                <a:cs typeface="Times New Roman" panose="02020603050405020304" pitchFamily="18" charset="0"/>
              </a:rPr>
              <a:t>second sprint</a:t>
            </a:r>
            <a:r>
              <a:rPr lang="en-US" b="0" i="0" dirty="0">
                <a:solidFill>
                  <a:srgbClr val="222222"/>
                </a:solidFill>
                <a:effectLst/>
                <a:latin typeface="Times New Roman" panose="02020603050405020304" pitchFamily="18" charset="0"/>
                <a:cs typeface="Times New Roman" panose="02020603050405020304" pitchFamily="18" charset="0"/>
              </a:rPr>
              <a:t>, we developed the </a:t>
            </a:r>
            <a:r>
              <a:rPr lang="en-US" dirty="0">
                <a:effectLst/>
                <a:latin typeface="Times New Roman" panose="02020603050405020304" pitchFamily="18" charset="0"/>
                <a:ea typeface="Calibri" panose="020F0502020204030204" pitchFamily="34" charset="0"/>
                <a:cs typeface="Times New Roman" panose="02020603050405020304" pitchFamily="18" charset="0"/>
              </a:rPr>
              <a:t>functionalities for food truck owners</a:t>
            </a:r>
            <a:r>
              <a:rPr lang="en-US" dirty="0">
                <a:effectLst/>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to manage their business operations efficiently</a:t>
            </a:r>
            <a:r>
              <a:rPr lang="en-US" b="0" i="0" dirty="0">
                <a:solidFill>
                  <a:srgbClr val="222222"/>
                </a:solidFill>
                <a:effectLst/>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These features include displaying food truck details and menus, feature to update these details, update current location of the truck and schedule future locations of the truck. </a:t>
            </a:r>
            <a:endParaRPr lang="en-US" b="0" i="0" dirty="0">
              <a:solidFill>
                <a:srgbClr val="222222"/>
              </a:solidFill>
              <a:latin typeface="Times New Roman" panose="02020603050405020304" pitchFamily="18" charset="0"/>
              <a:cs typeface="Times New Roman" panose="02020603050405020304" pitchFamily="18" charset="0"/>
            </a:endParaRPr>
          </a:p>
          <a:p>
            <a:pPr marL="742950" marR="0" indent="-285750">
              <a:lnSpc>
                <a:spcPct val="115000"/>
              </a:lnSpc>
              <a:spcBef>
                <a:spcPts val="0"/>
              </a:spcBef>
              <a:spcAft>
                <a:spcPts val="0"/>
              </a:spcAft>
              <a:buFont typeface="Courier New" panose="02070309020205020404" pitchFamily="49" charset="0"/>
              <a:buChar char="o"/>
            </a:pPr>
            <a:endParaRPr lang="en-US" b="0" i="0" dirty="0">
              <a:solidFill>
                <a:srgbClr val="222222"/>
              </a:solidFill>
              <a:effectLst/>
              <a:latin typeface="Times New Roman" panose="02020603050405020304" pitchFamily="18" charset="0"/>
              <a:cs typeface="Times New Roman" panose="02020603050405020304" pitchFamily="18" charset="0"/>
            </a:endParaRPr>
          </a:p>
          <a:p>
            <a:pPr marL="742950" marR="0" indent="-285750">
              <a:lnSpc>
                <a:spcPct val="115000"/>
              </a:lnSpc>
              <a:spcBef>
                <a:spcPts val="0"/>
              </a:spcBef>
              <a:spcAft>
                <a:spcPts val="0"/>
              </a:spcAft>
              <a:buFont typeface="Courier New" panose="02070309020205020404" pitchFamily="49" charset="0"/>
              <a:buChar char="o"/>
            </a:pPr>
            <a:r>
              <a:rPr lang="en-US" b="0" i="0" dirty="0">
                <a:solidFill>
                  <a:srgbClr val="222222"/>
                </a:solidFill>
                <a:effectLst/>
                <a:latin typeface="Times New Roman" panose="02020603050405020304" pitchFamily="18" charset="0"/>
                <a:cs typeface="Times New Roman" panose="02020603050405020304" pitchFamily="18" charset="0"/>
              </a:rPr>
              <a:t>For the </a:t>
            </a:r>
            <a:r>
              <a:rPr lang="en-US" b="1" i="0" dirty="0">
                <a:solidFill>
                  <a:srgbClr val="222222"/>
                </a:solidFill>
                <a:effectLst/>
                <a:latin typeface="Times New Roman" panose="02020603050405020304" pitchFamily="18" charset="0"/>
                <a:cs typeface="Times New Roman" panose="02020603050405020304" pitchFamily="18" charset="0"/>
              </a:rPr>
              <a:t>third sprint</a:t>
            </a:r>
            <a:r>
              <a:rPr lang="en-US" b="0" i="0" dirty="0">
                <a:solidFill>
                  <a:srgbClr val="222222"/>
                </a:solidFill>
                <a:effectLst/>
                <a:latin typeface="Times New Roman" panose="02020603050405020304" pitchFamily="18" charset="0"/>
                <a:cs typeface="Times New Roman" panose="02020603050405020304" pitchFamily="18" charset="0"/>
              </a:rPr>
              <a:t>, we developed the functionalities </a:t>
            </a:r>
            <a:r>
              <a:rPr lang="en-US" dirty="0">
                <a:effectLst/>
                <a:latin typeface="Times New Roman" panose="02020603050405020304" pitchFamily="18" charset="0"/>
                <a:ea typeface="Calibri" panose="020F0502020204030204" pitchFamily="34" charset="0"/>
                <a:cs typeface="Times New Roman" panose="02020603050405020304" pitchFamily="18" charset="0"/>
              </a:rPr>
              <a:t>targeting the customers’ needs for the usage of the application</a:t>
            </a:r>
            <a:r>
              <a:rPr lang="en-US" b="0" i="0" dirty="0">
                <a:solidFill>
                  <a:srgbClr val="222222"/>
                </a:solidFill>
                <a:effectLst/>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These features allow the user to search for a food truck using name, post reviews about recently visited food trucks for other consumers to see/refer to, allow the consumers and food truck owners to manage the login credentials of their account</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511007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lstStyle/>
          <a:p>
            <a:r>
              <a:rPr lang="en-US" dirty="0"/>
              <a:t>Thank you</a:t>
            </a:r>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9" name="Text Placeholder 8">
            <a:extLst>
              <a:ext uri="{FF2B5EF4-FFF2-40B4-BE49-F238E27FC236}">
                <a16:creationId xmlns:a16="http://schemas.microsoft.com/office/drawing/2014/main" id="{76767661-63CB-A645-82F2-3B860E338B67}"/>
              </a:ext>
            </a:extLst>
          </p:cNvPr>
          <p:cNvSpPr>
            <a:spLocks noGrp="1"/>
          </p:cNvSpPr>
          <p:nvPr>
            <p:ph type="body" sz="quarter" idx="11"/>
          </p:nvPr>
        </p:nvSpPr>
        <p:spPr/>
        <p:txBody>
          <a:bodyPr/>
          <a:lstStyle/>
          <a:p>
            <a:r>
              <a:rPr lang="en-US" sz="2000" dirty="0"/>
              <a:t>Pixel Mavericks</a:t>
            </a:r>
          </a:p>
        </p:txBody>
      </p:sp>
      <p:sp>
        <p:nvSpPr>
          <p:cNvPr id="4" name="TextBox 3">
            <a:extLst>
              <a:ext uri="{FF2B5EF4-FFF2-40B4-BE49-F238E27FC236}">
                <a16:creationId xmlns:a16="http://schemas.microsoft.com/office/drawing/2014/main" id="{20A3655D-A31D-2FF6-47F3-AF9B139AC3B8}"/>
              </a:ext>
            </a:extLst>
          </p:cNvPr>
          <p:cNvSpPr txBox="1"/>
          <p:nvPr/>
        </p:nvSpPr>
        <p:spPr>
          <a:xfrm>
            <a:off x="6907623" y="4073480"/>
            <a:ext cx="2419257" cy="461665"/>
          </a:xfrm>
          <a:prstGeom prst="rect">
            <a:avLst/>
          </a:prstGeom>
          <a:noFill/>
        </p:spPr>
        <p:txBody>
          <a:bodyPr wrap="square" rtlCol="0">
            <a:spAutoFit/>
          </a:bodyPr>
          <a:lstStyle/>
          <a:p>
            <a:r>
              <a:rPr lang="en-US" sz="2400" b="1" dirty="0">
                <a:solidFill>
                  <a:schemeClr val="bg1"/>
                </a:solidFill>
                <a:latin typeface="+mj-lt"/>
              </a:rPr>
              <a:t>Any Questions?</a:t>
            </a:r>
          </a:p>
        </p:txBody>
      </p:sp>
    </p:spTree>
    <p:extLst>
      <p:ext uri="{BB962C8B-B14F-4D97-AF65-F5344CB8AC3E}">
        <p14:creationId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dirty="0"/>
              <a:t>Agenda</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64023" y="2859740"/>
            <a:ext cx="2133600" cy="1145303"/>
          </a:xfrm>
        </p:spPr>
        <p:txBody>
          <a:bodyPr/>
          <a:lstStyle/>
          <a:p>
            <a:pPr algn="ctr"/>
            <a:r>
              <a:rPr lang="en-US" dirty="0"/>
              <a:t>01. Motivation</a:t>
            </a:r>
          </a:p>
        </p:txBody>
      </p:sp>
      <p:sp>
        <p:nvSpPr>
          <p:cNvPr id="16" name="Text Placeholder 3">
            <a:extLst>
              <a:ext uri="{FF2B5EF4-FFF2-40B4-BE49-F238E27FC236}">
                <a16:creationId xmlns:a16="http://schemas.microsoft.com/office/drawing/2014/main" id="{73EC0928-E7DA-2F3F-108E-A6F0B8503D68}"/>
              </a:ext>
            </a:extLst>
          </p:cNvPr>
          <p:cNvSpPr txBox="1">
            <a:spLocks/>
          </p:cNvSpPr>
          <p:nvPr/>
        </p:nvSpPr>
        <p:spPr>
          <a:xfrm>
            <a:off x="3657599" y="2868706"/>
            <a:ext cx="2133600" cy="1145303"/>
          </a:xfrm>
          <a:prstGeom prst="rect">
            <a:avLst/>
          </a:prstGeom>
        </p:spPr>
        <p:txBody>
          <a:bodyPr vert="horz" lIns="0" tIns="0" rIns="0" bIns="0" rtlCol="0">
            <a:noAutofit/>
          </a:bodyPr>
          <a:lstStyle>
            <a:lvl1pPr marL="0" indent="0" algn="l" defTabSz="914400" rtl="0" eaLnBrk="1" latinLnBrk="0" hangingPunct="1">
              <a:lnSpc>
                <a:spcPct val="100000"/>
              </a:lnSpc>
              <a:spcBef>
                <a:spcPts val="400"/>
              </a:spcBef>
              <a:buFont typeface="Arial" panose="020B0604020202020204" pitchFamily="34" charset="0"/>
              <a:buNone/>
              <a:defRPr sz="1800" b="0" i="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02. Idea</a:t>
            </a:r>
          </a:p>
        </p:txBody>
      </p:sp>
      <p:sp>
        <p:nvSpPr>
          <p:cNvPr id="25" name="Text Placeholder 3">
            <a:extLst>
              <a:ext uri="{FF2B5EF4-FFF2-40B4-BE49-F238E27FC236}">
                <a16:creationId xmlns:a16="http://schemas.microsoft.com/office/drawing/2014/main" id="{997A35A6-D4E7-2D73-35C9-87533EEC0A1C}"/>
              </a:ext>
            </a:extLst>
          </p:cNvPr>
          <p:cNvSpPr txBox="1">
            <a:spLocks/>
          </p:cNvSpPr>
          <p:nvPr/>
        </p:nvSpPr>
        <p:spPr>
          <a:xfrm>
            <a:off x="964023" y="5131297"/>
            <a:ext cx="2133600" cy="1301662"/>
          </a:xfrm>
          <a:prstGeom prst="rect">
            <a:avLst/>
          </a:prstGeom>
        </p:spPr>
        <p:txBody>
          <a:bodyPr vert="horz" lIns="0" tIns="0" rIns="0" bIns="0" rtlCol="0">
            <a:noAutofit/>
          </a:bodyPr>
          <a:lstStyle>
            <a:lvl1pPr marL="0" indent="0" algn="l" defTabSz="914400" rtl="0" eaLnBrk="1" latinLnBrk="0" hangingPunct="1">
              <a:lnSpc>
                <a:spcPct val="100000"/>
              </a:lnSpc>
              <a:spcBef>
                <a:spcPts val="400"/>
              </a:spcBef>
              <a:buFont typeface="Arial" panose="020B0604020202020204" pitchFamily="34" charset="0"/>
              <a:buNone/>
              <a:defRPr sz="1800" b="0" i="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03. Requirements</a:t>
            </a:r>
          </a:p>
        </p:txBody>
      </p:sp>
      <p:sp>
        <p:nvSpPr>
          <p:cNvPr id="26" name="Text Placeholder 3">
            <a:extLst>
              <a:ext uri="{FF2B5EF4-FFF2-40B4-BE49-F238E27FC236}">
                <a16:creationId xmlns:a16="http://schemas.microsoft.com/office/drawing/2014/main" id="{A4E03161-4C8B-92AF-F7E9-7B651920E499}"/>
              </a:ext>
            </a:extLst>
          </p:cNvPr>
          <p:cNvSpPr txBox="1">
            <a:spLocks/>
          </p:cNvSpPr>
          <p:nvPr/>
        </p:nvSpPr>
        <p:spPr>
          <a:xfrm>
            <a:off x="3669030" y="5131298"/>
            <a:ext cx="2133600" cy="1301662"/>
          </a:xfrm>
          <a:prstGeom prst="rect">
            <a:avLst/>
          </a:prstGeom>
        </p:spPr>
        <p:txBody>
          <a:bodyPr vert="horz" lIns="0" tIns="0" rIns="0" bIns="0" rtlCol="0">
            <a:noAutofit/>
          </a:bodyPr>
          <a:lstStyle>
            <a:lvl1pPr marL="0" indent="0" algn="l" defTabSz="914400" rtl="0" eaLnBrk="1" latinLnBrk="0" hangingPunct="1">
              <a:lnSpc>
                <a:spcPct val="100000"/>
              </a:lnSpc>
              <a:spcBef>
                <a:spcPts val="400"/>
              </a:spcBef>
              <a:buFont typeface="Arial" panose="020B0604020202020204" pitchFamily="34" charset="0"/>
              <a:buNone/>
              <a:defRPr sz="1800" b="0" i="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04. Implementation</a:t>
            </a:r>
          </a:p>
        </p:txBody>
      </p:sp>
      <p:sp>
        <p:nvSpPr>
          <p:cNvPr id="27" name="Text Placeholder 3">
            <a:extLst>
              <a:ext uri="{FF2B5EF4-FFF2-40B4-BE49-F238E27FC236}">
                <a16:creationId xmlns:a16="http://schemas.microsoft.com/office/drawing/2014/main" id="{F3A4DBC5-821E-7156-6B35-D5F557ABA0C8}"/>
              </a:ext>
            </a:extLst>
          </p:cNvPr>
          <p:cNvSpPr txBox="1">
            <a:spLocks/>
          </p:cNvSpPr>
          <p:nvPr/>
        </p:nvSpPr>
        <p:spPr>
          <a:xfrm>
            <a:off x="6389372" y="5131298"/>
            <a:ext cx="2133600" cy="1301661"/>
          </a:xfrm>
          <a:prstGeom prst="rect">
            <a:avLst/>
          </a:prstGeom>
        </p:spPr>
        <p:txBody>
          <a:bodyPr vert="horz" lIns="0" tIns="0" rIns="0" bIns="0" rtlCol="0">
            <a:noAutofit/>
          </a:bodyPr>
          <a:lstStyle>
            <a:lvl1pPr marL="0" indent="0" algn="l" defTabSz="914400" rtl="0" eaLnBrk="1" latinLnBrk="0" hangingPunct="1">
              <a:lnSpc>
                <a:spcPct val="100000"/>
              </a:lnSpc>
              <a:spcBef>
                <a:spcPts val="400"/>
              </a:spcBef>
              <a:buFont typeface="Arial" panose="020B0604020202020204" pitchFamily="34" charset="0"/>
              <a:buNone/>
              <a:defRPr sz="1800" b="0" i="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05. Development &amp; Sprint Strategy </a:t>
            </a:r>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dirty="0"/>
              <a:t>Motivation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p:txBody>
          <a:bodyPr/>
          <a:lstStyle/>
          <a:p>
            <a:pPr marL="285750" indent="-285750">
              <a:buFont typeface="Courier New" panose="02070309020205020404" pitchFamily="49" charset="0"/>
              <a:buChar char="o"/>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Food trucks have become increasingly popular in recent years. </a:t>
            </a:r>
          </a:p>
          <a:p>
            <a:pPr marL="285750" indent="-285750">
              <a:buFont typeface="Courier New" panose="02070309020205020404" pitchFamily="49" charset="0"/>
              <a:buChar char="o"/>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However, finding these food trucks can be a challenge, as they often move around from location to location. </a:t>
            </a:r>
            <a:endParaRPr lang="en-US" sz="1800" dirty="0">
              <a:solidFill>
                <a:srgbClr val="000000"/>
              </a:solidFill>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To solve this problem, an application called "Food Truck Locator" has been developed. </a:t>
            </a:r>
          </a:p>
        </p:txBody>
      </p:sp>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91246093"/>
      </p:ext>
    </p:extLst>
  </p:cSld>
  <p:clrMapOvr>
    <a:masterClrMapping/>
  </p:clrMapOvr>
  <mc:AlternateContent xmlns:mc="http://schemas.openxmlformats.org/markup-compatibility/2006" xmlns:p14="http://schemas.microsoft.com/office/powerpoint/2010/main">
    <mc:Choice Requires="p14">
      <p:transition spd="slow" p14:dur="2000" advTm="6667"/>
    </mc:Choice>
    <mc:Fallback xmlns="">
      <p:transition spd="slow" advTm="666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 name="Picture Placeholder 19" descr="Seedling Black and white close up">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7193943" y="3045437"/>
            <a:ext cx="4941477" cy="610863"/>
          </a:xfrm>
        </p:spPr>
        <p:txBody>
          <a:bodyPr/>
          <a:lstStyle/>
          <a:p>
            <a:r>
              <a:rPr lang="en-US" dirty="0"/>
              <a:t>   Idea</a:t>
            </a:r>
          </a:p>
        </p:txBody>
      </p:sp>
      <p:cxnSp>
        <p:nvCxnSpPr>
          <p:cNvPr id="6" name="Straight Connector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7194680"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05465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13F1720-62E3-F2D7-45E7-B0C3D48ADC3A}"/>
              </a:ext>
            </a:extLst>
          </p:cNvPr>
          <p:cNvSpPr>
            <a:spLocks noGrp="1"/>
          </p:cNvSpPr>
          <p:nvPr>
            <p:ph type="title"/>
          </p:nvPr>
        </p:nvSpPr>
        <p:spPr/>
        <p:txBody>
          <a:bodyPr>
            <a:normAutofit/>
          </a:bodyPr>
          <a:lstStyle/>
          <a:p>
            <a:r>
              <a:rPr lang="en-US" dirty="0"/>
              <a:t>Idea !</a:t>
            </a:r>
          </a:p>
        </p:txBody>
      </p:sp>
      <p:sp>
        <p:nvSpPr>
          <p:cNvPr id="23" name="Text Placeholder 22">
            <a:extLst>
              <a:ext uri="{FF2B5EF4-FFF2-40B4-BE49-F238E27FC236}">
                <a16:creationId xmlns:a16="http://schemas.microsoft.com/office/drawing/2014/main" id="{E43BBF32-9D77-9D5D-D131-97EBD5983AEB}"/>
              </a:ext>
            </a:extLst>
          </p:cNvPr>
          <p:cNvSpPr>
            <a:spLocks noGrp="1"/>
          </p:cNvSpPr>
          <p:nvPr>
            <p:ph type="body" sz="quarter" idx="17"/>
          </p:nvPr>
        </p:nvSpPr>
        <p:spPr>
          <a:xfrm>
            <a:off x="953653" y="2223247"/>
            <a:ext cx="8055876" cy="3863788"/>
          </a:xfrm>
        </p:spPr>
        <p:txBody>
          <a:bodyPr/>
          <a:lstStyle/>
          <a:p>
            <a:pPr algn="l"/>
            <a:endParaRPr lang="en-US" sz="1800" b="0" i="0" u="none" strike="noStrike" baseline="0" dirty="0">
              <a:solidFill>
                <a:srgbClr val="000000"/>
              </a:solidFill>
              <a:latin typeface="Arial" panose="020B0604020202020204" pitchFamily="34" charset="0"/>
            </a:endParaRPr>
          </a:p>
          <a:p>
            <a:pPr marL="285750" indent="-285750">
              <a:buFont typeface="Courier New" panose="02070309020205020404" pitchFamily="49" charset="0"/>
              <a:buChar char="o"/>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The Food Truck Locator application allows users to locate nearby food trucks based on their current location. </a:t>
            </a:r>
            <a:br>
              <a:rPr lang="en-US" sz="1800" b="0" i="0" u="none" strike="noStrike" baseline="0" dirty="0">
                <a:solidFill>
                  <a:srgbClr val="000000"/>
                </a:solidFill>
                <a:latin typeface="Times New Roman" panose="02020603050405020304" pitchFamily="18" charset="0"/>
                <a:cs typeface="Times New Roman" panose="02020603050405020304" pitchFamily="18" charset="0"/>
              </a:rPr>
            </a:br>
            <a:endParaRPr lang="en-US" sz="1800" dirty="0">
              <a:solidFill>
                <a:srgbClr val="000000"/>
              </a:solidFill>
              <a:latin typeface="Times New Roman" panose="02020603050405020304" pitchFamily="18" charset="0"/>
              <a:cs typeface="Times New Roman" panose="02020603050405020304" pitchFamily="18" charset="0"/>
            </a:endParaRPr>
          </a:p>
          <a:p>
            <a:pPr marL="285750" indent="-285750" algn="l">
              <a:buFont typeface="Courier New" panose="02070309020205020404" pitchFamily="49" charset="0"/>
              <a:buChar char="o"/>
            </a:pPr>
            <a:r>
              <a:rPr lang="en-US" sz="1800" b="0" i="0" u="none" strike="noStrike" baseline="0" dirty="0">
                <a:solidFill>
                  <a:srgbClr val="000000"/>
                </a:solidFill>
                <a:latin typeface="Times New Roman" panose="02020603050405020304" pitchFamily="18" charset="0"/>
              </a:rPr>
              <a:t>To develop a web-based extendable platform for finding the food trucks around us that are moving every day. </a:t>
            </a:r>
            <a:br>
              <a:rPr lang="en-US" sz="1800" b="0" i="0" u="none" strike="noStrike" baseline="0" dirty="0">
                <a:solidFill>
                  <a:srgbClr val="000000"/>
                </a:solidFill>
                <a:latin typeface="Times New Roman" panose="02020603050405020304" pitchFamily="18" charset="0"/>
              </a:rPr>
            </a:br>
            <a:endParaRPr lang="en-US" sz="1800" b="0" i="0" u="none" strike="noStrike" baseline="0" dirty="0">
              <a:solidFill>
                <a:srgbClr val="000000"/>
              </a:solidFill>
              <a:latin typeface="Times New Roman" panose="02020603050405020304" pitchFamily="18" charset="0"/>
            </a:endParaRPr>
          </a:p>
          <a:p>
            <a:pPr marL="285750" indent="-285750" algn="l">
              <a:buFont typeface="Courier New" panose="02070309020205020404" pitchFamily="49" charset="0"/>
              <a:buChar char="o"/>
            </a:pPr>
            <a:r>
              <a:rPr lang="en-US" sz="1800" b="0" i="0" u="none" strike="noStrike" baseline="0" dirty="0">
                <a:solidFill>
                  <a:srgbClr val="000000"/>
                </a:solidFill>
                <a:latin typeface="Times New Roman" panose="02020603050405020304" pitchFamily="18" charset="0"/>
              </a:rPr>
              <a:t>This application will be used by food trucks to indicate their everyday location and also used by the food truck loving customers who can track which food trucks are nearby and get their daily updated location. </a:t>
            </a:r>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3842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879063"/>
            <a:ext cx="6718730" cy="797337"/>
          </a:xfrm>
        </p:spPr>
        <p:txBody>
          <a:bodyPr>
            <a:noAutofit/>
          </a:bodyPr>
          <a:lstStyle/>
          <a:p>
            <a:r>
              <a:rPr lang="en-US" sz="3600" dirty="0"/>
              <a:t>Requirements</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05318"/>
            <a:ext cx="7814983" cy="2879277"/>
          </a:xfrm>
        </p:spPr>
        <p:txBody>
          <a:bodyPr/>
          <a:lstStyle/>
          <a:p>
            <a:pPr algn="l"/>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Our UI must be simple and easy to use for both food truck owners and users. </a:t>
            </a:r>
            <a:br>
              <a:rPr lang="en-US" sz="1800" b="0" i="0" u="none" strike="noStrike" baseline="0" dirty="0">
                <a:solidFill>
                  <a:srgbClr val="000000"/>
                </a:solidFill>
                <a:latin typeface="Times New Roman" panose="02020603050405020304" pitchFamily="18" charset="0"/>
                <a:cs typeface="Times New Roman" panose="02020603050405020304" pitchFamily="18" charset="0"/>
              </a:rPr>
            </a:br>
            <a:endParaRPr lang="en-US" sz="1800" dirty="0">
              <a:solidFill>
                <a:srgbClr val="000000"/>
              </a:solidFill>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The maximum time to locate food trucks will be 1 minute. </a:t>
            </a:r>
            <a:br>
              <a:rPr lang="en-US" sz="1800" b="0" i="0" u="none" strike="noStrike" baseline="0" dirty="0">
                <a:solidFill>
                  <a:srgbClr val="000000"/>
                </a:solidFill>
                <a:latin typeface="Times New Roman" panose="02020603050405020304" pitchFamily="18" charset="0"/>
                <a:cs typeface="Times New Roman" panose="02020603050405020304" pitchFamily="18" charset="0"/>
              </a:rPr>
            </a:br>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Food truck owners’ registration with the application will require manual validation by the admin. </a:t>
            </a:r>
          </a:p>
          <a:p>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4853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13F1720-62E3-F2D7-45E7-B0C3D48ADC3A}"/>
              </a:ext>
            </a:extLst>
          </p:cNvPr>
          <p:cNvSpPr>
            <a:spLocks noGrp="1"/>
          </p:cNvSpPr>
          <p:nvPr>
            <p:ph type="title"/>
          </p:nvPr>
        </p:nvSpPr>
        <p:spPr>
          <a:xfrm>
            <a:off x="937550" y="694481"/>
            <a:ext cx="5370653" cy="740781"/>
          </a:xfrm>
        </p:spPr>
        <p:txBody>
          <a:bodyPr>
            <a:noAutofit/>
          </a:bodyPr>
          <a:lstStyle/>
          <a:p>
            <a:r>
              <a:rPr lang="en-US" dirty="0"/>
              <a:t>Technical Stack</a:t>
            </a:r>
          </a:p>
        </p:txBody>
      </p:sp>
      <p:sp>
        <p:nvSpPr>
          <p:cNvPr id="4" name="Text Placeholder 22">
            <a:extLst>
              <a:ext uri="{FF2B5EF4-FFF2-40B4-BE49-F238E27FC236}">
                <a16:creationId xmlns:a16="http://schemas.microsoft.com/office/drawing/2014/main" id="{5B110617-6D2A-756C-BFC1-4CFC1CD8E00A}"/>
              </a:ext>
            </a:extLst>
          </p:cNvPr>
          <p:cNvSpPr txBox="1">
            <a:spLocks/>
          </p:cNvSpPr>
          <p:nvPr/>
        </p:nvSpPr>
        <p:spPr>
          <a:xfrm>
            <a:off x="953653" y="2223247"/>
            <a:ext cx="8055876" cy="386378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Courier New" panose="02070309020205020404" pitchFamily="49" charset="0"/>
              <a:buChar char="o"/>
            </a:pPr>
            <a:endParaRPr lang="en-US" sz="1800"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Courier New" panose="02070309020205020404" pitchFamily="49" charset="0"/>
              <a:buChar char="o"/>
            </a:pPr>
            <a:r>
              <a:rPr lang="en-US" sz="1800" dirty="0">
                <a:solidFill>
                  <a:srgbClr val="000000"/>
                </a:solidFill>
                <a:latin typeface="Times New Roman" panose="02020603050405020304" pitchFamily="18" charset="0"/>
                <a:cs typeface="Times New Roman" panose="02020603050405020304" pitchFamily="18" charset="0"/>
              </a:rPr>
              <a:t>Frontend    :  React JS, Material-UI, </a:t>
            </a:r>
            <a:r>
              <a:rPr lang="en-US" sz="1800" dirty="0" err="1">
                <a:solidFill>
                  <a:srgbClr val="000000"/>
                </a:solidFill>
                <a:latin typeface="Times New Roman" panose="02020603050405020304" pitchFamily="18" charset="0"/>
                <a:cs typeface="Times New Roman" panose="02020603050405020304" pitchFamily="18" charset="0"/>
              </a:rPr>
              <a:t>Axios</a:t>
            </a:r>
            <a:endParaRPr lang="en-US" sz="1800"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Courier New" panose="02070309020205020404" pitchFamily="49" charset="0"/>
              <a:buChar char="o"/>
            </a:pPr>
            <a:r>
              <a:rPr lang="en-US" sz="1800" dirty="0">
                <a:solidFill>
                  <a:srgbClr val="000000"/>
                </a:solidFill>
                <a:latin typeface="Times New Roman" panose="02020603050405020304" pitchFamily="18" charset="0"/>
                <a:cs typeface="Times New Roman" panose="02020603050405020304" pitchFamily="18" charset="0"/>
              </a:rPr>
              <a:t>Backend     :  Java and the Spring framework</a:t>
            </a:r>
          </a:p>
          <a:p>
            <a:pPr marL="285750" indent="-285750" algn="just">
              <a:buFont typeface="Courier New" panose="02070309020205020404" pitchFamily="49" charset="0"/>
              <a:buChar char="o"/>
            </a:pPr>
            <a:r>
              <a:rPr lang="en-US" sz="1800" dirty="0">
                <a:solidFill>
                  <a:srgbClr val="000000"/>
                </a:solidFill>
                <a:latin typeface="Times New Roman" panose="02020603050405020304" pitchFamily="18" charset="0"/>
                <a:cs typeface="Times New Roman" panose="02020603050405020304" pitchFamily="18" charset="0"/>
              </a:rPr>
              <a:t>Database    :  MySQL</a:t>
            </a:r>
          </a:p>
          <a:p>
            <a:pPr marL="285750" indent="-285750" algn="just">
              <a:buFont typeface="Courier New" panose="02070309020205020404" pitchFamily="49" charset="0"/>
              <a:buChar char="o"/>
            </a:pPr>
            <a:r>
              <a:rPr lang="en-US" sz="1800" dirty="0">
                <a:solidFill>
                  <a:srgbClr val="000000"/>
                </a:solidFill>
                <a:latin typeface="Times New Roman" panose="02020603050405020304" pitchFamily="18" charset="0"/>
                <a:cs typeface="Times New Roman" panose="02020603050405020304" pitchFamily="18" charset="0"/>
              </a:rPr>
              <a:t>IDE            :  IntelliJ IDEA</a:t>
            </a:r>
          </a:p>
          <a:p>
            <a:pPr marL="285750" indent="-285750" algn="just">
              <a:buFont typeface="Courier New" panose="02070309020205020404" pitchFamily="49" charset="0"/>
              <a:buChar char="o"/>
            </a:pPr>
            <a:r>
              <a:rPr lang="en-US" sz="1800" dirty="0">
                <a:solidFill>
                  <a:srgbClr val="000000"/>
                </a:solidFill>
                <a:latin typeface="Times New Roman" panose="02020603050405020304" pitchFamily="18" charset="0"/>
                <a:cs typeface="Times New Roman" panose="02020603050405020304" pitchFamily="18" charset="0"/>
              </a:rPr>
              <a:t>Repository :  Git Repository</a:t>
            </a:r>
          </a:p>
        </p:txBody>
      </p:sp>
    </p:spTree>
    <p:extLst>
      <p:ext uri="{BB962C8B-B14F-4D97-AF65-F5344CB8AC3E}">
        <p14:creationId xmlns:p14="http://schemas.microsoft.com/office/powerpoint/2010/main" val="558820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dirty="0"/>
              <a:t>Implementation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64023" y="2205318"/>
            <a:ext cx="7803459" cy="2879277"/>
          </a:xfrm>
        </p:spPr>
        <p:txBody>
          <a:bodyPr/>
          <a:lstStyle/>
          <a:p>
            <a:pPr marL="285750" indent="-285750">
              <a:buFont typeface="Courier New" panose="02070309020205020404" pitchFamily="49" charset="0"/>
              <a:buChar char="o"/>
            </a:pPr>
            <a:r>
              <a:rPr lang="en-US" sz="1800" dirty="0">
                <a:solidFill>
                  <a:srgbClr val="000000"/>
                </a:solidFill>
                <a:latin typeface="Times New Roman" panose="02020603050405020304" pitchFamily="18" charset="0"/>
              </a:rPr>
              <a:t>U</a:t>
            </a:r>
            <a:r>
              <a:rPr lang="en-US" sz="1800" b="0" i="0" u="none" strike="noStrike" baseline="0" dirty="0">
                <a:solidFill>
                  <a:srgbClr val="000000"/>
                </a:solidFill>
                <a:latin typeface="Times New Roman" panose="02020603050405020304" pitchFamily="18" charset="0"/>
              </a:rPr>
              <a:t>se ReactJS for our front-end application. Along with it, we will use some external node modules to provide an interactive experience for both consumers and food truck team. </a:t>
            </a:r>
            <a:br>
              <a:rPr lang="en-US" sz="1800" b="0" i="0" u="none" strike="noStrike" baseline="0" dirty="0">
                <a:solidFill>
                  <a:srgbClr val="000000"/>
                </a:solidFill>
                <a:latin typeface="Times New Roman" panose="02020603050405020304" pitchFamily="18" charset="0"/>
              </a:rPr>
            </a:br>
            <a:endParaRPr lang="en-US" sz="1800" b="0" i="0" u="none" strike="noStrike" baseline="0" dirty="0">
              <a:solidFill>
                <a:srgbClr val="000000"/>
              </a:solidFill>
              <a:latin typeface="Times New Roman" panose="02020603050405020304" pitchFamily="18" charset="0"/>
            </a:endParaRPr>
          </a:p>
          <a:p>
            <a:pPr marL="285750" indent="-285750">
              <a:buFont typeface="Courier New" panose="02070309020205020404" pitchFamily="49" charset="0"/>
              <a:buChar char="o"/>
            </a:pPr>
            <a:r>
              <a:rPr lang="en-US" sz="1800" dirty="0">
                <a:solidFill>
                  <a:srgbClr val="000000"/>
                </a:solidFill>
                <a:latin typeface="Times New Roman" panose="02020603050405020304" pitchFamily="18" charset="0"/>
                <a:cs typeface="Times New Roman" panose="02020603050405020304" pitchFamily="18" charset="0"/>
              </a:rPr>
              <a:t>U</a:t>
            </a:r>
            <a:r>
              <a:rPr lang="en-US" sz="1800" b="0" i="0" u="none" strike="noStrike" baseline="0" dirty="0">
                <a:solidFill>
                  <a:srgbClr val="000000"/>
                </a:solidFill>
                <a:latin typeface="Times New Roman" panose="02020603050405020304" pitchFamily="18" charset="0"/>
              </a:rPr>
              <a:t>se REST APIs with Spring for implementing backend, to render all functionalities and interactions provided through our frontend of our web application.</a:t>
            </a:r>
            <a:br>
              <a:rPr lang="en-US" sz="1800" b="0" i="0" u="none" strike="noStrike" baseline="0" dirty="0">
                <a:solidFill>
                  <a:srgbClr val="000000"/>
                </a:solidFill>
                <a:latin typeface="Times New Roman" panose="02020603050405020304" pitchFamily="18" charset="0"/>
              </a:rPr>
            </a:br>
            <a:endParaRPr lang="en-US" sz="1800" b="0" i="0" u="none" strike="noStrike" baseline="0" dirty="0">
              <a:solidFill>
                <a:srgbClr val="000000"/>
              </a:solidFill>
              <a:latin typeface="Times New Roman" panose="02020603050405020304" pitchFamily="18" charset="0"/>
            </a:endParaRPr>
          </a:p>
          <a:p>
            <a:pPr marL="285750" indent="-285750">
              <a:buFont typeface="Courier New" panose="02070309020205020404" pitchFamily="49" charset="0"/>
              <a:buChar char="o"/>
            </a:pPr>
            <a:r>
              <a:rPr lang="en-US" sz="1800" b="0" i="0" u="none" strike="noStrike" baseline="0" dirty="0">
                <a:solidFill>
                  <a:srgbClr val="000000"/>
                </a:solidFill>
                <a:latin typeface="Times New Roman" panose="02020603050405020304" pitchFamily="18" charset="0"/>
              </a:rPr>
              <a:t>MySQL will be used to store our data related to consumers and food trucks. </a:t>
            </a:r>
          </a:p>
        </p:txBody>
      </p:sp>
    </p:spTree>
    <p:extLst>
      <p:ext uri="{BB962C8B-B14F-4D97-AF65-F5344CB8AC3E}">
        <p14:creationId xmlns:p14="http://schemas.microsoft.com/office/powerpoint/2010/main" val="2546851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89F54-49AE-274D-7539-BBF586C487C5}"/>
              </a:ext>
            </a:extLst>
          </p:cNvPr>
          <p:cNvSpPr>
            <a:spLocks noGrp="1"/>
          </p:cNvSpPr>
          <p:nvPr>
            <p:ph type="title"/>
          </p:nvPr>
        </p:nvSpPr>
        <p:spPr>
          <a:xfrm>
            <a:off x="946094" y="663911"/>
            <a:ext cx="4941477" cy="610863"/>
          </a:xfrm>
        </p:spPr>
        <p:txBody>
          <a:bodyPr>
            <a:normAutofit/>
          </a:bodyPr>
          <a:lstStyle/>
          <a:p>
            <a:r>
              <a:rPr lang="en-US" sz="3200" dirty="0"/>
              <a:t>Use Case Diagram</a:t>
            </a:r>
          </a:p>
        </p:txBody>
      </p:sp>
      <p:pic>
        <p:nvPicPr>
          <p:cNvPr id="5" name="Picture 4">
            <a:extLst>
              <a:ext uri="{FF2B5EF4-FFF2-40B4-BE49-F238E27FC236}">
                <a16:creationId xmlns:a16="http://schemas.microsoft.com/office/drawing/2014/main" id="{8146D284-A6BB-BB6A-E321-59B73183C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1463040"/>
            <a:ext cx="8321039" cy="5138928"/>
          </a:xfrm>
          <a:prstGeom prst="rect">
            <a:avLst/>
          </a:prstGeom>
        </p:spPr>
      </p:pic>
    </p:spTree>
    <p:extLst>
      <p:ext uri="{BB962C8B-B14F-4D97-AF65-F5344CB8AC3E}">
        <p14:creationId xmlns:p14="http://schemas.microsoft.com/office/powerpoint/2010/main" val="1556310685"/>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{102C0AC3-17CB-459E-B6EA-CFD107659349}tf78853419_win32</Template>
  <TotalTime>364</TotalTime>
  <Words>815</Words>
  <Application>Microsoft Macintosh PowerPoint</Application>
  <PresentationFormat>Widescreen</PresentationFormat>
  <Paragraphs>75</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Courier New</vt:lpstr>
      <vt:lpstr>Franklin Gothic Book</vt:lpstr>
      <vt:lpstr>Franklin Gothic Demi</vt:lpstr>
      <vt:lpstr>Times New Roman</vt:lpstr>
      <vt:lpstr>Wingdings</vt:lpstr>
      <vt:lpstr>Theme1</vt:lpstr>
      <vt:lpstr>Food Truck Locator</vt:lpstr>
      <vt:lpstr>Agenda</vt:lpstr>
      <vt:lpstr>Motivation</vt:lpstr>
      <vt:lpstr>   Idea</vt:lpstr>
      <vt:lpstr>Idea !</vt:lpstr>
      <vt:lpstr>Requirements</vt:lpstr>
      <vt:lpstr>Technical Stack</vt:lpstr>
      <vt:lpstr>Implementation</vt:lpstr>
      <vt:lpstr>Use Case Diagram</vt:lpstr>
      <vt:lpstr>User Stories - User</vt:lpstr>
      <vt:lpstr>User Stories – Food Truck Owner</vt:lpstr>
      <vt:lpstr>User Stories - Developer</vt:lpstr>
      <vt:lpstr>  Development &amp; Sprint Strategy</vt:lpstr>
      <vt:lpstr>Sprint Strategy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Pixel Mavericks</dc:title>
  <dc:creator>ryzen 7070</dc:creator>
  <cp:lastModifiedBy>Gaurav Avula</cp:lastModifiedBy>
  <cp:revision>13</cp:revision>
  <dcterms:created xsi:type="dcterms:W3CDTF">2023-03-17T21:27:22Z</dcterms:created>
  <dcterms:modified xsi:type="dcterms:W3CDTF">2025-04-20T20:30:32Z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