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36" r:id="rId1"/>
  </p:sldMasterIdLst>
  <p:notesMasterIdLst>
    <p:notesMasterId r:id="rId29"/>
  </p:notesMasterIdLst>
  <p:handoutMasterIdLst>
    <p:handoutMasterId r:id="rId30"/>
  </p:handoutMasterIdLst>
  <p:sldIdLst>
    <p:sldId id="268" r:id="rId2"/>
    <p:sldId id="278" r:id="rId3"/>
    <p:sldId id="279" r:id="rId4"/>
    <p:sldId id="280" r:id="rId5"/>
    <p:sldId id="281" r:id="rId6"/>
    <p:sldId id="269" r:id="rId7"/>
    <p:sldId id="273" r:id="rId8"/>
    <p:sldId id="270" r:id="rId9"/>
    <p:sldId id="282" r:id="rId10"/>
    <p:sldId id="283" r:id="rId11"/>
    <p:sldId id="271" r:id="rId12"/>
    <p:sldId id="292" r:id="rId13"/>
    <p:sldId id="284" r:id="rId14"/>
    <p:sldId id="285" r:id="rId15"/>
    <p:sldId id="286" r:id="rId16"/>
    <p:sldId id="290" r:id="rId17"/>
    <p:sldId id="291" r:id="rId18"/>
    <p:sldId id="287" r:id="rId19"/>
    <p:sldId id="288" r:id="rId20"/>
    <p:sldId id="289" r:id="rId21"/>
    <p:sldId id="293" r:id="rId22"/>
    <p:sldId id="294" r:id="rId23"/>
    <p:sldId id="295" r:id="rId24"/>
    <p:sldId id="296" r:id="rId25"/>
    <p:sldId id="297" r:id="rId26"/>
    <p:sldId id="298" r:id="rId27"/>
    <p:sldId id="299" r:id="rId28"/>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384">
          <p15:clr>
            <a:srgbClr val="A4A3A4"/>
          </p15:clr>
        </p15:guide>
        <p15:guide id="3" orient="horz" pos="3792">
          <p15:clr>
            <a:srgbClr val="A4A3A4"/>
          </p15:clr>
        </p15:guide>
        <p15:guide id="4" pos="959">
          <p15:clr>
            <a:srgbClr val="A4A3A4"/>
          </p15:clr>
        </p15:guide>
        <p15:guide id="5" pos="671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89" d="100"/>
          <a:sy n="89" d="100"/>
        </p:scale>
        <p:origin x="432" y="48"/>
      </p:cViewPr>
      <p:guideLst>
        <p:guide orient="horz" pos="2160"/>
        <p:guide orient="horz" pos="384"/>
        <p:guide orient="horz" pos="3792"/>
        <p:guide pos="959"/>
        <p:guide pos="6719"/>
      </p:guideLst>
    </p:cSldViewPr>
  </p:slideViewPr>
  <p:notesTextViewPr>
    <p:cViewPr>
      <p:scale>
        <a:sx n="100" d="100"/>
        <a:sy n="100" d="100"/>
      </p:scale>
      <p:origin x="0" y="0"/>
    </p:cViewPr>
  </p:notesTextViewPr>
  <p:notesViewPr>
    <p:cSldViewPr showGuides="1">
      <p:cViewPr varScale="1">
        <p:scale>
          <a:sx n="76" d="100"/>
          <a:sy n="76" d="100"/>
        </p:scale>
        <p:origin x="253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BDD2C3F-9F64-4AFC-BDFA-99B0FD662495}" type="doc">
      <dgm:prSet loTypeId="urn:microsoft.com/office/officeart/2005/8/layout/matrix2" loCatId="matrix" qsTypeId="urn:microsoft.com/office/officeart/2005/8/quickstyle/3d3" qsCatId="3D" csTypeId="urn:microsoft.com/office/officeart/2005/8/colors/colorful1" csCatId="colorful" phldr="1"/>
      <dgm:spPr/>
      <dgm:t>
        <a:bodyPr/>
        <a:lstStyle/>
        <a:p>
          <a:endParaRPr lang="en-US"/>
        </a:p>
      </dgm:t>
    </dgm:pt>
    <dgm:pt modelId="{A6BA014C-D5CD-45B0-A6E8-DE38B4DCEFFA}">
      <dgm:prSet custT="1"/>
      <dgm:spPr/>
      <dgm:t>
        <a:bodyPr/>
        <a:lstStyle/>
        <a:p>
          <a:r>
            <a:rPr lang="en-US" sz="1600" b="0" i="0" dirty="0">
              <a:latin typeface="Constantia (Body)"/>
            </a:rPr>
            <a:t>Shape : 2,09,593 rows and 37 columns</a:t>
          </a:r>
        </a:p>
      </dgm:t>
    </dgm:pt>
    <dgm:pt modelId="{E1017A9B-2BAD-4A79-858F-3F2A232CC5FC}" type="parTrans" cxnId="{8C593243-2BBC-4C4A-B2D6-B7295886EAC2}">
      <dgm:prSet/>
      <dgm:spPr/>
      <dgm:t>
        <a:bodyPr/>
        <a:lstStyle/>
        <a:p>
          <a:endParaRPr lang="en-US"/>
        </a:p>
      </dgm:t>
    </dgm:pt>
    <dgm:pt modelId="{636D1143-B90B-4888-9B22-17B0348BA51B}" type="sibTrans" cxnId="{8C593243-2BBC-4C4A-B2D6-B7295886EAC2}">
      <dgm:prSet/>
      <dgm:spPr/>
      <dgm:t>
        <a:bodyPr/>
        <a:lstStyle/>
        <a:p>
          <a:endParaRPr lang="en-US"/>
        </a:p>
      </dgm:t>
    </dgm:pt>
    <dgm:pt modelId="{192D9088-0E6C-46F1-9F85-A5FD4F11ECA9}">
      <dgm:prSet custT="1"/>
      <dgm:spPr/>
      <dgm:t>
        <a:bodyPr/>
        <a:lstStyle/>
        <a:p>
          <a:r>
            <a:rPr lang="en-US" sz="1600" b="0" i="0" dirty="0">
              <a:latin typeface="Constantia (Body)"/>
            </a:rPr>
            <a:t>No null values present</a:t>
          </a:r>
          <a:endParaRPr lang="en-US" sz="1600" dirty="0">
            <a:latin typeface="Constantia (Body)"/>
          </a:endParaRPr>
        </a:p>
      </dgm:t>
    </dgm:pt>
    <dgm:pt modelId="{12D3E03D-B243-4A51-BF2F-2464335A4416}" type="parTrans" cxnId="{9115828E-064B-43A6-8B7B-73931DC5C463}">
      <dgm:prSet/>
      <dgm:spPr/>
      <dgm:t>
        <a:bodyPr/>
        <a:lstStyle/>
        <a:p>
          <a:endParaRPr lang="en-US"/>
        </a:p>
      </dgm:t>
    </dgm:pt>
    <dgm:pt modelId="{8A095F39-0332-4410-8B60-A5C1F66041C0}" type="sibTrans" cxnId="{9115828E-064B-43A6-8B7B-73931DC5C463}">
      <dgm:prSet/>
      <dgm:spPr/>
      <dgm:t>
        <a:bodyPr/>
        <a:lstStyle/>
        <a:p>
          <a:endParaRPr lang="en-US"/>
        </a:p>
      </dgm:t>
    </dgm:pt>
    <dgm:pt modelId="{66F65BFA-2C7D-4B52-A360-F48BEE6838C0}">
      <dgm:prSet custT="1"/>
      <dgm:spPr/>
      <dgm:t>
        <a:bodyPr/>
        <a:lstStyle/>
        <a:p>
          <a:pPr rtl="0"/>
          <a:r>
            <a:rPr lang="en-US" sz="1600" b="0" i="0" dirty="0">
              <a:latin typeface="Constantia (Body)"/>
            </a:rPr>
            <a:t>Only one duplicate row/record found</a:t>
          </a:r>
          <a:endParaRPr lang="en-US" sz="1600" dirty="0">
            <a:latin typeface="Constantia (Body)"/>
          </a:endParaRPr>
        </a:p>
      </dgm:t>
    </dgm:pt>
    <dgm:pt modelId="{A5A0009A-D57B-405D-93E0-B435AAB5176B}" type="parTrans" cxnId="{4FB5C9DF-4B52-4998-B9D4-363D930A77F4}">
      <dgm:prSet/>
      <dgm:spPr/>
      <dgm:t>
        <a:bodyPr/>
        <a:lstStyle/>
        <a:p>
          <a:endParaRPr lang="en-US"/>
        </a:p>
      </dgm:t>
    </dgm:pt>
    <dgm:pt modelId="{ED537FEA-734A-412E-A77E-4BDBEF6A6C92}" type="sibTrans" cxnId="{4FB5C9DF-4B52-4998-B9D4-363D930A77F4}">
      <dgm:prSet/>
      <dgm:spPr/>
      <dgm:t>
        <a:bodyPr/>
        <a:lstStyle/>
        <a:p>
          <a:endParaRPr lang="en-US"/>
        </a:p>
      </dgm:t>
    </dgm:pt>
    <dgm:pt modelId="{1DBF71A1-A201-4EA1-97EA-DB24F49F7E56}">
      <dgm:prSet custT="1"/>
      <dgm:spPr/>
      <dgm:t>
        <a:bodyPr/>
        <a:lstStyle/>
        <a:p>
          <a:pPr rtl="0"/>
          <a:r>
            <a:rPr lang="en-US" sz="1600" b="0" i="0" dirty="0">
              <a:latin typeface="Constantia (Body)"/>
            </a:rPr>
            <a:t>Datatypes of float, integer and object are in dataset</a:t>
          </a:r>
          <a:endParaRPr lang="en-US" sz="1600" dirty="0">
            <a:latin typeface="Constantia (Body)"/>
          </a:endParaRPr>
        </a:p>
      </dgm:t>
    </dgm:pt>
    <dgm:pt modelId="{9DB2FCB8-C29E-4ED4-8FB6-0183F2586A47}" type="parTrans" cxnId="{DEDF3986-9436-4C49-8F62-61BA3C47DC60}">
      <dgm:prSet/>
      <dgm:spPr/>
      <dgm:t>
        <a:bodyPr/>
        <a:lstStyle/>
        <a:p>
          <a:endParaRPr lang="en-US"/>
        </a:p>
      </dgm:t>
    </dgm:pt>
    <dgm:pt modelId="{9E15DBF5-A65E-4418-A7F5-AEB065A17EFD}" type="sibTrans" cxnId="{DEDF3986-9436-4C49-8F62-61BA3C47DC60}">
      <dgm:prSet/>
      <dgm:spPr/>
      <dgm:t>
        <a:bodyPr/>
        <a:lstStyle/>
        <a:p>
          <a:endParaRPr lang="en-US"/>
        </a:p>
      </dgm:t>
    </dgm:pt>
    <dgm:pt modelId="{409AB205-CA75-4F34-9950-D1778ABE0C5D}" type="pres">
      <dgm:prSet presAssocID="{0BDD2C3F-9F64-4AFC-BDFA-99B0FD662495}" presName="matrix" presStyleCnt="0">
        <dgm:presLayoutVars>
          <dgm:chMax val="1"/>
          <dgm:dir/>
          <dgm:resizeHandles val="exact"/>
        </dgm:presLayoutVars>
      </dgm:prSet>
      <dgm:spPr/>
      <dgm:t>
        <a:bodyPr/>
        <a:lstStyle/>
        <a:p>
          <a:endParaRPr lang="en-US"/>
        </a:p>
      </dgm:t>
    </dgm:pt>
    <dgm:pt modelId="{18D709CE-CC30-452B-94AF-D369BF8838EE}" type="pres">
      <dgm:prSet presAssocID="{0BDD2C3F-9F64-4AFC-BDFA-99B0FD662495}" presName="axisShape" presStyleLbl="bgShp" presStyleIdx="0" presStyleCnt="1"/>
      <dgm:spPr/>
    </dgm:pt>
    <dgm:pt modelId="{7B103496-DA0E-4685-89BE-480B410F7FCF}" type="pres">
      <dgm:prSet presAssocID="{0BDD2C3F-9F64-4AFC-BDFA-99B0FD662495}" presName="rect1" presStyleLbl="node1" presStyleIdx="0" presStyleCnt="4">
        <dgm:presLayoutVars>
          <dgm:chMax val="0"/>
          <dgm:chPref val="0"/>
          <dgm:bulletEnabled val="1"/>
        </dgm:presLayoutVars>
      </dgm:prSet>
      <dgm:spPr/>
      <dgm:t>
        <a:bodyPr/>
        <a:lstStyle/>
        <a:p>
          <a:endParaRPr lang="en-US"/>
        </a:p>
      </dgm:t>
    </dgm:pt>
    <dgm:pt modelId="{97980B12-612D-45AF-96B7-86D66152C1E9}" type="pres">
      <dgm:prSet presAssocID="{0BDD2C3F-9F64-4AFC-BDFA-99B0FD662495}" presName="rect2" presStyleLbl="node1" presStyleIdx="1" presStyleCnt="4">
        <dgm:presLayoutVars>
          <dgm:chMax val="0"/>
          <dgm:chPref val="0"/>
          <dgm:bulletEnabled val="1"/>
        </dgm:presLayoutVars>
      </dgm:prSet>
      <dgm:spPr/>
      <dgm:t>
        <a:bodyPr/>
        <a:lstStyle/>
        <a:p>
          <a:endParaRPr lang="en-US"/>
        </a:p>
      </dgm:t>
    </dgm:pt>
    <dgm:pt modelId="{65245A7B-7C16-44E2-AEE8-3B675CFCEFDA}" type="pres">
      <dgm:prSet presAssocID="{0BDD2C3F-9F64-4AFC-BDFA-99B0FD662495}" presName="rect3" presStyleLbl="node1" presStyleIdx="2" presStyleCnt="4">
        <dgm:presLayoutVars>
          <dgm:chMax val="0"/>
          <dgm:chPref val="0"/>
          <dgm:bulletEnabled val="1"/>
        </dgm:presLayoutVars>
      </dgm:prSet>
      <dgm:spPr/>
      <dgm:t>
        <a:bodyPr/>
        <a:lstStyle/>
        <a:p>
          <a:endParaRPr lang="en-US"/>
        </a:p>
      </dgm:t>
    </dgm:pt>
    <dgm:pt modelId="{B80B054A-6F89-48AB-AE26-0079B56D1C05}" type="pres">
      <dgm:prSet presAssocID="{0BDD2C3F-9F64-4AFC-BDFA-99B0FD662495}" presName="rect4" presStyleLbl="node1" presStyleIdx="3" presStyleCnt="4">
        <dgm:presLayoutVars>
          <dgm:chMax val="0"/>
          <dgm:chPref val="0"/>
          <dgm:bulletEnabled val="1"/>
        </dgm:presLayoutVars>
      </dgm:prSet>
      <dgm:spPr/>
      <dgm:t>
        <a:bodyPr/>
        <a:lstStyle/>
        <a:p>
          <a:endParaRPr lang="en-US"/>
        </a:p>
      </dgm:t>
    </dgm:pt>
  </dgm:ptLst>
  <dgm:cxnLst>
    <dgm:cxn modelId="{485ACDD1-8BA5-4FB5-8790-F1B5BAC86222}" type="presOf" srcId="{A6BA014C-D5CD-45B0-A6E8-DE38B4DCEFFA}" destId="{7B103496-DA0E-4685-89BE-480B410F7FCF}" srcOrd="0" destOrd="0" presId="urn:microsoft.com/office/officeart/2005/8/layout/matrix2"/>
    <dgm:cxn modelId="{DEDF3986-9436-4C49-8F62-61BA3C47DC60}" srcId="{0BDD2C3F-9F64-4AFC-BDFA-99B0FD662495}" destId="{1DBF71A1-A201-4EA1-97EA-DB24F49F7E56}" srcOrd="3" destOrd="0" parTransId="{9DB2FCB8-C29E-4ED4-8FB6-0183F2586A47}" sibTransId="{9E15DBF5-A65E-4418-A7F5-AEB065A17EFD}"/>
    <dgm:cxn modelId="{564A34B1-0AE4-4F2F-A6AD-F461CA32B386}" type="presOf" srcId="{1DBF71A1-A201-4EA1-97EA-DB24F49F7E56}" destId="{B80B054A-6F89-48AB-AE26-0079B56D1C05}" srcOrd="0" destOrd="0" presId="urn:microsoft.com/office/officeart/2005/8/layout/matrix2"/>
    <dgm:cxn modelId="{BEF3E33D-AAE3-46D0-B803-64930AD31E3F}" type="presOf" srcId="{0BDD2C3F-9F64-4AFC-BDFA-99B0FD662495}" destId="{409AB205-CA75-4F34-9950-D1778ABE0C5D}" srcOrd="0" destOrd="0" presId="urn:microsoft.com/office/officeart/2005/8/layout/matrix2"/>
    <dgm:cxn modelId="{4FB5C9DF-4B52-4998-B9D4-363D930A77F4}" srcId="{0BDD2C3F-9F64-4AFC-BDFA-99B0FD662495}" destId="{66F65BFA-2C7D-4B52-A360-F48BEE6838C0}" srcOrd="2" destOrd="0" parTransId="{A5A0009A-D57B-405D-93E0-B435AAB5176B}" sibTransId="{ED537FEA-734A-412E-A77E-4BDBEF6A6C92}"/>
    <dgm:cxn modelId="{9115828E-064B-43A6-8B7B-73931DC5C463}" srcId="{0BDD2C3F-9F64-4AFC-BDFA-99B0FD662495}" destId="{192D9088-0E6C-46F1-9F85-A5FD4F11ECA9}" srcOrd="1" destOrd="0" parTransId="{12D3E03D-B243-4A51-BF2F-2464335A4416}" sibTransId="{8A095F39-0332-4410-8B60-A5C1F66041C0}"/>
    <dgm:cxn modelId="{9A5B3212-7BAB-4FE9-9B07-D3D74F23C04F}" type="presOf" srcId="{192D9088-0E6C-46F1-9F85-A5FD4F11ECA9}" destId="{97980B12-612D-45AF-96B7-86D66152C1E9}" srcOrd="0" destOrd="0" presId="urn:microsoft.com/office/officeart/2005/8/layout/matrix2"/>
    <dgm:cxn modelId="{10EDE197-4B72-41B3-B1C1-8D30D5A983A8}" type="presOf" srcId="{66F65BFA-2C7D-4B52-A360-F48BEE6838C0}" destId="{65245A7B-7C16-44E2-AEE8-3B675CFCEFDA}" srcOrd="0" destOrd="0" presId="urn:microsoft.com/office/officeart/2005/8/layout/matrix2"/>
    <dgm:cxn modelId="{8C593243-2BBC-4C4A-B2D6-B7295886EAC2}" srcId="{0BDD2C3F-9F64-4AFC-BDFA-99B0FD662495}" destId="{A6BA014C-D5CD-45B0-A6E8-DE38B4DCEFFA}" srcOrd="0" destOrd="0" parTransId="{E1017A9B-2BAD-4A79-858F-3F2A232CC5FC}" sibTransId="{636D1143-B90B-4888-9B22-17B0348BA51B}"/>
    <dgm:cxn modelId="{D3AC11BA-5E20-4F9D-929F-E3358BDBF945}" type="presParOf" srcId="{409AB205-CA75-4F34-9950-D1778ABE0C5D}" destId="{18D709CE-CC30-452B-94AF-D369BF8838EE}" srcOrd="0" destOrd="0" presId="urn:microsoft.com/office/officeart/2005/8/layout/matrix2"/>
    <dgm:cxn modelId="{0817766F-C16C-4491-9045-BC02702A200E}" type="presParOf" srcId="{409AB205-CA75-4F34-9950-D1778ABE0C5D}" destId="{7B103496-DA0E-4685-89BE-480B410F7FCF}" srcOrd="1" destOrd="0" presId="urn:microsoft.com/office/officeart/2005/8/layout/matrix2"/>
    <dgm:cxn modelId="{764F39F7-A350-4C1B-96AE-93B222A6DBC9}" type="presParOf" srcId="{409AB205-CA75-4F34-9950-D1778ABE0C5D}" destId="{97980B12-612D-45AF-96B7-86D66152C1E9}" srcOrd="2" destOrd="0" presId="urn:microsoft.com/office/officeart/2005/8/layout/matrix2"/>
    <dgm:cxn modelId="{DAC22198-C00F-4B18-B768-795D26CE1A4B}" type="presParOf" srcId="{409AB205-CA75-4F34-9950-D1778ABE0C5D}" destId="{65245A7B-7C16-44E2-AEE8-3B675CFCEFDA}" srcOrd="3" destOrd="0" presId="urn:microsoft.com/office/officeart/2005/8/layout/matrix2"/>
    <dgm:cxn modelId="{513F2096-2167-4CCA-9BEC-1389BA467F57}" type="presParOf" srcId="{409AB205-CA75-4F34-9950-D1778ABE0C5D}" destId="{B80B054A-6F89-48AB-AE26-0079B56D1C05}" srcOrd="4" destOrd="0" presId="urn:microsoft.com/office/officeart/2005/8/layout/matrix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EA74EB7-856E-45FD-83F0-5F7C6F3E4372}" type="datetimeFigureOut">
              <a:rPr lang="en-US"/>
              <a:t>11/20/2021</a:t>
            </a:fld>
            <a:endParaRP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4886E15-F82A-4596-A46C-375C6D3981E1}" type="slidenum">
              <a:rPr/>
              <a:t>‹#›</a:t>
            </a:fld>
            <a:endParaRPr dirty="0"/>
          </a:p>
        </p:txBody>
      </p:sp>
    </p:spTree>
    <p:extLst>
      <p:ext uri="{BB962C8B-B14F-4D97-AF65-F5344CB8AC3E}">
        <p14:creationId xmlns:p14="http://schemas.microsoft.com/office/powerpoint/2010/main" val="8683081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1B0E40-8125-41F8-BB6C-139D8D531A4F}" type="datetimeFigureOut">
              <a:rPr lang="en-US"/>
              <a:t>11/20/2021</a:t>
            </a:fld>
            <a:endParaRPr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F105DB2-FD3E-441D-8B7E-7AE83ECE27B3}" type="slidenum">
              <a:rPr/>
              <a:t>‹#›</a:t>
            </a:fld>
            <a:endParaRPr dirty="0"/>
          </a:p>
        </p:txBody>
      </p:sp>
    </p:spTree>
    <p:extLst>
      <p:ext uri="{BB962C8B-B14F-4D97-AF65-F5344CB8AC3E}">
        <p14:creationId xmlns:p14="http://schemas.microsoft.com/office/powerpoint/2010/main" val="28947205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105DB2-FD3E-441D-8B7E-7AE83ECE27B3}" type="slidenum">
              <a:rPr lang="en-US" smtClean="0"/>
              <a:t>1</a:t>
            </a:fld>
            <a:endParaRPr lang="en-US" dirty="0"/>
          </a:p>
        </p:txBody>
      </p:sp>
    </p:spTree>
    <p:extLst>
      <p:ext uri="{BB962C8B-B14F-4D97-AF65-F5344CB8AC3E}">
        <p14:creationId xmlns:p14="http://schemas.microsoft.com/office/powerpoint/2010/main" val="40852762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105DB2-FD3E-441D-8B7E-7AE83ECE27B3}" type="slidenum">
              <a:rPr lang="en-US" smtClean="0"/>
              <a:t>6</a:t>
            </a:fld>
            <a:endParaRPr lang="en-US" dirty="0"/>
          </a:p>
        </p:txBody>
      </p:sp>
    </p:spTree>
    <p:extLst>
      <p:ext uri="{BB962C8B-B14F-4D97-AF65-F5344CB8AC3E}">
        <p14:creationId xmlns:p14="http://schemas.microsoft.com/office/powerpoint/2010/main" val="27256001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7</a:t>
            </a:fld>
            <a:endParaRPr lang="en-US" dirty="0"/>
          </a:p>
        </p:txBody>
      </p:sp>
    </p:spTree>
    <p:extLst>
      <p:ext uri="{BB962C8B-B14F-4D97-AF65-F5344CB8AC3E}">
        <p14:creationId xmlns:p14="http://schemas.microsoft.com/office/powerpoint/2010/main" val="14004894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8</a:t>
            </a:fld>
            <a:endParaRPr lang="en-US" dirty="0"/>
          </a:p>
        </p:txBody>
      </p:sp>
    </p:spTree>
    <p:extLst>
      <p:ext uri="{BB962C8B-B14F-4D97-AF65-F5344CB8AC3E}">
        <p14:creationId xmlns:p14="http://schemas.microsoft.com/office/powerpoint/2010/main" val="35464439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105DB2-FD3E-441D-8B7E-7AE83ECE27B3}" type="slidenum">
              <a:rPr lang="en-US" smtClean="0"/>
              <a:t>9</a:t>
            </a:fld>
            <a:endParaRPr lang="en-US" dirty="0"/>
          </a:p>
        </p:txBody>
      </p:sp>
    </p:spTree>
    <p:extLst>
      <p:ext uri="{BB962C8B-B14F-4D97-AF65-F5344CB8AC3E}">
        <p14:creationId xmlns:p14="http://schemas.microsoft.com/office/powerpoint/2010/main" val="20429923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10</a:t>
            </a:fld>
            <a:endParaRPr lang="en-US" dirty="0"/>
          </a:p>
        </p:txBody>
      </p:sp>
    </p:spTree>
    <p:extLst>
      <p:ext uri="{BB962C8B-B14F-4D97-AF65-F5344CB8AC3E}">
        <p14:creationId xmlns:p14="http://schemas.microsoft.com/office/powerpoint/2010/main" val="38861494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11</a:t>
            </a:fld>
            <a:endParaRPr lang="en-US" dirty="0"/>
          </a:p>
        </p:txBody>
      </p:sp>
    </p:spTree>
    <p:extLst>
      <p:ext uri="{BB962C8B-B14F-4D97-AF65-F5344CB8AC3E}">
        <p14:creationId xmlns:p14="http://schemas.microsoft.com/office/powerpoint/2010/main" val="28057302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88825"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6675" y="2404534"/>
            <a:ext cx="7764913" cy="1646302"/>
          </a:xfrm>
        </p:spPr>
        <p:txBody>
          <a:bodyPr anchor="b">
            <a:noAutofit/>
          </a:bodyPr>
          <a:lstStyle>
            <a:lvl1pPr algn="r">
              <a:defRPr sz="5398">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6675" y="4050834"/>
            <a:ext cx="7764913" cy="1096899"/>
          </a:xfrm>
        </p:spPr>
        <p:txBody>
          <a:bodyPr anchor="t"/>
          <a:lstStyle>
            <a:lvl1pPr marL="0" indent="0" algn="r">
              <a:buNone/>
              <a:defRPr>
                <a:solidFill>
                  <a:schemeClr val="tx1">
                    <a:lumMod val="50000"/>
                    <a:lumOff val="50000"/>
                  </a:schemeClr>
                </a:solidFill>
              </a:defRPr>
            </a:lvl1pPr>
            <a:lvl2pPr marL="457063" indent="0" algn="ctr">
              <a:buNone/>
              <a:defRPr>
                <a:solidFill>
                  <a:schemeClr val="tx1">
                    <a:tint val="75000"/>
                  </a:schemeClr>
                </a:solidFill>
              </a:defRPr>
            </a:lvl2pPr>
            <a:lvl3pPr marL="914126" indent="0" algn="ctr">
              <a:buNone/>
              <a:defRPr>
                <a:solidFill>
                  <a:schemeClr val="tx1">
                    <a:tint val="75000"/>
                  </a:schemeClr>
                </a:solidFill>
              </a:defRPr>
            </a:lvl3pPr>
            <a:lvl4pPr marL="1371189" indent="0" algn="ctr">
              <a:buNone/>
              <a:defRPr>
                <a:solidFill>
                  <a:schemeClr val="tx1">
                    <a:tint val="75000"/>
                  </a:schemeClr>
                </a:solidFill>
              </a:defRPr>
            </a:lvl4pPr>
            <a:lvl5pPr marL="1828251" indent="0" algn="ctr">
              <a:buNone/>
              <a:defRPr>
                <a:solidFill>
                  <a:schemeClr val="tx1">
                    <a:tint val="75000"/>
                  </a:schemeClr>
                </a:solidFill>
              </a:defRPr>
            </a:lvl5pPr>
            <a:lvl6pPr marL="2285314" indent="0" algn="ctr">
              <a:buNone/>
              <a:defRPr>
                <a:solidFill>
                  <a:schemeClr val="tx1">
                    <a:tint val="75000"/>
                  </a:schemeClr>
                </a:solidFill>
              </a:defRPr>
            </a:lvl6pPr>
            <a:lvl7pPr marL="2742377" indent="0" algn="ctr">
              <a:buNone/>
              <a:defRPr>
                <a:solidFill>
                  <a:schemeClr val="tx1">
                    <a:tint val="75000"/>
                  </a:schemeClr>
                </a:solidFill>
              </a:defRPr>
            </a:lvl7pPr>
            <a:lvl8pPr marL="3199440" indent="0" algn="ctr">
              <a:buNone/>
              <a:defRPr>
                <a:solidFill>
                  <a:schemeClr val="tx1">
                    <a:tint val="75000"/>
                  </a:schemeClr>
                </a:solidFill>
              </a:defRPr>
            </a:lvl8pPr>
            <a:lvl9pPr marL="3656503"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33B76B7-5811-4114-8A95-998148FFD529}" type="datetime1">
              <a:rPr lang="en-US" smtClean="0"/>
              <a:t>11/20/2021</a:t>
            </a:fld>
            <a:endParaRPr lang="en-US" dirty="0"/>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296445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159" y="609600"/>
            <a:ext cx="8594429" cy="3403600"/>
          </a:xfrm>
        </p:spPr>
        <p:txBody>
          <a:bodyPr anchor="ctr">
            <a:normAutofit/>
          </a:bodyPr>
          <a:lstStyle>
            <a:lvl1pPr algn="l">
              <a:defRPr sz="4399"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159" y="4470400"/>
            <a:ext cx="8594429" cy="1570962"/>
          </a:xfrm>
        </p:spPr>
        <p:txBody>
          <a:bodyPr anchor="ctr">
            <a:normAutofit/>
          </a:bodyPr>
          <a:lstStyle>
            <a:lvl1pPr marL="0" indent="0" algn="l">
              <a:buNone/>
              <a:defRPr sz="1799">
                <a:solidFill>
                  <a:schemeClr val="tx1">
                    <a:lumMod val="75000"/>
                    <a:lumOff val="2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6E67D0-0200-42BE-A0B2-78C70FBBB312}" type="datetime1">
              <a:rPr lang="en-US" smtClean="0"/>
              <a:pPr/>
              <a:t>11/20/2021</a:t>
            </a:fld>
            <a:endParaRPr lang="en-US" dirty="0"/>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18899947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092" y="609600"/>
            <a:ext cx="8092026" cy="3022600"/>
          </a:xfrm>
        </p:spPr>
        <p:txBody>
          <a:bodyPr anchor="ctr">
            <a:normAutofit/>
          </a:bodyPr>
          <a:lstStyle>
            <a:lvl1pPr algn="l">
              <a:defRPr sz="4399"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5783" y="3632200"/>
            <a:ext cx="7222643" cy="381000"/>
          </a:xfrm>
        </p:spPr>
        <p:txBody>
          <a:bodyPr anchor="ctr">
            <a:noAutofit/>
          </a:bodyPr>
          <a:lstStyle>
            <a:lvl1pPr marL="0" indent="0">
              <a:buFontTx/>
              <a:buNone/>
              <a:defRPr sz="1600">
                <a:solidFill>
                  <a:schemeClr val="tx1">
                    <a:lumMod val="50000"/>
                    <a:lumOff val="50000"/>
                  </a:schemeClr>
                </a:solidFill>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159" y="4470400"/>
            <a:ext cx="8594429" cy="1570962"/>
          </a:xfrm>
        </p:spPr>
        <p:txBody>
          <a:bodyPr anchor="ctr">
            <a:normAutofit/>
          </a:bodyPr>
          <a:lstStyle>
            <a:lvl1pPr marL="0" indent="0" algn="l">
              <a:buNone/>
              <a:defRPr sz="1799">
                <a:solidFill>
                  <a:schemeClr val="tx1">
                    <a:lumMod val="75000"/>
                    <a:lumOff val="2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6E67D0-0200-42BE-A0B2-78C70FBBB312}" type="datetime1">
              <a:rPr lang="en-US" smtClean="0"/>
              <a:pPr/>
              <a:t>11/20/2021</a:t>
            </a:fld>
            <a:endParaRPr lang="en-US" dirty="0"/>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
        <p:nvSpPr>
          <p:cNvPr id="20" name="TextBox 19"/>
          <p:cNvSpPr txBox="1"/>
          <p:nvPr/>
        </p:nvSpPr>
        <p:spPr>
          <a:xfrm>
            <a:off x="541729" y="790378"/>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0695" y="2886556"/>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latin typeface="Arial"/>
              </a:rPr>
              <a:t>”</a:t>
            </a:r>
            <a:endParaRPr lang="en-US" sz="1799" dirty="0">
              <a:solidFill>
                <a:schemeClr val="accent1">
                  <a:lumMod val="60000"/>
                  <a:lumOff val="40000"/>
                </a:schemeClr>
              </a:solidFill>
              <a:latin typeface="Arial"/>
            </a:endParaRPr>
          </a:p>
        </p:txBody>
      </p:sp>
    </p:spTree>
    <p:extLst>
      <p:ext uri="{BB962C8B-B14F-4D97-AF65-F5344CB8AC3E}">
        <p14:creationId xmlns:p14="http://schemas.microsoft.com/office/powerpoint/2010/main" val="340670300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159" y="1931988"/>
            <a:ext cx="8594429" cy="2595460"/>
          </a:xfrm>
        </p:spPr>
        <p:txBody>
          <a:bodyPr anchor="b">
            <a:normAutofit/>
          </a:bodyPr>
          <a:lstStyle>
            <a:lvl1pPr algn="l">
              <a:defRPr sz="4399"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159" y="4527448"/>
            <a:ext cx="8594429" cy="1513914"/>
          </a:xfrm>
        </p:spPr>
        <p:txBody>
          <a:bodyPr anchor="t">
            <a:normAutofit/>
          </a:bodyPr>
          <a:lstStyle>
            <a:lvl1pPr marL="0" indent="0" algn="l">
              <a:buNone/>
              <a:defRPr sz="1799">
                <a:solidFill>
                  <a:schemeClr val="tx1">
                    <a:lumMod val="75000"/>
                    <a:lumOff val="2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6E67D0-0200-42BE-A0B2-78C70FBBB312}" type="datetime1">
              <a:rPr lang="en-US" smtClean="0"/>
              <a:pPr/>
              <a:t>11/20/2021</a:t>
            </a:fld>
            <a:endParaRPr lang="en-US" dirty="0"/>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203462573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092" y="609600"/>
            <a:ext cx="8092026" cy="3022600"/>
          </a:xfrm>
        </p:spPr>
        <p:txBody>
          <a:bodyPr anchor="ctr">
            <a:normAutofit/>
          </a:bodyPr>
          <a:lstStyle>
            <a:lvl1pPr algn="l">
              <a:defRPr sz="4399"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156" y="4013200"/>
            <a:ext cx="8594430" cy="514248"/>
          </a:xfrm>
        </p:spPr>
        <p:txBody>
          <a:bodyPr anchor="b">
            <a:noAutofit/>
          </a:bodyPr>
          <a:lstStyle>
            <a:lvl1pPr marL="0" indent="0">
              <a:buFontTx/>
              <a:buNone/>
              <a:defRPr sz="2399">
                <a:solidFill>
                  <a:schemeClr val="tx1">
                    <a:lumMod val="75000"/>
                    <a:lumOff val="25000"/>
                  </a:schemeClr>
                </a:solidFill>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159" y="4527448"/>
            <a:ext cx="8594429" cy="1513914"/>
          </a:xfrm>
        </p:spPr>
        <p:txBody>
          <a:bodyPr anchor="t">
            <a:normAutofit/>
          </a:bodyPr>
          <a:lstStyle>
            <a:lvl1pPr marL="0" indent="0" algn="l">
              <a:buNone/>
              <a:defRPr sz="1799">
                <a:solidFill>
                  <a:schemeClr val="tx1">
                    <a:lumMod val="50000"/>
                    <a:lumOff val="5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6E67D0-0200-42BE-A0B2-78C70FBBB312}" type="datetime1">
              <a:rPr lang="en-US" smtClean="0"/>
              <a:pPr/>
              <a:t>11/20/2021</a:t>
            </a:fld>
            <a:endParaRPr lang="en-US" dirty="0"/>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
        <p:nvSpPr>
          <p:cNvPr id="24" name="TextBox 23"/>
          <p:cNvSpPr txBox="1"/>
          <p:nvPr/>
        </p:nvSpPr>
        <p:spPr>
          <a:xfrm>
            <a:off x="541729" y="790378"/>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0695" y="2886556"/>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09175022"/>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621" y="609600"/>
            <a:ext cx="8585966" cy="3022600"/>
          </a:xfrm>
        </p:spPr>
        <p:txBody>
          <a:bodyPr anchor="ctr">
            <a:normAutofit/>
          </a:bodyPr>
          <a:lstStyle>
            <a:lvl1pPr algn="l">
              <a:defRPr sz="4399"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156" y="4013200"/>
            <a:ext cx="8594430" cy="514248"/>
          </a:xfrm>
        </p:spPr>
        <p:txBody>
          <a:bodyPr anchor="b">
            <a:noAutofit/>
          </a:bodyPr>
          <a:lstStyle>
            <a:lvl1pPr marL="0" indent="0">
              <a:buFontTx/>
              <a:buNone/>
              <a:defRPr sz="2399">
                <a:solidFill>
                  <a:schemeClr val="accent1"/>
                </a:solidFill>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159" y="4527448"/>
            <a:ext cx="8594429" cy="1513914"/>
          </a:xfrm>
        </p:spPr>
        <p:txBody>
          <a:bodyPr anchor="t">
            <a:normAutofit/>
          </a:bodyPr>
          <a:lstStyle>
            <a:lvl1pPr marL="0" indent="0" algn="l">
              <a:buNone/>
              <a:defRPr sz="1799">
                <a:solidFill>
                  <a:schemeClr val="tx1">
                    <a:lumMod val="50000"/>
                    <a:lumOff val="5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6E67D0-0200-42BE-A0B2-78C70FBBB312}" type="datetime1">
              <a:rPr lang="en-US" smtClean="0"/>
              <a:pPr/>
              <a:t>11/20/2021</a:t>
            </a:fld>
            <a:endParaRPr lang="en-US" dirty="0"/>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49889215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75C077A-EF7A-41AA-8976-110EB7416C60}" type="datetime1">
              <a:rPr lang="en-US" smtClean="0"/>
              <a:t>11/20/2021</a:t>
            </a:fld>
            <a:endParaRPr lang="en-US" dirty="0"/>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2945891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5599" y="609600"/>
            <a:ext cx="130440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159" y="609600"/>
            <a:ext cx="7058311"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FF5912B-6681-4BDF-AE10-F59636249FF3}" type="datetime1">
              <a:rPr lang="en-US" smtClean="0"/>
              <a:t>11/20/2021</a:t>
            </a:fld>
            <a:endParaRPr lang="en-US" dirty="0"/>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2187008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3200"/>
            </a:lvl1p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905C8E22-D0BA-4CB4-9C32-B27533199514}" type="datetime1">
              <a:rPr lang="en-US" smtClean="0"/>
              <a:t>11/20/2021</a:t>
            </a:fld>
            <a:endParaRPr dirty="0"/>
          </a:p>
        </p:txBody>
      </p:sp>
      <p:sp>
        <p:nvSpPr>
          <p:cNvPr id="6" name="Slide Number Placeholder 5"/>
          <p:cNvSpPr>
            <a:spLocks noGrp="1"/>
          </p:cNvSpPr>
          <p:nvPr>
            <p:ph type="sldNum" sz="quarter" idx="12"/>
          </p:nvPr>
        </p:nvSpPr>
        <p:spPr/>
        <p:txBody>
          <a:bodyPr/>
          <a:lstStyle/>
          <a:p>
            <a:fld id="{DF28FB93-0A08-4E7D-8E63-9EFA29F1E093}" type="slidenum">
              <a:rPr/>
              <a:pPr/>
              <a:t>‹#›</a:t>
            </a:fld>
            <a:endParaRPr dirty="0"/>
          </a:p>
        </p:txBody>
      </p:sp>
    </p:spTree>
    <p:extLst>
      <p:ext uri="{BB962C8B-B14F-4D97-AF65-F5344CB8AC3E}">
        <p14:creationId xmlns:p14="http://schemas.microsoft.com/office/powerpoint/2010/main" val="1984133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599"/>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C2180A9-7A83-412D-A8AC-5AF60A8AA507}" type="datetime1">
              <a:rPr lang="en-US" smtClean="0"/>
              <a:t>11/20/2021</a:t>
            </a:fld>
            <a:endParaRPr lang="en-US" dirty="0"/>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4054295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159" y="2700868"/>
            <a:ext cx="8594429" cy="1826581"/>
          </a:xfrm>
        </p:spPr>
        <p:txBody>
          <a:bodyPr anchor="b"/>
          <a:lstStyle>
            <a:lvl1pPr algn="l">
              <a:defRPr sz="3999"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159" y="4527448"/>
            <a:ext cx="8594429" cy="860400"/>
          </a:xfrm>
        </p:spPr>
        <p:txBody>
          <a:bodyPr anchor="t"/>
          <a:lstStyle>
            <a:lvl1pPr marL="0" indent="0" algn="l">
              <a:buNone/>
              <a:defRPr sz="1999">
                <a:solidFill>
                  <a:schemeClr val="tx1">
                    <a:lumMod val="50000"/>
                    <a:lumOff val="5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A563DF0-FDDF-4143-9D8C-6AF41892E174}" type="datetime1">
              <a:rPr lang="en-US" smtClean="0"/>
              <a:t>11/20/2021</a:t>
            </a:fld>
            <a:endParaRPr lang="en-US" dirty="0"/>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948610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158" y="2160589"/>
            <a:ext cx="418294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8645" y="2160590"/>
            <a:ext cx="418294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8BB83F9-4677-4C31-8407-7919061A580B}" type="datetime1">
              <a:rPr lang="en-US" smtClean="0"/>
              <a:t>11/20/2021</a:t>
            </a:fld>
            <a:endParaRPr lang="en-US" dirty="0"/>
          </a:p>
        </p:txBody>
      </p:sp>
      <p:sp>
        <p:nvSpPr>
          <p:cNvPr id="6" name="Footer Placeholder 5"/>
          <p:cNvSpPr>
            <a:spLocks noGrp="1"/>
          </p:cNvSpPr>
          <p:nvPr>
            <p:ph type="ftr" sz="quarter" idx="11"/>
          </p:nvPr>
        </p:nvSpPr>
        <p:spPr/>
        <p:txBody>
          <a:bodyPr/>
          <a:lstStyle/>
          <a:p>
            <a:r>
              <a:rPr lang="en-US" smtClean="0"/>
              <a:t>Add a footer</a:t>
            </a:r>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003602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570" y="2160983"/>
            <a:ext cx="4184533" cy="576262"/>
          </a:xfrm>
        </p:spPr>
        <p:txBody>
          <a:bodyPr anchor="b">
            <a:noAutofit/>
          </a:bodyPr>
          <a:lstStyle>
            <a:lvl1pPr marL="0" indent="0">
              <a:buNone/>
              <a:defRPr sz="2399" b="0"/>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570" y="2737246"/>
            <a:ext cx="418453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7058" y="2160983"/>
            <a:ext cx="4184528" cy="576262"/>
          </a:xfrm>
        </p:spPr>
        <p:txBody>
          <a:bodyPr anchor="b">
            <a:noAutofit/>
          </a:bodyPr>
          <a:lstStyle>
            <a:lvl1pPr marL="0" indent="0">
              <a:buNone/>
              <a:defRPr sz="2399" b="0"/>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7059" y="2737246"/>
            <a:ext cx="418452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33939A6-3450-434F-A872-BEE63F7EB093}" type="datetime1">
              <a:rPr lang="en-US" smtClean="0"/>
              <a:t>11/20/2021</a:t>
            </a:fld>
            <a:endParaRPr lang="en-US" dirty="0"/>
          </a:p>
        </p:txBody>
      </p:sp>
      <p:sp>
        <p:nvSpPr>
          <p:cNvPr id="8" name="Footer Placeholder 7"/>
          <p:cNvSpPr>
            <a:spLocks noGrp="1"/>
          </p:cNvSpPr>
          <p:nvPr>
            <p:ph type="ftr" sz="quarter" idx="11"/>
          </p:nvPr>
        </p:nvSpPr>
        <p:spPr/>
        <p:txBody>
          <a:bodyPr/>
          <a:lstStyle/>
          <a:p>
            <a:r>
              <a:rPr lang="en-US" smtClean="0"/>
              <a:t>Add a footer</a:t>
            </a:r>
            <a:endParaRPr lang="en-US" dirty="0"/>
          </a:p>
        </p:txBody>
      </p:sp>
      <p:sp>
        <p:nvSpPr>
          <p:cNvPr id="9" name="Slide Number Placeholder 8"/>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1864734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158" y="609600"/>
            <a:ext cx="8594429"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3BABB1C-FA00-4171-BA31-4C5E719472F3}" type="datetime1">
              <a:rPr lang="en-US" smtClean="0"/>
              <a:t>11/20/2021</a:t>
            </a:fld>
            <a:endParaRPr lang="en-US" dirty="0"/>
          </a:p>
        </p:txBody>
      </p:sp>
      <p:sp>
        <p:nvSpPr>
          <p:cNvPr id="4" name="Footer Placeholder 3"/>
          <p:cNvSpPr>
            <a:spLocks noGrp="1"/>
          </p:cNvSpPr>
          <p:nvPr>
            <p:ph type="ftr" sz="quarter" idx="11"/>
          </p:nvPr>
        </p:nvSpPr>
        <p:spPr/>
        <p:txBody>
          <a:bodyPr/>
          <a:lstStyle/>
          <a:p>
            <a:r>
              <a:rPr lang="en-US" smtClean="0"/>
              <a:t>Add a footer</a:t>
            </a:r>
            <a:endParaRPr lang="en-US" dirty="0"/>
          </a:p>
        </p:txBody>
      </p:sp>
      <p:sp>
        <p:nvSpPr>
          <p:cNvPr id="5" name="Slide Number Placeholder 4"/>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694779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6C8610-5B57-4C6B-BF9F-F5397A1F60B8}" type="datetime1">
              <a:rPr lang="en-US" smtClean="0"/>
              <a:t>11/20/2021</a:t>
            </a:fld>
            <a:endParaRPr lang="en-US" dirty="0"/>
          </a:p>
        </p:txBody>
      </p:sp>
      <p:sp>
        <p:nvSpPr>
          <p:cNvPr id="3" name="Footer Placeholder 2"/>
          <p:cNvSpPr>
            <a:spLocks noGrp="1"/>
          </p:cNvSpPr>
          <p:nvPr>
            <p:ph type="ftr" sz="quarter" idx="11"/>
          </p:nvPr>
        </p:nvSpPr>
        <p:spPr/>
        <p:txBody>
          <a:bodyPr/>
          <a:lstStyle/>
          <a:p>
            <a:r>
              <a:rPr lang="en-US" smtClean="0"/>
              <a:t>Add a footer</a:t>
            </a:r>
            <a:endParaRPr lang="en-US" dirty="0"/>
          </a:p>
        </p:txBody>
      </p:sp>
      <p:sp>
        <p:nvSpPr>
          <p:cNvPr id="4" name="Slide Number Placeholder 3"/>
          <p:cNvSpPr>
            <a:spLocks noGrp="1"/>
          </p:cNvSpPr>
          <p:nvPr>
            <p:ph type="sldNum" sz="quarter" idx="12"/>
          </p:nvPr>
        </p:nvSpPr>
        <p:spPr/>
        <p:txBody>
          <a:bodyPr/>
          <a:lstStyle/>
          <a:p>
            <a:fld id="{DF28FB93-0A08-4E7D-8E63-9EFA29F1E093}" type="slidenum">
              <a:rPr lang="en-US" smtClean="0"/>
              <a:pPr/>
              <a:t>‹#›</a:t>
            </a:fld>
            <a:endParaRPr lang="en-US" dirty="0"/>
          </a:p>
        </p:txBody>
      </p:sp>
      <p:grpSp>
        <p:nvGrpSpPr>
          <p:cNvPr id="5" name="bottom graphic"/>
          <p:cNvGrpSpPr/>
          <p:nvPr userDrawn="1"/>
        </p:nvGrpSpPr>
        <p:grpSpPr>
          <a:xfrm>
            <a:off x="0" y="6309360"/>
            <a:ext cx="12190231" cy="548640"/>
            <a:chOff x="0" y="6309360"/>
            <a:chExt cx="12190231" cy="548640"/>
          </a:xfrm>
        </p:grpSpPr>
        <p:sp>
          <p:nvSpPr>
            <p:cNvPr id="6" name="Rectangle 5"/>
            <p:cNvSpPr/>
            <p:nvPr/>
          </p:nvSpPr>
          <p:spPr>
            <a:xfrm>
              <a:off x="0" y="6400800"/>
              <a:ext cx="12188825" cy="4572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dirty="0"/>
            </a:p>
          </p:txBody>
        </p:sp>
        <p:sp>
          <p:nvSpPr>
            <p:cNvPr id="7" name="Rectangle 6"/>
            <p:cNvSpPr/>
            <p:nvPr/>
          </p:nvSpPr>
          <p:spPr>
            <a:xfrm>
              <a:off x="1279" y="6309360"/>
              <a:ext cx="12188952" cy="97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8" name="Rectangle 7"/>
            <p:cNvSpPr/>
            <p:nvPr/>
          </p:nvSpPr>
          <p:spPr>
            <a:xfrm>
              <a:off x="1279" y="6379143"/>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Tree>
    <p:extLst>
      <p:ext uri="{BB962C8B-B14F-4D97-AF65-F5344CB8AC3E}">
        <p14:creationId xmlns:p14="http://schemas.microsoft.com/office/powerpoint/2010/main" val="997278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158" y="1498604"/>
            <a:ext cx="3853524" cy="1278466"/>
          </a:xfrm>
        </p:spPr>
        <p:txBody>
          <a:bodyPr anchor="b">
            <a:normAutofit/>
          </a:bodyPr>
          <a:lstStyle>
            <a:lvl1pPr>
              <a:defRPr sz="1999"/>
            </a:lvl1pPr>
          </a:lstStyle>
          <a:p>
            <a:r>
              <a:rPr lang="en-US" smtClean="0"/>
              <a:t>Click to edit Master title style</a:t>
            </a:r>
            <a:endParaRPr lang="en-US" dirty="0"/>
          </a:p>
        </p:txBody>
      </p:sp>
      <p:sp>
        <p:nvSpPr>
          <p:cNvPr id="3" name="Content Placeholder 2"/>
          <p:cNvSpPr>
            <a:spLocks noGrp="1"/>
          </p:cNvSpPr>
          <p:nvPr>
            <p:ph idx="1"/>
          </p:nvPr>
        </p:nvSpPr>
        <p:spPr>
          <a:xfrm>
            <a:off x="4759222" y="514925"/>
            <a:ext cx="4512366"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158" y="2777069"/>
            <a:ext cx="3853524" cy="2584449"/>
          </a:xfrm>
        </p:spPr>
        <p:txBody>
          <a:bodyPr>
            <a:normAutofit/>
          </a:bodyPr>
          <a:lstStyle>
            <a:lvl1pPr marL="0" indent="0">
              <a:buNone/>
              <a:defRPr sz="1400"/>
            </a:lvl1pPr>
            <a:lvl2pPr marL="456926" indent="0">
              <a:buNone/>
              <a:defRPr sz="1400"/>
            </a:lvl2pPr>
            <a:lvl3pPr marL="913852" indent="0">
              <a:buNone/>
              <a:defRPr sz="1200"/>
            </a:lvl3pPr>
            <a:lvl4pPr marL="1370778" indent="0">
              <a:buNone/>
              <a:defRPr sz="1000"/>
            </a:lvl4pPr>
            <a:lvl5pPr marL="1827703" indent="0">
              <a:buNone/>
              <a:defRPr sz="1000"/>
            </a:lvl5pPr>
            <a:lvl6pPr marL="2284628" indent="0">
              <a:buNone/>
              <a:defRPr sz="1000"/>
            </a:lvl6pPr>
            <a:lvl7pPr marL="2741554" indent="0">
              <a:buNone/>
              <a:defRPr sz="1000"/>
            </a:lvl7pPr>
            <a:lvl8pPr marL="3198480" indent="0">
              <a:buNone/>
              <a:defRPr sz="1000"/>
            </a:lvl8pPr>
            <a:lvl9pPr marL="3655406"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ADBF3DD-8B6D-46AA-BCA9-242D4EF63DDF}" type="datetime1">
              <a:rPr lang="en-US" smtClean="0"/>
              <a:t>11/20/2021</a:t>
            </a:fld>
            <a:endParaRPr lang="en-US" dirty="0"/>
          </a:p>
        </p:txBody>
      </p:sp>
      <p:sp>
        <p:nvSpPr>
          <p:cNvPr id="6" name="Footer Placeholder 5"/>
          <p:cNvSpPr>
            <a:spLocks noGrp="1"/>
          </p:cNvSpPr>
          <p:nvPr>
            <p:ph type="ftr" sz="quarter" idx="11"/>
          </p:nvPr>
        </p:nvSpPr>
        <p:spPr/>
        <p:txBody>
          <a:bodyPr/>
          <a:lstStyle/>
          <a:p>
            <a:r>
              <a:rPr lang="en-US" smtClean="0"/>
              <a:t>Add a footer</a:t>
            </a:r>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4293576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158" y="4800600"/>
            <a:ext cx="8594428" cy="566738"/>
          </a:xfrm>
        </p:spPr>
        <p:txBody>
          <a:bodyPr anchor="b">
            <a:normAutofit/>
          </a:bodyPr>
          <a:lstStyle>
            <a:lvl1pPr algn="l">
              <a:defRPr sz="2399"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158" y="609600"/>
            <a:ext cx="8594429" cy="3845718"/>
          </a:xfrm>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158" y="5367338"/>
            <a:ext cx="8594428" cy="674024"/>
          </a:xfrm>
        </p:spPr>
        <p:txBody>
          <a:bodyPr>
            <a:normAutofit/>
          </a:bodyPr>
          <a:lstStyle>
            <a:lvl1pPr marL="0" indent="0">
              <a:buNone/>
              <a:defRPr sz="12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C41AE9-3D4A-4A08-B03D-DC6D2ADF5464}" type="datetime1">
              <a:rPr lang="en-US" smtClean="0"/>
              <a:t>11/20/2021</a:t>
            </a:fld>
            <a:endParaRPr lang="en-US" dirty="0"/>
          </a:p>
        </p:txBody>
      </p:sp>
      <p:sp>
        <p:nvSpPr>
          <p:cNvPr id="6" name="Footer Placeholder 5"/>
          <p:cNvSpPr>
            <a:spLocks noGrp="1"/>
          </p:cNvSpPr>
          <p:nvPr>
            <p:ph type="ftr" sz="quarter" idx="11"/>
          </p:nvPr>
        </p:nvSpPr>
        <p:spPr/>
        <p:txBody>
          <a:bodyPr/>
          <a:lstStyle/>
          <a:p>
            <a:r>
              <a:rPr lang="en-US" smtClean="0"/>
              <a:t>Add a footer</a:t>
            </a:r>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988956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88825"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158" y="609600"/>
            <a:ext cx="8594429"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158" y="2160590"/>
            <a:ext cx="8594429"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3257" y="6041363"/>
            <a:ext cx="91170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C6E67D0-0200-42BE-A0B2-78C70FBBB312}" type="datetime1">
              <a:rPr lang="en-US" smtClean="0"/>
              <a:pPr/>
              <a:t>11/20/2021</a:t>
            </a:fld>
            <a:endParaRPr lang="en-US" dirty="0"/>
          </a:p>
        </p:txBody>
      </p:sp>
      <p:sp>
        <p:nvSpPr>
          <p:cNvPr id="5" name="Footer Placeholder 4"/>
          <p:cNvSpPr>
            <a:spLocks noGrp="1"/>
          </p:cNvSpPr>
          <p:nvPr>
            <p:ph type="ftr" sz="quarter" idx="3"/>
          </p:nvPr>
        </p:nvSpPr>
        <p:spPr>
          <a:xfrm>
            <a:off x="677158" y="6041363"/>
            <a:ext cx="629597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smtClean="0"/>
              <a:t>Add a footer</a:t>
            </a:r>
            <a:endParaRPr lang="en-US" dirty="0"/>
          </a:p>
        </p:txBody>
      </p:sp>
      <p:sp>
        <p:nvSpPr>
          <p:cNvPr id="6" name="Slide Number Placeholder 5"/>
          <p:cNvSpPr>
            <a:spLocks noGrp="1"/>
          </p:cNvSpPr>
          <p:nvPr>
            <p:ph type="sldNum" sz="quarter" idx="4"/>
          </p:nvPr>
        </p:nvSpPr>
        <p:spPr>
          <a:xfrm>
            <a:off x="8588426" y="6041363"/>
            <a:ext cx="683161" cy="365125"/>
          </a:xfrm>
          <a:prstGeom prst="rect">
            <a:avLst/>
          </a:prstGeom>
        </p:spPr>
        <p:txBody>
          <a:bodyPr vert="horz" lIns="91440" tIns="45720" rIns="91440" bIns="45720" rtlCol="0" anchor="ctr"/>
          <a:lstStyle>
            <a:lvl1pPr algn="r">
              <a:defRPr sz="900">
                <a:solidFill>
                  <a:schemeClr val="accent1"/>
                </a:solidFill>
              </a:defRPr>
            </a:lvl1p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476282951"/>
      </p:ext>
    </p:extLst>
  </p:cSld>
  <p:clrMap bg1="lt1" tx1="dk1" bg2="lt2" tx2="dk2" accent1="accent1" accent2="accent2" accent3="accent3" accent4="accent4" accent5="accent5" accent6="accent6" hlink="hlink" folHlink="folHlink"/>
  <p:sldLayoutIdLst>
    <p:sldLayoutId id="2147483937" r:id="rId1"/>
    <p:sldLayoutId id="2147483938" r:id="rId2"/>
    <p:sldLayoutId id="2147483939" r:id="rId3"/>
    <p:sldLayoutId id="2147483940" r:id="rId4"/>
    <p:sldLayoutId id="2147483941" r:id="rId5"/>
    <p:sldLayoutId id="2147483942" r:id="rId6"/>
    <p:sldLayoutId id="2147483943" r:id="rId7"/>
    <p:sldLayoutId id="2147483944" r:id="rId8"/>
    <p:sldLayoutId id="2147483945" r:id="rId9"/>
    <p:sldLayoutId id="2147483946" r:id="rId10"/>
    <p:sldLayoutId id="2147483947" r:id="rId11"/>
    <p:sldLayoutId id="2147483948" r:id="rId12"/>
    <p:sldLayoutId id="2147483949" r:id="rId13"/>
    <p:sldLayoutId id="2147483950" r:id="rId14"/>
    <p:sldLayoutId id="2147483951" r:id="rId15"/>
    <p:sldLayoutId id="2147483952" r:id="rId16"/>
    <p:sldLayoutId id="2147483953"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sldNum="0" hdr="0" ftr="0" dt="0"/>
  <p:txStyles>
    <p:titleStyle>
      <a:lvl1pPr algn="l" defTabSz="457063" rtl="0" eaLnBrk="1" latinLnBrk="0" hangingPunct="1">
        <a:spcBef>
          <a:spcPct val="0"/>
        </a:spcBef>
        <a:buNone/>
        <a:defRPr sz="3599"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063" rtl="0" eaLnBrk="1" latinLnBrk="0" hangingPunct="1">
        <a:defRPr sz="1799" kern="1200">
          <a:solidFill>
            <a:schemeClr val="tx1"/>
          </a:solidFill>
          <a:latin typeface="+mn-lt"/>
          <a:ea typeface="+mn-ea"/>
          <a:cs typeface="+mn-cs"/>
        </a:defRPr>
      </a:lvl1pPr>
      <a:lvl2pPr marL="457063" algn="l" defTabSz="457063" rtl="0" eaLnBrk="1" latinLnBrk="0" hangingPunct="1">
        <a:defRPr sz="1799" kern="1200">
          <a:solidFill>
            <a:schemeClr val="tx1"/>
          </a:solidFill>
          <a:latin typeface="+mn-lt"/>
          <a:ea typeface="+mn-ea"/>
          <a:cs typeface="+mn-cs"/>
        </a:defRPr>
      </a:lvl2pPr>
      <a:lvl3pPr marL="914126" algn="l" defTabSz="457063" rtl="0" eaLnBrk="1" latinLnBrk="0" hangingPunct="1">
        <a:defRPr sz="1799" kern="1200">
          <a:solidFill>
            <a:schemeClr val="tx1"/>
          </a:solidFill>
          <a:latin typeface="+mn-lt"/>
          <a:ea typeface="+mn-ea"/>
          <a:cs typeface="+mn-cs"/>
        </a:defRPr>
      </a:lvl3pPr>
      <a:lvl4pPr marL="1371189" algn="l" defTabSz="457063" rtl="0" eaLnBrk="1" latinLnBrk="0" hangingPunct="1">
        <a:defRPr sz="1799" kern="1200">
          <a:solidFill>
            <a:schemeClr val="tx1"/>
          </a:solidFill>
          <a:latin typeface="+mn-lt"/>
          <a:ea typeface="+mn-ea"/>
          <a:cs typeface="+mn-cs"/>
        </a:defRPr>
      </a:lvl4pPr>
      <a:lvl5pPr marL="1828251" algn="l" defTabSz="457063" rtl="0" eaLnBrk="1" latinLnBrk="0" hangingPunct="1">
        <a:defRPr sz="1799" kern="1200">
          <a:solidFill>
            <a:schemeClr val="tx1"/>
          </a:solidFill>
          <a:latin typeface="+mn-lt"/>
          <a:ea typeface="+mn-ea"/>
          <a:cs typeface="+mn-cs"/>
        </a:defRPr>
      </a:lvl5pPr>
      <a:lvl6pPr marL="2285314" algn="l" defTabSz="457063" rtl="0" eaLnBrk="1" latinLnBrk="0" hangingPunct="1">
        <a:defRPr sz="1799" kern="1200">
          <a:solidFill>
            <a:schemeClr val="tx1"/>
          </a:solidFill>
          <a:latin typeface="+mn-lt"/>
          <a:ea typeface="+mn-ea"/>
          <a:cs typeface="+mn-cs"/>
        </a:defRPr>
      </a:lvl6pPr>
      <a:lvl7pPr marL="2742377" algn="l" defTabSz="457063" rtl="0" eaLnBrk="1" latinLnBrk="0" hangingPunct="1">
        <a:defRPr sz="1799" kern="1200">
          <a:solidFill>
            <a:schemeClr val="tx1"/>
          </a:solidFill>
          <a:latin typeface="+mn-lt"/>
          <a:ea typeface="+mn-ea"/>
          <a:cs typeface="+mn-cs"/>
        </a:defRPr>
      </a:lvl7pPr>
      <a:lvl8pPr marL="3199440" algn="l" defTabSz="457063" rtl="0" eaLnBrk="1" latinLnBrk="0" hangingPunct="1">
        <a:defRPr sz="1799" kern="1200">
          <a:solidFill>
            <a:schemeClr val="tx1"/>
          </a:solidFill>
          <a:latin typeface="+mn-lt"/>
          <a:ea typeface="+mn-ea"/>
          <a:cs typeface="+mn-cs"/>
        </a:defRPr>
      </a:lvl8pPr>
      <a:lvl9pPr marL="3656503" algn="l" defTabSz="457063"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Micro Credit Loan Defaulter Project Presentation</a:t>
            </a:r>
          </a:p>
        </p:txBody>
      </p:sp>
      <p:sp>
        <p:nvSpPr>
          <p:cNvPr id="3" name="Content Placeholder 2"/>
          <p:cNvSpPr>
            <a:spLocks noGrp="1"/>
          </p:cNvSpPr>
          <p:nvPr>
            <p:ph type="subTitle" idx="1"/>
          </p:nvPr>
        </p:nvSpPr>
        <p:spPr>
          <a:xfrm>
            <a:off x="1506675" y="4050834"/>
            <a:ext cx="9388337" cy="1096899"/>
          </a:xfrm>
        </p:spPr>
        <p:txBody>
          <a:bodyPr/>
          <a:lstStyle/>
          <a:p>
            <a:pPr algn="l"/>
            <a:r>
              <a:rPr lang="en-US" dirty="0"/>
              <a:t>Submitted By | </a:t>
            </a:r>
            <a:r>
              <a:rPr lang="en-US" dirty="0" smtClean="0"/>
              <a:t>Gaurav </a:t>
            </a:r>
            <a:r>
              <a:rPr lang="en-US" dirty="0" err="1" smtClean="0"/>
              <a:t>Borole</a:t>
            </a:r>
            <a:r>
              <a:rPr lang="en-US" dirty="0" smtClean="0"/>
              <a:t> </a:t>
            </a:r>
            <a:r>
              <a:rPr lang="en-US" dirty="0"/>
              <a:t>| Data Science Intern at Flip Robo Technologies</a:t>
            </a:r>
          </a:p>
        </p:txBody>
      </p:sp>
    </p:spTree>
    <p:extLst>
      <p:ext uri="{BB962C8B-B14F-4D97-AF65-F5344CB8AC3E}">
        <p14:creationId xmlns:p14="http://schemas.microsoft.com/office/powerpoint/2010/main" val="2957189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Data Description</a:t>
            </a:r>
          </a:p>
        </p:txBody>
      </p:sp>
      <p:sp>
        <p:nvSpPr>
          <p:cNvPr id="2" name="Content Placeholder 1"/>
          <p:cNvSpPr>
            <a:spLocks noGrp="1"/>
          </p:cNvSpPr>
          <p:nvPr>
            <p:ph idx="1"/>
          </p:nvPr>
        </p:nvSpPr>
        <p:spPr>
          <a:xfrm>
            <a:off x="654694" y="2133600"/>
            <a:ext cx="10896600" cy="3697465"/>
          </a:xfrm>
        </p:spPr>
        <p:txBody>
          <a:bodyPr numCol="2">
            <a:noAutofit/>
          </a:bodyPr>
          <a:lstStyle/>
          <a:p>
            <a:pPr lvl="1">
              <a:buFont typeface="Arial" panose="020B0604020202020204" pitchFamily="34" charset="0"/>
              <a:buChar char="•"/>
            </a:pPr>
            <a:r>
              <a:rPr lang="en-US" sz="1800" b="0" i="0" dirty="0">
                <a:solidFill>
                  <a:srgbClr val="000000"/>
                </a:solidFill>
                <a:effectLst/>
                <a:latin typeface="+mj-lt"/>
              </a:rPr>
              <a:t>fr_da_rech90 : Frequency of data account recharged in last 90 days</a:t>
            </a:r>
          </a:p>
          <a:p>
            <a:pPr lvl="1">
              <a:buFont typeface="Arial" panose="020B0604020202020204" pitchFamily="34" charset="0"/>
              <a:buChar char="•"/>
            </a:pPr>
            <a:r>
              <a:rPr lang="en-US" sz="1800" b="0" i="0" dirty="0">
                <a:solidFill>
                  <a:srgbClr val="000000"/>
                </a:solidFill>
                <a:effectLst/>
                <a:latin typeface="+mj-lt"/>
              </a:rPr>
              <a:t>cnt_loans30 : Number of loans taken by user in last 30 days</a:t>
            </a:r>
          </a:p>
          <a:p>
            <a:pPr lvl="1">
              <a:buFont typeface="Arial" panose="020B0604020202020204" pitchFamily="34" charset="0"/>
              <a:buChar char="•"/>
            </a:pPr>
            <a:r>
              <a:rPr lang="en-US" sz="1800" b="0" i="0" dirty="0">
                <a:solidFill>
                  <a:srgbClr val="000000"/>
                </a:solidFill>
                <a:effectLst/>
                <a:latin typeface="+mj-lt"/>
              </a:rPr>
              <a:t>amnt_loans30 : Total amount of loans taken by user in last 30 days</a:t>
            </a:r>
          </a:p>
          <a:p>
            <a:pPr lvl="1">
              <a:buFont typeface="Arial" panose="020B0604020202020204" pitchFamily="34" charset="0"/>
              <a:buChar char="•"/>
            </a:pPr>
            <a:r>
              <a:rPr lang="en-US" sz="1800" b="0" i="0" dirty="0">
                <a:solidFill>
                  <a:srgbClr val="000000"/>
                </a:solidFill>
                <a:effectLst/>
                <a:latin typeface="+mj-lt"/>
              </a:rPr>
              <a:t>maxamnt_loans30 : Maximum amount of loan taken by the user in last 30 days</a:t>
            </a:r>
          </a:p>
          <a:p>
            <a:pPr lvl="1">
              <a:buFont typeface="Arial" panose="020B0604020202020204" pitchFamily="34" charset="0"/>
              <a:buChar char="•"/>
            </a:pPr>
            <a:r>
              <a:rPr lang="en-US" sz="1800" b="0" i="0" dirty="0">
                <a:solidFill>
                  <a:srgbClr val="000000"/>
                </a:solidFill>
                <a:effectLst/>
                <a:latin typeface="+mj-lt"/>
              </a:rPr>
              <a:t>medianamnt_loans30: Median of amounts of loan taken by the user in last 30 days</a:t>
            </a:r>
          </a:p>
          <a:p>
            <a:pPr lvl="1">
              <a:buFont typeface="Arial" panose="020B0604020202020204" pitchFamily="34" charset="0"/>
              <a:buChar char="•"/>
            </a:pPr>
            <a:r>
              <a:rPr lang="en-US" sz="1800" b="0" i="0" dirty="0">
                <a:solidFill>
                  <a:srgbClr val="000000"/>
                </a:solidFill>
                <a:effectLst/>
                <a:latin typeface="+mj-lt"/>
              </a:rPr>
              <a:t>cnt_loans90 : Number of loans taken by user in last 90 days</a:t>
            </a:r>
          </a:p>
          <a:p>
            <a:pPr lvl="1">
              <a:buFont typeface="Arial" panose="020B0604020202020204" pitchFamily="34" charset="0"/>
              <a:buChar char="•"/>
            </a:pPr>
            <a:r>
              <a:rPr lang="en-US" sz="1800" b="0" i="0" dirty="0">
                <a:solidFill>
                  <a:srgbClr val="000000"/>
                </a:solidFill>
                <a:effectLst/>
                <a:latin typeface="+mj-lt"/>
              </a:rPr>
              <a:t>amnt_loans90 : Total amount of loans taken by user in last 90 days</a:t>
            </a:r>
          </a:p>
          <a:p>
            <a:pPr lvl="1">
              <a:buFont typeface="Arial" panose="020B0604020202020204" pitchFamily="34" charset="0"/>
              <a:buChar char="•"/>
            </a:pPr>
            <a:r>
              <a:rPr lang="en-US" sz="1800" b="0" i="0" dirty="0">
                <a:solidFill>
                  <a:srgbClr val="000000"/>
                </a:solidFill>
                <a:effectLst/>
                <a:latin typeface="+mj-lt"/>
              </a:rPr>
              <a:t>maxamnt_loans90 : Maximum amount of loan taken by the user in last 90 days</a:t>
            </a:r>
          </a:p>
          <a:p>
            <a:pPr lvl="1">
              <a:buFont typeface="Arial" panose="020B0604020202020204" pitchFamily="34" charset="0"/>
              <a:buChar char="•"/>
            </a:pPr>
            <a:r>
              <a:rPr lang="en-US" sz="1800" b="0" i="0" dirty="0">
                <a:solidFill>
                  <a:srgbClr val="000000"/>
                </a:solidFill>
                <a:effectLst/>
                <a:latin typeface="+mj-lt"/>
              </a:rPr>
              <a:t>medianamnt_loans90: Median of amounts of loan taken by the user in last 90 days</a:t>
            </a:r>
          </a:p>
          <a:p>
            <a:pPr lvl="1">
              <a:buFont typeface="Arial" panose="020B0604020202020204" pitchFamily="34" charset="0"/>
              <a:buChar char="•"/>
            </a:pPr>
            <a:r>
              <a:rPr lang="en-US" sz="1800" b="0" i="0" dirty="0">
                <a:solidFill>
                  <a:srgbClr val="000000"/>
                </a:solidFill>
                <a:effectLst/>
                <a:latin typeface="+mj-lt"/>
              </a:rPr>
              <a:t>payback30 : Average payback time in days over last 30 days</a:t>
            </a:r>
          </a:p>
          <a:p>
            <a:pPr lvl="1">
              <a:buFont typeface="Arial" panose="020B0604020202020204" pitchFamily="34" charset="0"/>
              <a:buChar char="•"/>
            </a:pPr>
            <a:r>
              <a:rPr lang="en-US" sz="1800" b="0" i="0" dirty="0">
                <a:solidFill>
                  <a:srgbClr val="000000"/>
                </a:solidFill>
                <a:effectLst/>
                <a:latin typeface="+mj-lt"/>
              </a:rPr>
              <a:t>payback90 : Average payback time in days over last 90 days</a:t>
            </a:r>
          </a:p>
          <a:p>
            <a:pPr lvl="1">
              <a:buFont typeface="Arial" panose="020B0604020202020204" pitchFamily="34" charset="0"/>
              <a:buChar char="•"/>
            </a:pPr>
            <a:r>
              <a:rPr lang="en-US" sz="1800" b="0" i="0" dirty="0" err="1">
                <a:solidFill>
                  <a:srgbClr val="000000"/>
                </a:solidFill>
                <a:effectLst/>
                <a:latin typeface="+mj-lt"/>
              </a:rPr>
              <a:t>pcircle</a:t>
            </a:r>
            <a:r>
              <a:rPr lang="en-US" sz="1800" b="0" i="0" dirty="0">
                <a:solidFill>
                  <a:srgbClr val="000000"/>
                </a:solidFill>
                <a:effectLst/>
                <a:latin typeface="+mj-lt"/>
              </a:rPr>
              <a:t> : Telecom circle</a:t>
            </a:r>
          </a:p>
          <a:p>
            <a:pPr lvl="1">
              <a:buFont typeface="Arial" panose="020B0604020202020204" pitchFamily="34" charset="0"/>
              <a:buChar char="•"/>
            </a:pPr>
            <a:r>
              <a:rPr lang="en-US" sz="1800" b="0" i="0" dirty="0" err="1">
                <a:solidFill>
                  <a:srgbClr val="000000"/>
                </a:solidFill>
                <a:effectLst/>
                <a:latin typeface="+mj-lt"/>
              </a:rPr>
              <a:t>pdate</a:t>
            </a:r>
            <a:r>
              <a:rPr lang="en-US" sz="1800" b="0" i="0" dirty="0">
                <a:solidFill>
                  <a:srgbClr val="000000"/>
                </a:solidFill>
                <a:effectLst/>
                <a:latin typeface="+mj-lt"/>
              </a:rPr>
              <a:t> : Date</a:t>
            </a:r>
          </a:p>
        </p:txBody>
      </p:sp>
      <p:sp>
        <p:nvSpPr>
          <p:cNvPr id="4" name="Text Placeholder 7"/>
          <p:cNvSpPr txBox="1">
            <a:spLocks/>
          </p:cNvSpPr>
          <p:nvPr/>
        </p:nvSpPr>
        <p:spPr>
          <a:xfrm>
            <a:off x="1539575" y="5715000"/>
            <a:ext cx="9126838" cy="533400"/>
          </a:xfrm>
          <a:prstGeom prst="rect">
            <a:avLst/>
          </a:prstGeom>
        </p:spPr>
        <p:txBody>
          <a:bodyPr anchor="b">
            <a:normAutofit/>
          </a:bodyPr>
          <a:lstStyle>
            <a:lvl1pPr marL="0" indent="0" algn="l" defTabSz="914400" rtl="0" eaLnBrk="1" latinLnBrk="0" hangingPunct="1">
              <a:lnSpc>
                <a:spcPct val="90000"/>
              </a:lnSpc>
              <a:spcBef>
                <a:spcPts val="1800"/>
              </a:spcBef>
              <a:buClr>
                <a:schemeClr val="tx1"/>
              </a:buClr>
              <a:buSzPct val="80000"/>
              <a:buFont typeface="Wingdings" pitchFamily="2" charset="2"/>
              <a:buNone/>
              <a:defRPr sz="1800" kern="1200">
                <a:solidFill>
                  <a:schemeClr val="tx1"/>
                </a:solidFill>
                <a:latin typeface="+mn-lt"/>
                <a:ea typeface="+mn-ea"/>
                <a:cs typeface="+mn-cs"/>
              </a:defRPr>
            </a:lvl1pPr>
            <a:lvl2pPr marL="320040" indent="0" algn="l" defTabSz="914400" rtl="0" eaLnBrk="1" latinLnBrk="0" hangingPunct="1">
              <a:lnSpc>
                <a:spcPct val="90000"/>
              </a:lnSpc>
              <a:spcBef>
                <a:spcPts val="1000"/>
              </a:spcBef>
              <a:buClr>
                <a:schemeClr val="tx1"/>
              </a:buClr>
              <a:buSzPct val="100000"/>
              <a:buFont typeface="Arial" pitchFamily="34" charset="0"/>
              <a:buNone/>
              <a:defRPr sz="2000" kern="1200">
                <a:solidFill>
                  <a:schemeClr val="tx1"/>
                </a:solidFill>
                <a:latin typeface="+mn-lt"/>
                <a:ea typeface="+mn-ea"/>
                <a:cs typeface="+mn-cs"/>
              </a:defRPr>
            </a:lvl2pPr>
            <a:lvl3pPr marL="594360" indent="0" algn="l" defTabSz="914400" rtl="0" eaLnBrk="1" latinLnBrk="0" hangingPunct="1">
              <a:lnSpc>
                <a:spcPct val="90000"/>
              </a:lnSpc>
              <a:spcBef>
                <a:spcPts val="800"/>
              </a:spcBef>
              <a:buClr>
                <a:schemeClr val="tx1"/>
              </a:buClr>
              <a:buSzPct val="80000"/>
              <a:buFont typeface="Wingdings" pitchFamily="2" charset="2"/>
              <a:buNone/>
              <a:defRPr sz="1800" kern="1200">
                <a:solidFill>
                  <a:schemeClr val="tx1"/>
                </a:solidFill>
                <a:latin typeface="+mn-lt"/>
                <a:ea typeface="+mn-ea"/>
                <a:cs typeface="+mn-cs"/>
              </a:defRPr>
            </a:lvl3pPr>
            <a:lvl4pPr marL="868680" indent="0" algn="l" defTabSz="914400" rtl="0" eaLnBrk="1" latinLnBrk="0" hangingPunct="1">
              <a:lnSpc>
                <a:spcPct val="90000"/>
              </a:lnSpc>
              <a:spcBef>
                <a:spcPts val="800"/>
              </a:spcBef>
              <a:buClr>
                <a:schemeClr val="tx1"/>
              </a:buClr>
              <a:buSzPct val="100000"/>
              <a:buFont typeface="Arial" pitchFamily="34" charset="0"/>
              <a:buNone/>
              <a:defRPr sz="1600" kern="1200">
                <a:solidFill>
                  <a:schemeClr val="tx1"/>
                </a:solidFill>
                <a:latin typeface="+mn-lt"/>
                <a:ea typeface="+mn-ea"/>
                <a:cs typeface="+mn-cs"/>
              </a:defRPr>
            </a:lvl4pPr>
            <a:lvl5pPr marL="1097280" indent="0" algn="l" defTabSz="914400" rtl="0" eaLnBrk="1" latinLnBrk="0" hangingPunct="1">
              <a:lnSpc>
                <a:spcPct val="90000"/>
              </a:lnSpc>
              <a:spcBef>
                <a:spcPts val="800"/>
              </a:spcBef>
              <a:buClr>
                <a:schemeClr val="tx1"/>
              </a:buClr>
              <a:buSzPct val="80000"/>
              <a:buFont typeface="Wingdings" pitchFamily="2" charset="2"/>
              <a:buNone/>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9pPr>
          </a:lstStyle>
          <a:p>
            <a:endParaRPr lang="en-US" sz="1600" dirty="0"/>
          </a:p>
        </p:txBody>
      </p:sp>
    </p:spTree>
    <p:extLst>
      <p:ext uri="{BB962C8B-B14F-4D97-AF65-F5344CB8AC3E}">
        <p14:creationId xmlns:p14="http://schemas.microsoft.com/office/powerpoint/2010/main" val="2929233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Exploratory Data Analysis</a:t>
            </a:r>
          </a:p>
        </p:txBody>
      </p:sp>
      <p:graphicFrame>
        <p:nvGraphicFramePr>
          <p:cNvPr id="4" name="Content Placeholder 2">
            <a:extLst>
              <a:ext uri="{FF2B5EF4-FFF2-40B4-BE49-F238E27FC236}">
                <a16:creationId xmlns="" xmlns:a16="http://schemas.microsoft.com/office/drawing/2014/main" id="{E3078850-7139-4C66-AB2A-3B260CFD04E3}"/>
              </a:ext>
            </a:extLst>
          </p:cNvPr>
          <p:cNvGraphicFramePr>
            <a:graphicFrameLocks noGrp="1"/>
          </p:cNvGraphicFramePr>
          <p:nvPr>
            <p:ph idx="1"/>
            <p:extLst>
              <p:ext uri="{D42A27DB-BD31-4B8C-83A1-F6EECF244321}">
                <p14:modId xmlns:p14="http://schemas.microsoft.com/office/powerpoint/2010/main" val="1241692638"/>
              </p:ext>
            </p:extLst>
          </p:nvPr>
        </p:nvGraphicFramePr>
        <p:xfrm>
          <a:off x="7542212" y="1752600"/>
          <a:ext cx="4571999" cy="4114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a:extLst>
              <a:ext uri="{FF2B5EF4-FFF2-40B4-BE49-F238E27FC236}">
                <a16:creationId xmlns="" xmlns:a16="http://schemas.microsoft.com/office/drawing/2014/main" id="{0ED7F9F9-BE2B-48D6-83BE-CEDAD390F18D}"/>
              </a:ext>
            </a:extLst>
          </p:cNvPr>
          <p:cNvSpPr txBox="1"/>
          <p:nvPr/>
        </p:nvSpPr>
        <p:spPr>
          <a:xfrm>
            <a:off x="912812" y="2209800"/>
            <a:ext cx="6324600" cy="3416320"/>
          </a:xfrm>
          <a:prstGeom prst="rect">
            <a:avLst/>
          </a:prstGeom>
          <a:noFill/>
          <a:ln>
            <a:solidFill>
              <a:schemeClr val="accent1">
                <a:lumMod val="20000"/>
                <a:lumOff val="80000"/>
              </a:schemeClr>
            </a:solidFill>
          </a:ln>
        </p:spPr>
        <p:txBody>
          <a:bodyPr wrap="square">
            <a:spAutoFit/>
          </a:bodyPr>
          <a:lstStyle/>
          <a:p>
            <a:pPr marL="285750" indent="-285750">
              <a:buFont typeface="Wingdings" panose="05000000000000000000" pitchFamily="2" charset="2"/>
              <a:buChar char="§"/>
            </a:pPr>
            <a:r>
              <a:rPr lang="en-US" cap="none" dirty="0">
                <a:latin typeface="+mj-lt"/>
                <a:ea typeface="Cambria" panose="02040503050406030204" pitchFamily="18" charset="0"/>
              </a:rPr>
              <a:t>First I have imported the necessary libraries and loaded the entire dataset in our Jupyter Notebook and renamed the project file from untitled.</a:t>
            </a:r>
          </a:p>
          <a:p>
            <a:pPr marL="285750" indent="-285750">
              <a:buFont typeface="Wingdings" panose="05000000000000000000" pitchFamily="2" charset="2"/>
              <a:buChar char="§"/>
            </a:pPr>
            <a:r>
              <a:rPr lang="en-US" cap="none" dirty="0">
                <a:latin typeface="+mj-lt"/>
                <a:ea typeface="Cambria" panose="02040503050406030204" pitchFamily="18" charset="0"/>
              </a:rPr>
              <a:t>Then I checked the shape of </a:t>
            </a:r>
            <a:r>
              <a:rPr lang="en-US" dirty="0">
                <a:latin typeface="+mj-lt"/>
                <a:ea typeface="Cambria" panose="02040503050406030204" pitchFamily="18" charset="0"/>
              </a:rPr>
              <a:t>our</a:t>
            </a:r>
            <a:r>
              <a:rPr lang="en-US" cap="none" dirty="0">
                <a:latin typeface="+mj-lt"/>
                <a:ea typeface="Cambria" panose="02040503050406030204" pitchFamily="18" charset="0"/>
              </a:rPr>
              <a:t> dataset and found that we </a:t>
            </a:r>
            <a:r>
              <a:rPr lang="en-US" dirty="0">
                <a:latin typeface="+mj-lt"/>
                <a:ea typeface="Cambria" panose="02040503050406030204" pitchFamily="18" charset="0"/>
              </a:rPr>
              <a:t>have a total of</a:t>
            </a:r>
            <a:r>
              <a:rPr lang="en-US" cap="none" dirty="0">
                <a:latin typeface="+mj-lt"/>
                <a:ea typeface="Cambria" panose="02040503050406030204" pitchFamily="18" charset="0"/>
              </a:rPr>
              <a:t> 2,09,593 rows and </a:t>
            </a:r>
            <a:r>
              <a:rPr lang="en-US" dirty="0">
                <a:latin typeface="+mj-lt"/>
                <a:ea typeface="Cambria" panose="02040503050406030204" pitchFamily="18" charset="0"/>
              </a:rPr>
              <a:t>37</a:t>
            </a:r>
            <a:r>
              <a:rPr lang="en-US" cap="none" dirty="0">
                <a:latin typeface="+mj-lt"/>
                <a:ea typeface="Cambria" panose="02040503050406030204" pitchFamily="18" charset="0"/>
              </a:rPr>
              <a:t> different columns.</a:t>
            </a:r>
          </a:p>
          <a:p>
            <a:pPr marL="285750" indent="-285750">
              <a:buFont typeface="Wingdings" panose="05000000000000000000" pitchFamily="2" charset="2"/>
              <a:buChar char="§"/>
            </a:pPr>
            <a:r>
              <a:rPr lang="en-US" cap="none" dirty="0">
                <a:latin typeface="+mj-lt"/>
                <a:ea typeface="Cambria" panose="02040503050406030204" pitchFamily="18" charset="0"/>
              </a:rPr>
              <a:t>We don’t have any null values or missing values present in our dataset.</a:t>
            </a:r>
          </a:p>
          <a:p>
            <a:pPr marL="285750" indent="-285750">
              <a:buFont typeface="Wingdings" panose="05000000000000000000" pitchFamily="2" charset="2"/>
              <a:buChar char="§"/>
            </a:pPr>
            <a:r>
              <a:rPr lang="en-US" dirty="0">
                <a:latin typeface="+mj-lt"/>
                <a:ea typeface="Cambria" panose="02040503050406030204" pitchFamily="18" charset="0"/>
              </a:rPr>
              <a:t>There was only one duplicate row/record in our dataset and I removed it from our dataset.</a:t>
            </a:r>
            <a:endParaRPr lang="en-US" cap="none" dirty="0">
              <a:latin typeface="+mj-lt"/>
              <a:ea typeface="Cambria" panose="02040503050406030204" pitchFamily="18" charset="0"/>
            </a:endParaRPr>
          </a:p>
          <a:p>
            <a:pPr marL="285750" indent="-285750">
              <a:buFont typeface="Wingdings" panose="05000000000000000000" pitchFamily="2" charset="2"/>
              <a:buChar char="§"/>
            </a:pPr>
            <a:r>
              <a:rPr lang="en-US" cap="none" dirty="0">
                <a:latin typeface="+mj-lt"/>
                <a:ea typeface="Cambria" panose="02040503050406030204" pitchFamily="18" charset="0"/>
              </a:rPr>
              <a:t>By checking the data types </a:t>
            </a:r>
            <a:r>
              <a:rPr lang="en-US" dirty="0">
                <a:latin typeface="+mj-lt"/>
                <a:ea typeface="Cambria" panose="02040503050406030204" pitchFamily="18" charset="0"/>
              </a:rPr>
              <a:t>I</a:t>
            </a:r>
            <a:r>
              <a:rPr lang="en-US" cap="none" dirty="0">
                <a:latin typeface="+mj-lt"/>
                <a:ea typeface="Cambria" panose="02040503050406030204" pitchFamily="18" charset="0"/>
              </a:rPr>
              <a:t> came to know that our data set consists of columns have float, integer and object data type values.</a:t>
            </a:r>
          </a:p>
        </p:txBody>
      </p:sp>
    </p:spTree>
    <p:extLst>
      <p:ext uri="{BB962C8B-B14F-4D97-AF65-F5344CB8AC3E}">
        <p14:creationId xmlns:p14="http://schemas.microsoft.com/office/powerpoint/2010/main" val="1255868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060215E-0E4A-4AC2-94DA-29B9BE594DCC}"/>
              </a:ext>
            </a:extLst>
          </p:cNvPr>
          <p:cNvSpPr>
            <a:spLocks noGrp="1"/>
          </p:cNvSpPr>
          <p:nvPr>
            <p:ph type="title"/>
          </p:nvPr>
        </p:nvSpPr>
        <p:spPr/>
        <p:txBody>
          <a:bodyPr/>
          <a:lstStyle/>
          <a:p>
            <a:r>
              <a:rPr lang="en-US" dirty="0"/>
              <a:t>Describe</a:t>
            </a:r>
            <a:endParaRPr lang="en-IN" dirty="0"/>
          </a:p>
        </p:txBody>
      </p:sp>
      <p:pic>
        <p:nvPicPr>
          <p:cNvPr id="6" name="Picture Placeholder 5">
            <a:extLst>
              <a:ext uri="{FF2B5EF4-FFF2-40B4-BE49-F238E27FC236}">
                <a16:creationId xmlns="" xmlns:a16="http://schemas.microsoft.com/office/drawing/2014/main" id="{08DE1530-BF5F-46DD-9504-29ACEB899AED}"/>
              </a:ext>
            </a:extLst>
          </p:cNvPr>
          <p:cNvPicPr>
            <a:picLocks noGrp="1" noChangeAspect="1"/>
          </p:cNvPicPr>
          <p:nvPr>
            <p:ph type="pic" idx="1"/>
          </p:nvPr>
        </p:nvPicPr>
        <p:blipFill>
          <a:blip r:embed="rId2"/>
          <a:srcRect t="18834" b="18834"/>
          <a:stretch>
            <a:fillRect/>
          </a:stretch>
        </p:blipFill>
        <p:spPr/>
      </p:pic>
      <p:sp>
        <p:nvSpPr>
          <p:cNvPr id="4" name="Text Placeholder 3">
            <a:extLst>
              <a:ext uri="{FF2B5EF4-FFF2-40B4-BE49-F238E27FC236}">
                <a16:creationId xmlns="" xmlns:a16="http://schemas.microsoft.com/office/drawing/2014/main" id="{DC2747CF-750D-4B27-8101-83204A867E5F}"/>
              </a:ext>
            </a:extLst>
          </p:cNvPr>
          <p:cNvSpPr>
            <a:spLocks noGrp="1"/>
          </p:cNvSpPr>
          <p:nvPr>
            <p:ph type="body" sz="half" idx="2"/>
          </p:nvPr>
        </p:nvSpPr>
        <p:spPr/>
        <p:txBody>
          <a:bodyPr/>
          <a:lstStyle/>
          <a:p>
            <a:r>
              <a:rPr lang="en-US" dirty="0"/>
              <a:t>Here we see a statistical  representation of the all the numeric data columns.</a:t>
            </a:r>
            <a:endParaRPr lang="en-IN" dirty="0"/>
          </a:p>
        </p:txBody>
      </p:sp>
    </p:spTree>
    <p:extLst>
      <p:ext uri="{BB962C8B-B14F-4D97-AF65-F5344CB8AC3E}">
        <p14:creationId xmlns:p14="http://schemas.microsoft.com/office/powerpoint/2010/main" val="1040379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7317658-2BFB-4061-83C1-85A427D3717A}"/>
              </a:ext>
            </a:extLst>
          </p:cNvPr>
          <p:cNvSpPr>
            <a:spLocks noGrp="1"/>
          </p:cNvSpPr>
          <p:nvPr>
            <p:ph type="title"/>
          </p:nvPr>
        </p:nvSpPr>
        <p:spPr/>
        <p:txBody>
          <a:bodyPr/>
          <a:lstStyle/>
          <a:p>
            <a:r>
              <a:rPr lang="en-US" dirty="0"/>
              <a:t>Univariate Analysis</a:t>
            </a:r>
            <a:endParaRPr lang="en-IN" dirty="0"/>
          </a:p>
        </p:txBody>
      </p:sp>
      <p:pic>
        <p:nvPicPr>
          <p:cNvPr id="10" name="Picture Placeholder 9">
            <a:extLst>
              <a:ext uri="{FF2B5EF4-FFF2-40B4-BE49-F238E27FC236}">
                <a16:creationId xmlns="" xmlns:a16="http://schemas.microsoft.com/office/drawing/2014/main" id="{642B36A0-9698-4DBF-A8CB-A007F5830F0C}"/>
              </a:ext>
            </a:extLst>
          </p:cNvPr>
          <p:cNvPicPr>
            <a:picLocks noGrp="1" noChangeAspect="1"/>
          </p:cNvPicPr>
          <p:nvPr>
            <p:ph type="pic" idx="1"/>
          </p:nvPr>
        </p:nvPicPr>
        <p:blipFill>
          <a:blip r:embed="rId2"/>
          <a:srcRect t="4864" b="4864"/>
          <a:stretch>
            <a:fillRect/>
          </a:stretch>
        </p:blipFill>
        <p:spPr/>
      </p:pic>
      <p:sp>
        <p:nvSpPr>
          <p:cNvPr id="4" name="Text Placeholder 3">
            <a:extLst>
              <a:ext uri="{FF2B5EF4-FFF2-40B4-BE49-F238E27FC236}">
                <a16:creationId xmlns="" xmlns:a16="http://schemas.microsoft.com/office/drawing/2014/main" id="{218DE9E7-ED68-4464-B2ED-CAE07B730499}"/>
              </a:ext>
            </a:extLst>
          </p:cNvPr>
          <p:cNvSpPr>
            <a:spLocks noGrp="1"/>
          </p:cNvSpPr>
          <p:nvPr>
            <p:ph type="body" sz="half" idx="2"/>
          </p:nvPr>
        </p:nvSpPr>
        <p:spPr/>
        <p:txBody>
          <a:bodyPr>
            <a:normAutofit/>
          </a:bodyPr>
          <a:lstStyle/>
          <a:p>
            <a:r>
              <a:rPr lang="en-US" dirty="0"/>
              <a:t>With the help of count plots I was able to get the total number of rows covered by each unique categorical value present in all the columns of our dataset. I ensured that along with the total row number the percentage of data coverage is made visible too.</a:t>
            </a:r>
          </a:p>
        </p:txBody>
      </p:sp>
    </p:spTree>
    <p:extLst>
      <p:ext uri="{BB962C8B-B14F-4D97-AF65-F5344CB8AC3E}">
        <p14:creationId xmlns:p14="http://schemas.microsoft.com/office/powerpoint/2010/main" val="3757132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5C82196-F8DF-4F82-BBAF-7A47C4A7E146}"/>
              </a:ext>
            </a:extLst>
          </p:cNvPr>
          <p:cNvSpPr>
            <a:spLocks noGrp="1"/>
          </p:cNvSpPr>
          <p:nvPr>
            <p:ph type="title"/>
          </p:nvPr>
        </p:nvSpPr>
        <p:spPr/>
        <p:txBody>
          <a:bodyPr/>
          <a:lstStyle/>
          <a:p>
            <a:r>
              <a:rPr lang="en-US" dirty="0"/>
              <a:t>Bivariate Analysis</a:t>
            </a:r>
            <a:endParaRPr lang="en-IN" dirty="0"/>
          </a:p>
        </p:txBody>
      </p:sp>
      <p:pic>
        <p:nvPicPr>
          <p:cNvPr id="6" name="Picture Placeholder 5">
            <a:extLst>
              <a:ext uri="{FF2B5EF4-FFF2-40B4-BE49-F238E27FC236}">
                <a16:creationId xmlns="" xmlns:a16="http://schemas.microsoft.com/office/drawing/2014/main" id="{8E601D64-CE4E-442E-B9AE-53330AD730D6}"/>
              </a:ext>
            </a:extLst>
          </p:cNvPr>
          <p:cNvPicPr>
            <a:picLocks noGrp="1" noChangeAspect="1"/>
          </p:cNvPicPr>
          <p:nvPr>
            <p:ph type="pic" idx="1"/>
          </p:nvPr>
        </p:nvPicPr>
        <p:blipFill>
          <a:blip r:embed="rId2"/>
          <a:srcRect t="5560" b="5560"/>
          <a:stretch>
            <a:fillRect/>
          </a:stretch>
        </p:blipFill>
        <p:spPr/>
      </p:pic>
      <p:sp>
        <p:nvSpPr>
          <p:cNvPr id="4" name="Text Placeholder 3">
            <a:extLst>
              <a:ext uri="{FF2B5EF4-FFF2-40B4-BE49-F238E27FC236}">
                <a16:creationId xmlns="" xmlns:a16="http://schemas.microsoft.com/office/drawing/2014/main" id="{9DC91EC6-3B30-435A-AC90-FE4E2F5CF2C8}"/>
              </a:ext>
            </a:extLst>
          </p:cNvPr>
          <p:cNvSpPr>
            <a:spLocks noGrp="1"/>
          </p:cNvSpPr>
          <p:nvPr>
            <p:ph type="body" sz="half" idx="2"/>
          </p:nvPr>
        </p:nvSpPr>
        <p:spPr/>
        <p:txBody>
          <a:bodyPr/>
          <a:lstStyle/>
          <a:p>
            <a:r>
              <a:rPr lang="en-US" dirty="0"/>
              <a:t>With the help of Bar Plot we are able to see the success and failure label data for the columns basically the feature data.</a:t>
            </a:r>
            <a:endParaRPr lang="en-IN" dirty="0"/>
          </a:p>
        </p:txBody>
      </p:sp>
    </p:spTree>
    <p:extLst>
      <p:ext uri="{BB962C8B-B14F-4D97-AF65-F5344CB8AC3E}">
        <p14:creationId xmlns:p14="http://schemas.microsoft.com/office/powerpoint/2010/main" val="2390012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115A8D9-52FF-4DD1-AE51-E515FB3723EA}"/>
              </a:ext>
            </a:extLst>
          </p:cNvPr>
          <p:cNvSpPr>
            <a:spLocks noGrp="1"/>
          </p:cNvSpPr>
          <p:nvPr>
            <p:ph type="title"/>
          </p:nvPr>
        </p:nvSpPr>
        <p:spPr/>
        <p:txBody>
          <a:bodyPr/>
          <a:lstStyle/>
          <a:p>
            <a:r>
              <a:rPr lang="en-US" dirty="0"/>
              <a:t>Bivariate Analysis</a:t>
            </a:r>
            <a:endParaRPr lang="en-IN" dirty="0"/>
          </a:p>
        </p:txBody>
      </p:sp>
      <p:pic>
        <p:nvPicPr>
          <p:cNvPr id="6" name="Picture Placeholder 5">
            <a:extLst>
              <a:ext uri="{FF2B5EF4-FFF2-40B4-BE49-F238E27FC236}">
                <a16:creationId xmlns="" xmlns:a16="http://schemas.microsoft.com/office/drawing/2014/main" id="{DAD8E0FF-B8DF-4D1B-B649-5EB9A6000CF7}"/>
              </a:ext>
            </a:extLst>
          </p:cNvPr>
          <p:cNvPicPr>
            <a:picLocks noGrp="1" noChangeAspect="1"/>
          </p:cNvPicPr>
          <p:nvPr>
            <p:ph type="pic" idx="1"/>
          </p:nvPr>
        </p:nvPicPr>
        <p:blipFill>
          <a:blip r:embed="rId2"/>
          <a:srcRect t="17357" b="17357"/>
          <a:stretch>
            <a:fillRect/>
          </a:stretch>
        </p:blipFill>
        <p:spPr/>
      </p:pic>
      <p:sp>
        <p:nvSpPr>
          <p:cNvPr id="4" name="Text Placeholder 3">
            <a:extLst>
              <a:ext uri="{FF2B5EF4-FFF2-40B4-BE49-F238E27FC236}">
                <a16:creationId xmlns="" xmlns:a16="http://schemas.microsoft.com/office/drawing/2014/main" id="{6A6A2A6B-C4DF-4356-AB80-13F6C7CA9EAF}"/>
              </a:ext>
            </a:extLst>
          </p:cNvPr>
          <p:cNvSpPr>
            <a:spLocks noGrp="1"/>
          </p:cNvSpPr>
          <p:nvPr>
            <p:ph type="body" sz="half" idx="2"/>
          </p:nvPr>
        </p:nvSpPr>
        <p:spPr/>
        <p:txBody>
          <a:bodyPr/>
          <a:lstStyle/>
          <a:p>
            <a:r>
              <a:rPr lang="en-US" dirty="0"/>
              <a:t>Using the line plots I checked the object data type for date and mobile number data present in our dataset.</a:t>
            </a:r>
            <a:endParaRPr lang="en-IN" dirty="0"/>
          </a:p>
        </p:txBody>
      </p:sp>
    </p:spTree>
    <p:extLst>
      <p:ext uri="{BB962C8B-B14F-4D97-AF65-F5344CB8AC3E}">
        <p14:creationId xmlns:p14="http://schemas.microsoft.com/office/powerpoint/2010/main" val="2407651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115A8D9-52FF-4DD1-AE51-E515FB3723EA}"/>
              </a:ext>
            </a:extLst>
          </p:cNvPr>
          <p:cNvSpPr>
            <a:spLocks noGrp="1"/>
          </p:cNvSpPr>
          <p:nvPr>
            <p:ph type="title"/>
          </p:nvPr>
        </p:nvSpPr>
        <p:spPr/>
        <p:txBody>
          <a:bodyPr/>
          <a:lstStyle/>
          <a:p>
            <a:r>
              <a:rPr lang="en-US" dirty="0"/>
              <a:t>Bivariate Analysis</a:t>
            </a:r>
            <a:endParaRPr lang="en-IN" dirty="0"/>
          </a:p>
        </p:txBody>
      </p:sp>
      <p:pic>
        <p:nvPicPr>
          <p:cNvPr id="6" name="Picture Placeholder 5">
            <a:extLst>
              <a:ext uri="{FF2B5EF4-FFF2-40B4-BE49-F238E27FC236}">
                <a16:creationId xmlns="" xmlns:a16="http://schemas.microsoft.com/office/drawing/2014/main" id="{34F8962E-5EC9-4FF4-8F35-6ABEEC45C81B}"/>
              </a:ext>
            </a:extLst>
          </p:cNvPr>
          <p:cNvPicPr>
            <a:picLocks noGrp="1" noChangeAspect="1"/>
          </p:cNvPicPr>
          <p:nvPr>
            <p:ph type="pic" idx="1"/>
          </p:nvPr>
        </p:nvPicPr>
        <p:blipFill>
          <a:blip r:embed="rId2"/>
          <a:srcRect l="9644" r="9644"/>
          <a:stretch>
            <a:fillRect/>
          </a:stretch>
        </p:blipFill>
        <p:spPr/>
      </p:pic>
      <p:sp>
        <p:nvSpPr>
          <p:cNvPr id="4" name="Text Placeholder 3">
            <a:extLst>
              <a:ext uri="{FF2B5EF4-FFF2-40B4-BE49-F238E27FC236}">
                <a16:creationId xmlns="" xmlns:a16="http://schemas.microsoft.com/office/drawing/2014/main" id="{6A6A2A6B-C4DF-4356-AB80-13F6C7CA9EAF}"/>
              </a:ext>
            </a:extLst>
          </p:cNvPr>
          <p:cNvSpPr>
            <a:spLocks noGrp="1"/>
          </p:cNvSpPr>
          <p:nvPr>
            <p:ph type="body" sz="half" idx="2"/>
          </p:nvPr>
        </p:nvSpPr>
        <p:spPr/>
        <p:txBody>
          <a:bodyPr/>
          <a:lstStyle/>
          <a:p>
            <a:r>
              <a:rPr lang="en-US" dirty="0"/>
              <a:t>Using the scatter plot we checked the success and failure label data points and their variations plus distributions to confirm further analysis and outlier data.</a:t>
            </a:r>
            <a:endParaRPr lang="en-IN" dirty="0"/>
          </a:p>
        </p:txBody>
      </p:sp>
    </p:spTree>
    <p:extLst>
      <p:ext uri="{BB962C8B-B14F-4D97-AF65-F5344CB8AC3E}">
        <p14:creationId xmlns:p14="http://schemas.microsoft.com/office/powerpoint/2010/main" val="254106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115A8D9-52FF-4DD1-AE51-E515FB3723EA}"/>
              </a:ext>
            </a:extLst>
          </p:cNvPr>
          <p:cNvSpPr>
            <a:spLocks noGrp="1"/>
          </p:cNvSpPr>
          <p:nvPr>
            <p:ph type="title"/>
          </p:nvPr>
        </p:nvSpPr>
        <p:spPr/>
        <p:txBody>
          <a:bodyPr/>
          <a:lstStyle/>
          <a:p>
            <a:r>
              <a:rPr lang="en-US" dirty="0"/>
              <a:t>Multivariate Analysis</a:t>
            </a:r>
            <a:endParaRPr lang="en-IN" dirty="0"/>
          </a:p>
        </p:txBody>
      </p:sp>
      <p:pic>
        <p:nvPicPr>
          <p:cNvPr id="6" name="Picture Placeholder 5">
            <a:extLst>
              <a:ext uri="{FF2B5EF4-FFF2-40B4-BE49-F238E27FC236}">
                <a16:creationId xmlns="" xmlns:a16="http://schemas.microsoft.com/office/drawing/2014/main" id="{602F1844-1787-484B-9D25-54AF41E9308D}"/>
              </a:ext>
            </a:extLst>
          </p:cNvPr>
          <p:cNvPicPr>
            <a:picLocks noGrp="1" noChangeAspect="1"/>
          </p:cNvPicPr>
          <p:nvPr>
            <p:ph type="pic" idx="1"/>
          </p:nvPr>
        </p:nvPicPr>
        <p:blipFill>
          <a:blip r:embed="rId2"/>
          <a:srcRect t="34174" b="34174"/>
          <a:stretch>
            <a:fillRect/>
          </a:stretch>
        </p:blipFill>
        <p:spPr/>
      </p:pic>
      <p:sp>
        <p:nvSpPr>
          <p:cNvPr id="4" name="Text Placeholder 3">
            <a:extLst>
              <a:ext uri="{FF2B5EF4-FFF2-40B4-BE49-F238E27FC236}">
                <a16:creationId xmlns="" xmlns:a16="http://schemas.microsoft.com/office/drawing/2014/main" id="{6A6A2A6B-C4DF-4356-AB80-13F6C7CA9EAF}"/>
              </a:ext>
            </a:extLst>
          </p:cNvPr>
          <p:cNvSpPr>
            <a:spLocks noGrp="1"/>
          </p:cNvSpPr>
          <p:nvPr>
            <p:ph type="body" sz="half" idx="2"/>
          </p:nvPr>
        </p:nvSpPr>
        <p:spPr/>
        <p:txBody>
          <a:bodyPr>
            <a:normAutofit/>
          </a:bodyPr>
          <a:lstStyle/>
          <a:p>
            <a:r>
              <a:rPr lang="en-US" dirty="0"/>
              <a:t>I used the histogram to check through all the column details ensuring that the distribution is displayed for further analysis</a:t>
            </a:r>
            <a:endParaRPr lang="en-IN" dirty="0"/>
          </a:p>
        </p:txBody>
      </p:sp>
    </p:spTree>
    <p:extLst>
      <p:ext uri="{BB962C8B-B14F-4D97-AF65-F5344CB8AC3E}">
        <p14:creationId xmlns:p14="http://schemas.microsoft.com/office/powerpoint/2010/main" val="2623112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115A8D9-52FF-4DD1-AE51-E515FB3723EA}"/>
              </a:ext>
            </a:extLst>
          </p:cNvPr>
          <p:cNvSpPr>
            <a:spLocks noGrp="1"/>
          </p:cNvSpPr>
          <p:nvPr>
            <p:ph type="title"/>
          </p:nvPr>
        </p:nvSpPr>
        <p:spPr/>
        <p:txBody>
          <a:bodyPr/>
          <a:lstStyle/>
          <a:p>
            <a:r>
              <a:rPr lang="en-US" dirty="0"/>
              <a:t>Multivariate Analysis</a:t>
            </a:r>
            <a:endParaRPr lang="en-IN" dirty="0"/>
          </a:p>
        </p:txBody>
      </p:sp>
      <p:pic>
        <p:nvPicPr>
          <p:cNvPr id="6" name="Picture Placeholder 5">
            <a:extLst>
              <a:ext uri="{FF2B5EF4-FFF2-40B4-BE49-F238E27FC236}">
                <a16:creationId xmlns="" xmlns:a16="http://schemas.microsoft.com/office/drawing/2014/main" id="{531016CB-4B2E-4058-9AE3-084EB0D226BA}"/>
              </a:ext>
            </a:extLst>
          </p:cNvPr>
          <p:cNvPicPr>
            <a:picLocks noGrp="1" noChangeAspect="1"/>
          </p:cNvPicPr>
          <p:nvPr>
            <p:ph type="pic" idx="1"/>
          </p:nvPr>
        </p:nvPicPr>
        <p:blipFill>
          <a:blip r:embed="rId2"/>
          <a:srcRect t="26849" b="26849"/>
          <a:stretch>
            <a:fillRect/>
          </a:stretch>
        </p:blipFill>
        <p:spPr/>
      </p:pic>
      <p:sp>
        <p:nvSpPr>
          <p:cNvPr id="4" name="Text Placeholder 3">
            <a:extLst>
              <a:ext uri="{FF2B5EF4-FFF2-40B4-BE49-F238E27FC236}">
                <a16:creationId xmlns="" xmlns:a16="http://schemas.microsoft.com/office/drawing/2014/main" id="{6A6A2A6B-C4DF-4356-AB80-13F6C7CA9EAF}"/>
              </a:ext>
            </a:extLst>
          </p:cNvPr>
          <p:cNvSpPr>
            <a:spLocks noGrp="1"/>
          </p:cNvSpPr>
          <p:nvPr>
            <p:ph type="body" sz="half" idx="2"/>
          </p:nvPr>
        </p:nvSpPr>
        <p:spPr/>
        <p:txBody>
          <a:bodyPr/>
          <a:lstStyle/>
          <a:p>
            <a:r>
              <a:rPr lang="en-US" dirty="0"/>
              <a:t>Used the heatmap to check the correlation specifically between the label and feature data columns</a:t>
            </a:r>
          </a:p>
          <a:p>
            <a:r>
              <a:rPr lang="en-IN" dirty="0"/>
              <a:t>Also we checked for any multi collinearity concerns between feature column data</a:t>
            </a:r>
            <a:endParaRPr lang="en-US" dirty="0"/>
          </a:p>
        </p:txBody>
      </p:sp>
    </p:spTree>
    <p:extLst>
      <p:ext uri="{BB962C8B-B14F-4D97-AF65-F5344CB8AC3E}">
        <p14:creationId xmlns:p14="http://schemas.microsoft.com/office/powerpoint/2010/main" val="2613822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115A8D9-52FF-4DD1-AE51-E515FB3723EA}"/>
              </a:ext>
            </a:extLst>
          </p:cNvPr>
          <p:cNvSpPr>
            <a:spLocks noGrp="1"/>
          </p:cNvSpPr>
          <p:nvPr>
            <p:ph type="title"/>
          </p:nvPr>
        </p:nvSpPr>
        <p:spPr/>
        <p:txBody>
          <a:bodyPr/>
          <a:lstStyle/>
          <a:p>
            <a:r>
              <a:rPr lang="en-US" dirty="0"/>
              <a:t>Correlation Bar</a:t>
            </a:r>
            <a:endParaRPr lang="en-IN" dirty="0"/>
          </a:p>
        </p:txBody>
      </p:sp>
      <p:pic>
        <p:nvPicPr>
          <p:cNvPr id="6" name="Picture Placeholder 5">
            <a:extLst>
              <a:ext uri="{FF2B5EF4-FFF2-40B4-BE49-F238E27FC236}">
                <a16:creationId xmlns="" xmlns:a16="http://schemas.microsoft.com/office/drawing/2014/main" id="{6F1374C7-5023-4E23-A49C-EEAF90CCCD75}"/>
              </a:ext>
            </a:extLst>
          </p:cNvPr>
          <p:cNvPicPr>
            <a:picLocks noGrp="1" noChangeAspect="1"/>
          </p:cNvPicPr>
          <p:nvPr>
            <p:ph type="pic" idx="1"/>
          </p:nvPr>
        </p:nvPicPr>
        <p:blipFill>
          <a:blip r:embed="rId2"/>
          <a:srcRect t="8708" b="8708"/>
          <a:stretch>
            <a:fillRect/>
          </a:stretch>
        </p:blipFill>
        <p:spPr/>
      </p:pic>
      <p:sp>
        <p:nvSpPr>
          <p:cNvPr id="4" name="Text Placeholder 3">
            <a:extLst>
              <a:ext uri="{FF2B5EF4-FFF2-40B4-BE49-F238E27FC236}">
                <a16:creationId xmlns="" xmlns:a16="http://schemas.microsoft.com/office/drawing/2014/main" id="{6A6A2A6B-C4DF-4356-AB80-13F6C7CA9EAF}"/>
              </a:ext>
            </a:extLst>
          </p:cNvPr>
          <p:cNvSpPr>
            <a:spLocks noGrp="1"/>
          </p:cNvSpPr>
          <p:nvPr>
            <p:ph type="body" sz="half" idx="2"/>
          </p:nvPr>
        </p:nvSpPr>
        <p:spPr/>
        <p:txBody>
          <a:bodyPr/>
          <a:lstStyle/>
          <a:p>
            <a:r>
              <a:rPr lang="en-US" dirty="0"/>
              <a:t>Using a Bar Plot we checked the correlation between the label column and feature columns to determine the one’s that are positively and negatively correlated</a:t>
            </a:r>
            <a:endParaRPr lang="en-IN" dirty="0"/>
          </a:p>
        </p:txBody>
      </p:sp>
    </p:spTree>
    <p:extLst>
      <p:ext uri="{BB962C8B-B14F-4D97-AF65-F5344CB8AC3E}">
        <p14:creationId xmlns:p14="http://schemas.microsoft.com/office/powerpoint/2010/main" val="2240210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587495A-E36A-411F-BB52-2468BBE6541A}"/>
              </a:ext>
            </a:extLst>
          </p:cNvPr>
          <p:cNvSpPr>
            <a:spLocks noGrp="1"/>
          </p:cNvSpPr>
          <p:nvPr>
            <p:ph type="title"/>
          </p:nvPr>
        </p:nvSpPr>
        <p:spPr/>
        <p:txBody>
          <a:bodyPr/>
          <a:lstStyle/>
          <a:p>
            <a:r>
              <a:rPr lang="en-US" dirty="0"/>
              <a:t>Introduction</a:t>
            </a:r>
            <a:endParaRPr lang="en-IN" dirty="0"/>
          </a:p>
        </p:txBody>
      </p:sp>
      <p:sp>
        <p:nvSpPr>
          <p:cNvPr id="7" name="TextBox 6">
            <a:extLst>
              <a:ext uri="{FF2B5EF4-FFF2-40B4-BE49-F238E27FC236}">
                <a16:creationId xmlns="" xmlns:a16="http://schemas.microsoft.com/office/drawing/2014/main" id="{96E64847-9E13-4235-9DE0-CA245BC8C2A8}"/>
              </a:ext>
            </a:extLst>
          </p:cNvPr>
          <p:cNvSpPr txBox="1"/>
          <p:nvPr/>
        </p:nvSpPr>
        <p:spPr>
          <a:xfrm>
            <a:off x="227012" y="1824841"/>
            <a:ext cx="7543800" cy="3970318"/>
          </a:xfrm>
          <a:prstGeom prst="rect">
            <a:avLst/>
          </a:prstGeom>
          <a:noFill/>
          <a:ln>
            <a:solidFill>
              <a:schemeClr val="accent1">
                <a:lumMod val="20000"/>
                <a:lumOff val="80000"/>
              </a:schemeClr>
            </a:solidFill>
          </a:ln>
        </p:spPr>
        <p:txBody>
          <a:bodyPr wrap="square">
            <a:spAutoFit/>
          </a:bodyPr>
          <a:lstStyle/>
          <a:p>
            <a:pPr algn="l"/>
            <a:r>
              <a:rPr lang="en-US" b="1" i="0" dirty="0">
                <a:solidFill>
                  <a:srgbClr val="000000"/>
                </a:solidFill>
                <a:effectLst/>
                <a:latin typeface="+mj-lt"/>
              </a:rPr>
              <a:t>Problem Statement:</a:t>
            </a:r>
          </a:p>
          <a:p>
            <a:pPr algn="l"/>
            <a:endParaRPr lang="en-US" b="1" i="0" dirty="0">
              <a:solidFill>
                <a:srgbClr val="000000"/>
              </a:solidFill>
              <a:effectLst/>
              <a:latin typeface="+mj-lt"/>
            </a:endParaRPr>
          </a:p>
          <a:p>
            <a:pPr algn="l"/>
            <a:r>
              <a:rPr lang="en-US" b="0" i="0" dirty="0">
                <a:solidFill>
                  <a:srgbClr val="000000"/>
                </a:solidFill>
                <a:effectLst/>
                <a:latin typeface="+mj-lt"/>
              </a:rPr>
              <a:t>A Microfinance Institution (MFI) is an organization that offers financial services to low income populations. MFS becomes very useful when targeting especially the unbanked poor families living in remote areas with not much sources of income. The Microfinance services (MFS) provided by MFI are Group Loans, Agricultural Loans, Individual Business Loans and so on. Many microfinance institutions (MFI), experts and donors are supporting the idea of using mobile financial services (MFS) which they feel are more convenient and efficient, and cost saving, than the traditional high-touch model used since long for the purpose of delivering microfinance services. Though, the MFI industry is primarily focusing on low income families and are very useful in such areas, the implementation of MFS has been uneven with both significant challenges and successes.</a:t>
            </a:r>
          </a:p>
        </p:txBody>
      </p:sp>
    </p:spTree>
    <p:extLst>
      <p:ext uri="{BB962C8B-B14F-4D97-AF65-F5344CB8AC3E}">
        <p14:creationId xmlns:p14="http://schemas.microsoft.com/office/powerpoint/2010/main" val="2575018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115A8D9-52FF-4DD1-AE51-E515FB3723EA}"/>
              </a:ext>
            </a:extLst>
          </p:cNvPr>
          <p:cNvSpPr>
            <a:spLocks noGrp="1"/>
          </p:cNvSpPr>
          <p:nvPr>
            <p:ph type="title"/>
          </p:nvPr>
        </p:nvSpPr>
        <p:spPr/>
        <p:txBody>
          <a:bodyPr/>
          <a:lstStyle/>
          <a:p>
            <a:r>
              <a:rPr lang="en-US" dirty="0"/>
              <a:t>Importance Bar</a:t>
            </a:r>
            <a:endParaRPr lang="en-IN" dirty="0"/>
          </a:p>
        </p:txBody>
      </p:sp>
      <p:pic>
        <p:nvPicPr>
          <p:cNvPr id="6" name="Picture Placeholder 5">
            <a:extLst>
              <a:ext uri="{FF2B5EF4-FFF2-40B4-BE49-F238E27FC236}">
                <a16:creationId xmlns="" xmlns:a16="http://schemas.microsoft.com/office/drawing/2014/main" id="{6F1834FF-1C40-4381-8BE8-7838FFBC81F9}"/>
              </a:ext>
            </a:extLst>
          </p:cNvPr>
          <p:cNvPicPr>
            <a:picLocks noGrp="1" noChangeAspect="1"/>
          </p:cNvPicPr>
          <p:nvPr>
            <p:ph type="pic" idx="1"/>
          </p:nvPr>
        </p:nvPicPr>
        <p:blipFill>
          <a:blip r:embed="rId2"/>
          <a:srcRect t="14747" b="14747"/>
          <a:stretch>
            <a:fillRect/>
          </a:stretch>
        </p:blipFill>
        <p:spPr/>
      </p:pic>
      <p:sp>
        <p:nvSpPr>
          <p:cNvPr id="4" name="Text Placeholder 3">
            <a:extLst>
              <a:ext uri="{FF2B5EF4-FFF2-40B4-BE49-F238E27FC236}">
                <a16:creationId xmlns="" xmlns:a16="http://schemas.microsoft.com/office/drawing/2014/main" id="{6A6A2A6B-C4DF-4356-AB80-13F6C7CA9EAF}"/>
              </a:ext>
            </a:extLst>
          </p:cNvPr>
          <p:cNvSpPr>
            <a:spLocks noGrp="1"/>
          </p:cNvSpPr>
          <p:nvPr>
            <p:ph type="body" sz="half" idx="2"/>
          </p:nvPr>
        </p:nvSpPr>
        <p:spPr/>
        <p:txBody>
          <a:bodyPr/>
          <a:lstStyle/>
          <a:p>
            <a:r>
              <a:rPr lang="en-US" dirty="0"/>
              <a:t>Using the Random Forest Classifier we were able to get the importance data and dropped the least contributing feature columns.</a:t>
            </a:r>
            <a:endParaRPr lang="en-IN" dirty="0"/>
          </a:p>
        </p:txBody>
      </p:sp>
    </p:spTree>
    <p:extLst>
      <p:ext uri="{BB962C8B-B14F-4D97-AF65-F5344CB8AC3E}">
        <p14:creationId xmlns:p14="http://schemas.microsoft.com/office/powerpoint/2010/main" val="937645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0BE26BA-F285-4C78-966A-548CC04B5D77}"/>
              </a:ext>
            </a:extLst>
          </p:cNvPr>
          <p:cNvSpPr>
            <a:spLocks noGrp="1"/>
          </p:cNvSpPr>
          <p:nvPr>
            <p:ph type="title"/>
          </p:nvPr>
        </p:nvSpPr>
        <p:spPr/>
        <p:txBody>
          <a:bodyPr/>
          <a:lstStyle/>
          <a:p>
            <a:r>
              <a:rPr lang="en-US" dirty="0"/>
              <a:t>Classification Function</a:t>
            </a:r>
            <a:endParaRPr lang="en-IN" dirty="0"/>
          </a:p>
        </p:txBody>
      </p:sp>
      <p:sp>
        <p:nvSpPr>
          <p:cNvPr id="4" name="Text Placeholder 3">
            <a:extLst>
              <a:ext uri="{FF2B5EF4-FFF2-40B4-BE49-F238E27FC236}">
                <a16:creationId xmlns="" xmlns:a16="http://schemas.microsoft.com/office/drawing/2014/main" id="{6CBF0792-86E2-4AFF-A6E3-7E7806BFDF1D}"/>
              </a:ext>
            </a:extLst>
          </p:cNvPr>
          <p:cNvSpPr>
            <a:spLocks noGrp="1"/>
          </p:cNvSpPr>
          <p:nvPr>
            <p:ph type="body" sz="half" idx="2"/>
          </p:nvPr>
        </p:nvSpPr>
        <p:spPr/>
        <p:txBody>
          <a:bodyPr>
            <a:normAutofit/>
          </a:bodyPr>
          <a:lstStyle/>
          <a:p>
            <a:r>
              <a:rPr lang="en-US" dirty="0"/>
              <a:t>I created this classification function to obtain the various input model details along with metric information on accuracy, cross validation, the classification report and the difference between accuracy and cross validation using 5 folds to avoid overfitting and underfitting concerns.</a:t>
            </a:r>
            <a:endParaRPr lang="en-IN" dirty="0"/>
          </a:p>
        </p:txBody>
      </p:sp>
      <p:pic>
        <p:nvPicPr>
          <p:cNvPr id="6" name="Picture 5">
            <a:extLst>
              <a:ext uri="{FF2B5EF4-FFF2-40B4-BE49-F238E27FC236}">
                <a16:creationId xmlns="" xmlns:a16="http://schemas.microsoft.com/office/drawing/2014/main" id="{FEC895C5-2ED4-4211-80B1-810FE0E7C5B0}"/>
              </a:ext>
            </a:extLst>
          </p:cNvPr>
          <p:cNvPicPr>
            <a:picLocks noChangeAspect="1"/>
          </p:cNvPicPr>
          <p:nvPr/>
        </p:nvPicPr>
        <p:blipFill>
          <a:blip r:embed="rId2"/>
          <a:stretch>
            <a:fillRect/>
          </a:stretch>
        </p:blipFill>
        <p:spPr>
          <a:xfrm>
            <a:off x="455612" y="152400"/>
            <a:ext cx="7157049" cy="4741545"/>
          </a:xfrm>
          <a:prstGeom prst="rect">
            <a:avLst/>
          </a:prstGeom>
        </p:spPr>
      </p:pic>
    </p:spTree>
    <p:extLst>
      <p:ext uri="{BB962C8B-B14F-4D97-AF65-F5344CB8AC3E}">
        <p14:creationId xmlns:p14="http://schemas.microsoft.com/office/powerpoint/2010/main" val="3891414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0BE26BA-F285-4C78-966A-548CC04B5D77}"/>
              </a:ext>
            </a:extLst>
          </p:cNvPr>
          <p:cNvSpPr>
            <a:spLocks noGrp="1"/>
          </p:cNvSpPr>
          <p:nvPr>
            <p:ph type="title"/>
          </p:nvPr>
        </p:nvSpPr>
        <p:spPr>
          <a:xfrm>
            <a:off x="989012" y="3280740"/>
            <a:ext cx="3413761" cy="2057400"/>
          </a:xfrm>
        </p:spPr>
        <p:txBody>
          <a:bodyPr/>
          <a:lstStyle/>
          <a:p>
            <a:r>
              <a:rPr lang="en-US" dirty="0"/>
              <a:t>Classification Machine Learning Models Used</a:t>
            </a:r>
            <a:endParaRPr lang="en-IN" dirty="0"/>
          </a:p>
        </p:txBody>
      </p:sp>
      <p:sp>
        <p:nvSpPr>
          <p:cNvPr id="4" name="Text Placeholder 3">
            <a:extLst>
              <a:ext uri="{FF2B5EF4-FFF2-40B4-BE49-F238E27FC236}">
                <a16:creationId xmlns="" xmlns:a16="http://schemas.microsoft.com/office/drawing/2014/main" id="{6CBF0792-86E2-4AFF-A6E3-7E7806BFDF1D}"/>
              </a:ext>
            </a:extLst>
          </p:cNvPr>
          <p:cNvSpPr>
            <a:spLocks noGrp="1"/>
          </p:cNvSpPr>
          <p:nvPr>
            <p:ph type="body" sz="half" idx="2"/>
          </p:nvPr>
        </p:nvSpPr>
        <p:spPr/>
        <p:txBody>
          <a:bodyPr/>
          <a:lstStyle/>
          <a:p>
            <a:r>
              <a:rPr lang="en-US" dirty="0"/>
              <a:t>I made use of 8 Classification Machine Learning Models to check through the best accuracy along with cross validation score.</a:t>
            </a:r>
            <a:endParaRPr lang="en-IN" dirty="0"/>
          </a:p>
        </p:txBody>
      </p:sp>
      <p:pic>
        <p:nvPicPr>
          <p:cNvPr id="6" name="Picture 5">
            <a:extLst>
              <a:ext uri="{FF2B5EF4-FFF2-40B4-BE49-F238E27FC236}">
                <a16:creationId xmlns="" xmlns:a16="http://schemas.microsoft.com/office/drawing/2014/main" id="{3AA32F84-1BF6-4706-BB89-01DEC8CAAA6F}"/>
              </a:ext>
            </a:extLst>
          </p:cNvPr>
          <p:cNvPicPr>
            <a:picLocks noChangeAspect="1"/>
          </p:cNvPicPr>
          <p:nvPr/>
        </p:nvPicPr>
        <p:blipFill>
          <a:blip r:embed="rId2"/>
          <a:stretch>
            <a:fillRect/>
          </a:stretch>
        </p:blipFill>
        <p:spPr>
          <a:xfrm>
            <a:off x="836612" y="0"/>
            <a:ext cx="6857999" cy="4114800"/>
          </a:xfrm>
          <a:prstGeom prst="rect">
            <a:avLst/>
          </a:prstGeom>
        </p:spPr>
      </p:pic>
    </p:spTree>
    <p:extLst>
      <p:ext uri="{BB962C8B-B14F-4D97-AF65-F5344CB8AC3E}">
        <p14:creationId xmlns:p14="http://schemas.microsoft.com/office/powerpoint/2010/main" val="4142988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0BE26BA-F285-4C78-966A-548CC04B5D77}"/>
              </a:ext>
            </a:extLst>
          </p:cNvPr>
          <p:cNvSpPr>
            <a:spLocks noGrp="1"/>
          </p:cNvSpPr>
          <p:nvPr>
            <p:ph type="title"/>
          </p:nvPr>
        </p:nvSpPr>
        <p:spPr/>
        <p:txBody>
          <a:bodyPr/>
          <a:lstStyle/>
          <a:p>
            <a:r>
              <a:rPr lang="en-US" dirty="0"/>
              <a:t>Report on Best Model</a:t>
            </a:r>
            <a:endParaRPr lang="en-IN" dirty="0"/>
          </a:p>
        </p:txBody>
      </p:sp>
      <p:sp>
        <p:nvSpPr>
          <p:cNvPr id="4" name="Text Placeholder 3">
            <a:extLst>
              <a:ext uri="{FF2B5EF4-FFF2-40B4-BE49-F238E27FC236}">
                <a16:creationId xmlns="" xmlns:a16="http://schemas.microsoft.com/office/drawing/2014/main" id="{6CBF0792-86E2-4AFF-A6E3-7E7806BFDF1D}"/>
              </a:ext>
            </a:extLst>
          </p:cNvPr>
          <p:cNvSpPr>
            <a:spLocks noGrp="1"/>
          </p:cNvSpPr>
          <p:nvPr>
            <p:ph type="body" sz="half" idx="2"/>
          </p:nvPr>
        </p:nvSpPr>
        <p:spPr/>
        <p:txBody>
          <a:bodyPr/>
          <a:lstStyle/>
          <a:p>
            <a:r>
              <a:rPr lang="en-US" dirty="0"/>
              <a:t>I chose Extra Trees Classifier as my best model and then proceed to perform hyper parameter tuning on the same</a:t>
            </a:r>
            <a:endParaRPr lang="en-IN" dirty="0"/>
          </a:p>
        </p:txBody>
      </p:sp>
      <p:pic>
        <p:nvPicPr>
          <p:cNvPr id="6" name="Picture 5">
            <a:extLst>
              <a:ext uri="{FF2B5EF4-FFF2-40B4-BE49-F238E27FC236}">
                <a16:creationId xmlns="" xmlns:a16="http://schemas.microsoft.com/office/drawing/2014/main" id="{016C7177-F621-446F-8B1B-A3612F48E070}"/>
              </a:ext>
            </a:extLst>
          </p:cNvPr>
          <p:cNvPicPr>
            <a:picLocks noChangeAspect="1"/>
          </p:cNvPicPr>
          <p:nvPr/>
        </p:nvPicPr>
        <p:blipFill>
          <a:blip r:embed="rId2"/>
          <a:stretch>
            <a:fillRect/>
          </a:stretch>
        </p:blipFill>
        <p:spPr>
          <a:xfrm>
            <a:off x="531812" y="1114866"/>
            <a:ext cx="6629398" cy="2670282"/>
          </a:xfrm>
          <a:prstGeom prst="rect">
            <a:avLst/>
          </a:prstGeom>
        </p:spPr>
      </p:pic>
    </p:spTree>
    <p:extLst>
      <p:ext uri="{BB962C8B-B14F-4D97-AF65-F5344CB8AC3E}">
        <p14:creationId xmlns:p14="http://schemas.microsoft.com/office/powerpoint/2010/main" val="2595734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1128A50-9D98-42A7-A1C4-E549127EE0D7}"/>
              </a:ext>
            </a:extLst>
          </p:cNvPr>
          <p:cNvSpPr>
            <a:spLocks noGrp="1"/>
          </p:cNvSpPr>
          <p:nvPr>
            <p:ph type="title"/>
          </p:nvPr>
        </p:nvSpPr>
        <p:spPr/>
        <p:txBody>
          <a:bodyPr/>
          <a:lstStyle/>
          <a:p>
            <a:r>
              <a:rPr lang="en-US" dirty="0"/>
              <a:t>Hyper parameter tuning result</a:t>
            </a:r>
            <a:endParaRPr lang="en-IN" dirty="0"/>
          </a:p>
        </p:txBody>
      </p:sp>
      <p:pic>
        <p:nvPicPr>
          <p:cNvPr id="6" name="Picture 5">
            <a:extLst>
              <a:ext uri="{FF2B5EF4-FFF2-40B4-BE49-F238E27FC236}">
                <a16:creationId xmlns="" xmlns:a16="http://schemas.microsoft.com/office/drawing/2014/main" id="{6E0010EA-41E3-40B8-B57E-5C823C8CD2F9}"/>
              </a:ext>
            </a:extLst>
          </p:cNvPr>
          <p:cNvPicPr>
            <a:picLocks noChangeAspect="1"/>
          </p:cNvPicPr>
          <p:nvPr/>
        </p:nvPicPr>
        <p:blipFill>
          <a:blip r:embed="rId2"/>
          <a:stretch>
            <a:fillRect/>
          </a:stretch>
        </p:blipFill>
        <p:spPr>
          <a:xfrm>
            <a:off x="365382" y="1524000"/>
            <a:ext cx="4723263" cy="4158020"/>
          </a:xfrm>
          <a:prstGeom prst="rect">
            <a:avLst/>
          </a:prstGeom>
        </p:spPr>
      </p:pic>
      <p:pic>
        <p:nvPicPr>
          <p:cNvPr id="8" name="Picture 7">
            <a:extLst>
              <a:ext uri="{FF2B5EF4-FFF2-40B4-BE49-F238E27FC236}">
                <a16:creationId xmlns="" xmlns:a16="http://schemas.microsoft.com/office/drawing/2014/main" id="{02A20974-7326-4DB6-A137-63A4E6E47031}"/>
              </a:ext>
            </a:extLst>
          </p:cNvPr>
          <p:cNvPicPr>
            <a:picLocks noChangeAspect="1"/>
          </p:cNvPicPr>
          <p:nvPr/>
        </p:nvPicPr>
        <p:blipFill>
          <a:blip r:embed="rId3"/>
          <a:stretch>
            <a:fillRect/>
          </a:stretch>
        </p:blipFill>
        <p:spPr>
          <a:xfrm>
            <a:off x="5400421" y="1524000"/>
            <a:ext cx="5854695" cy="4411293"/>
          </a:xfrm>
          <a:prstGeom prst="rect">
            <a:avLst/>
          </a:prstGeom>
        </p:spPr>
      </p:pic>
    </p:spTree>
    <p:extLst>
      <p:ext uri="{BB962C8B-B14F-4D97-AF65-F5344CB8AC3E}">
        <p14:creationId xmlns:p14="http://schemas.microsoft.com/office/powerpoint/2010/main" val="29641027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D927040-0C1F-4EAE-9F89-A0BD43684BA8}"/>
              </a:ext>
            </a:extLst>
          </p:cNvPr>
          <p:cNvSpPr>
            <a:spLocks noGrp="1"/>
          </p:cNvSpPr>
          <p:nvPr>
            <p:ph type="title"/>
          </p:nvPr>
        </p:nvSpPr>
        <p:spPr/>
        <p:txBody>
          <a:bodyPr/>
          <a:lstStyle/>
          <a:p>
            <a:r>
              <a:rPr lang="en-US" dirty="0"/>
              <a:t>Conclusion</a:t>
            </a:r>
            <a:endParaRPr lang="en-IN" dirty="0"/>
          </a:p>
        </p:txBody>
      </p:sp>
      <p:sp>
        <p:nvSpPr>
          <p:cNvPr id="5" name="TextBox 4">
            <a:extLst>
              <a:ext uri="{FF2B5EF4-FFF2-40B4-BE49-F238E27FC236}">
                <a16:creationId xmlns="" xmlns:a16="http://schemas.microsoft.com/office/drawing/2014/main" id="{CE57F583-D912-44AD-BB32-1D9E2E7A2E50}"/>
              </a:ext>
            </a:extLst>
          </p:cNvPr>
          <p:cNvSpPr txBox="1"/>
          <p:nvPr/>
        </p:nvSpPr>
        <p:spPr>
          <a:xfrm>
            <a:off x="1522876" y="2362200"/>
            <a:ext cx="7390936" cy="3139321"/>
          </a:xfrm>
          <a:prstGeom prst="rect">
            <a:avLst/>
          </a:prstGeom>
          <a:noFill/>
          <a:ln>
            <a:solidFill>
              <a:schemeClr val="accent1">
                <a:lumMod val="20000"/>
                <a:lumOff val="80000"/>
              </a:schemeClr>
            </a:solidFill>
          </a:ln>
        </p:spPr>
        <p:txBody>
          <a:bodyPr wrap="square">
            <a:spAutoFit/>
          </a:bodyPr>
          <a:lstStyle/>
          <a:p>
            <a:pPr marL="285750" indent="-285750">
              <a:buFont typeface="Wingdings" panose="05000000000000000000" pitchFamily="2" charset="2"/>
              <a:buChar char="§"/>
            </a:pPr>
            <a:r>
              <a:rPr lang="en-US" dirty="0"/>
              <a:t>Key Findings and Conclusions of the Study: From the final model MFI can find if a person will return money or not and should a MFI provide a load to that person or not judging from the various features taken into consideration.</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a:t>Learning Outcomes of the Study in respect of Data Science: I built multiple classification models and did not rely on one single model for getting better accuracy and using cross validation comparison I ensured that the model does not fall into overfitting and underfitting issues. I picked the best one and performed hyper parameter tuning on it to enhance the scores.</a:t>
            </a:r>
          </a:p>
        </p:txBody>
      </p:sp>
    </p:spTree>
    <p:extLst>
      <p:ext uri="{BB962C8B-B14F-4D97-AF65-F5344CB8AC3E}">
        <p14:creationId xmlns:p14="http://schemas.microsoft.com/office/powerpoint/2010/main" val="3338826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7545A83-DDA4-49FD-A409-B9FDDD2E7348}"/>
              </a:ext>
            </a:extLst>
          </p:cNvPr>
          <p:cNvSpPr>
            <a:spLocks noGrp="1"/>
          </p:cNvSpPr>
          <p:nvPr>
            <p:ph type="title"/>
          </p:nvPr>
        </p:nvSpPr>
        <p:spPr/>
        <p:txBody>
          <a:bodyPr/>
          <a:lstStyle/>
          <a:p>
            <a:r>
              <a:rPr lang="en-US" dirty="0"/>
              <a:t>Limitations of this work and Scope for Future Work</a:t>
            </a:r>
            <a:endParaRPr lang="en-IN" dirty="0"/>
          </a:p>
        </p:txBody>
      </p:sp>
      <p:sp>
        <p:nvSpPr>
          <p:cNvPr id="4" name="TextBox 3">
            <a:extLst>
              <a:ext uri="{FF2B5EF4-FFF2-40B4-BE49-F238E27FC236}">
                <a16:creationId xmlns="" xmlns:a16="http://schemas.microsoft.com/office/drawing/2014/main" id="{9271E9AC-553F-480B-B1D1-DEB281765D80}"/>
              </a:ext>
            </a:extLst>
          </p:cNvPr>
          <p:cNvSpPr txBox="1"/>
          <p:nvPr/>
        </p:nvSpPr>
        <p:spPr>
          <a:xfrm>
            <a:off x="1522876" y="2743200"/>
            <a:ext cx="9906000" cy="2308324"/>
          </a:xfrm>
          <a:prstGeom prst="rect">
            <a:avLst/>
          </a:prstGeom>
          <a:noFill/>
          <a:ln>
            <a:solidFill>
              <a:schemeClr val="accent1">
                <a:lumMod val="20000"/>
                <a:lumOff val="80000"/>
              </a:schemeClr>
            </a:solidFill>
          </a:ln>
        </p:spPr>
        <p:txBody>
          <a:bodyPr wrap="square">
            <a:spAutoFit/>
          </a:bodyPr>
          <a:lstStyle/>
          <a:p>
            <a:pPr marL="285750" indent="-285750">
              <a:buFont typeface="Wingdings" panose="05000000000000000000" pitchFamily="2" charset="2"/>
              <a:buChar char="§"/>
            </a:pPr>
            <a:r>
              <a:rPr lang="en-US" dirty="0"/>
              <a:t>Limitation is it will only work for this particular use case and will need to be modified if tried to be utilized on a different scenario but on a similar scale. </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a:t>Scope is that we can use it in companies to find whether we should provide loan to a person or not and we can also make prediction about a person buying an expensive service on the basis of there personal details that we have in this dataset like number of times data account got recharged in last 30 days and daily amount spent from main account, averaged over last 30 days (in Indonesian Rupiah) so even a marketing company can also use this.</a:t>
            </a:r>
            <a:endParaRPr lang="en-IN" dirty="0"/>
          </a:p>
        </p:txBody>
      </p:sp>
    </p:spTree>
    <p:extLst>
      <p:ext uri="{BB962C8B-B14F-4D97-AF65-F5344CB8AC3E}">
        <p14:creationId xmlns:p14="http://schemas.microsoft.com/office/powerpoint/2010/main" val="3315205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79812" y="2362200"/>
            <a:ext cx="3868778" cy="923330"/>
          </a:xfrm>
          <a:prstGeom prst="rect">
            <a:avLst/>
          </a:prstGeom>
          <a:ln>
            <a:noFill/>
          </a:ln>
          <a:effectLst>
            <a:glow rad="228600">
              <a:schemeClr val="accent2">
                <a:satMod val="175000"/>
                <a:alpha val="40000"/>
              </a:schemeClr>
            </a:glow>
            <a:outerShdw blurRad="149987" dist="250190" dir="8460000" algn="ctr">
              <a:srgbClr val="000000">
                <a:alpha val="28000"/>
              </a:srgbClr>
            </a:outerShdw>
          </a:effectLst>
          <a:scene3d>
            <a:camera prst="orthographicFront">
              <a:rot lat="0" lon="0" rev="0"/>
            </a:camera>
            <a:lightRig rig="contrasting" dir="tl">
              <a:rot lat="0" lon="0" rev="1500000"/>
            </a:lightRig>
          </a:scene3d>
          <a:sp3d prstMaterial="metal">
            <a:bevelT w="88900" h="88900"/>
          </a:sp3d>
        </p:spPr>
        <p:style>
          <a:lnRef idx="0">
            <a:schemeClr val="dk1"/>
          </a:lnRef>
          <a:fillRef idx="3">
            <a:schemeClr val="dk1"/>
          </a:fillRef>
          <a:effectRef idx="3">
            <a:schemeClr val="dk1"/>
          </a:effectRef>
          <a:fontRef idx="minor">
            <a:schemeClr val="lt1"/>
          </a:fontRef>
        </p:style>
        <p:txBody>
          <a:bodyPr wrap="square" lIns="91440" tIns="45720" rIns="91440" bIns="45720">
            <a:spAutoFit/>
          </a:bodyPr>
          <a:lstStyle/>
          <a:p>
            <a:pPr algn="ctr"/>
            <a:r>
              <a:rPr lang="en-US" sz="5400" dirty="0" smtClean="0">
                <a:ln w="0"/>
                <a:solidFill>
                  <a:schemeClr val="accent1"/>
                </a:solidFill>
                <a:effectLst>
                  <a:glow rad="101600">
                    <a:schemeClr val="accent6">
                      <a:satMod val="175000"/>
                      <a:alpha val="40000"/>
                    </a:schemeClr>
                  </a:glow>
                  <a:outerShdw blurRad="50800" dist="38100" dir="18900000" algn="bl" rotWithShape="0">
                    <a:prstClr val="black">
                      <a:alpha val="40000"/>
                    </a:prstClr>
                  </a:outerShdw>
                </a:effectLst>
              </a:rPr>
              <a:t>Thank You</a:t>
            </a:r>
            <a:endParaRPr lang="en-US" sz="5400" dirty="0">
              <a:ln w="0"/>
              <a:solidFill>
                <a:schemeClr val="accent1"/>
              </a:solidFill>
              <a:effectLst>
                <a:glow rad="101600">
                  <a:schemeClr val="accent6">
                    <a:satMod val="175000"/>
                    <a:alpha val="40000"/>
                  </a:schemeClr>
                </a:glow>
                <a:outerShdw blurRad="50800" dist="38100" dir="18900000" algn="bl" rotWithShape="0">
                  <a:prstClr val="black">
                    <a:alpha val="40000"/>
                  </a:prstClr>
                </a:outerShdw>
              </a:effectLst>
            </a:endParaRPr>
          </a:p>
        </p:txBody>
      </p:sp>
    </p:spTree>
    <p:extLst>
      <p:ext uri="{BB962C8B-B14F-4D97-AF65-F5344CB8AC3E}">
        <p14:creationId xmlns:p14="http://schemas.microsoft.com/office/powerpoint/2010/main" val="49726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0DF4727-DE47-4480-BA43-23D775C4A334}"/>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 xmlns:a16="http://schemas.microsoft.com/office/drawing/2014/main" id="{664BCC37-A7B8-4B7C-A7C0-1012678542F3}"/>
              </a:ext>
            </a:extLst>
          </p:cNvPr>
          <p:cNvSpPr>
            <a:spLocks noGrp="1"/>
          </p:cNvSpPr>
          <p:nvPr>
            <p:ph idx="1"/>
          </p:nvPr>
        </p:nvSpPr>
        <p:spPr>
          <a:xfrm>
            <a:off x="531812" y="1524000"/>
            <a:ext cx="7620000" cy="4058533"/>
          </a:xfrm>
        </p:spPr>
        <p:txBody>
          <a:bodyPr>
            <a:noAutofit/>
          </a:bodyPr>
          <a:lstStyle/>
          <a:p>
            <a:pPr marL="0" indent="0">
              <a:buNone/>
            </a:pPr>
            <a:r>
              <a:rPr lang="en-US" sz="1700" b="0" i="0" dirty="0">
                <a:solidFill>
                  <a:srgbClr val="000000"/>
                </a:solidFill>
                <a:effectLst/>
                <a:latin typeface="+mj-lt"/>
              </a:rPr>
              <a:t>Today, microfinance is widely accepted as a poverty-reduction tool, representing $70 billion in outstanding loans and a global outreach of 200 million clients. We are working with one such client that is in Telecom Industry. They are a fixed wireless telecommunications network provider. They have launched various products and have developed its business and organization based on the budget operator model, offering better products at Lower Prices to all value conscious customers through a strategy of disruptive innovation that focuses on the subscriber. They understand the importance of communication and how it affects a person’s life, thus, focusing on providing their services and products to low income families and poor customers that can help them in the need of hour. They are collaborating with an MFI to provide micro-credit on mobile balances to be paid back in 5 days. The Consumer is believed to be defaulter if he deviates from the path of paying back the loaned amount within the time duration of 5 days. For the loan amount of 5 (in Indonesian Rupiah), payback amount should be 6 (in Indonesian Rupiah), while, for the loan amount of 10 (in Indonesian Rupiah), the payback amount should be 12 (in Indonesian Rupiah).</a:t>
            </a:r>
            <a:endParaRPr lang="en-IN" sz="1700" dirty="0">
              <a:latin typeface="+mj-lt"/>
            </a:endParaRPr>
          </a:p>
        </p:txBody>
      </p:sp>
    </p:spTree>
    <p:extLst>
      <p:ext uri="{BB962C8B-B14F-4D97-AF65-F5344CB8AC3E}">
        <p14:creationId xmlns:p14="http://schemas.microsoft.com/office/powerpoint/2010/main" val="4294104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D8B536F-4259-494B-B0E9-045004636B05}"/>
              </a:ext>
            </a:extLst>
          </p:cNvPr>
          <p:cNvSpPr>
            <a:spLocks noGrp="1"/>
          </p:cNvSpPr>
          <p:nvPr>
            <p:ph type="title"/>
          </p:nvPr>
        </p:nvSpPr>
        <p:spPr/>
        <p:txBody>
          <a:bodyPr/>
          <a:lstStyle/>
          <a:p>
            <a:r>
              <a:rPr lang="en-IN" dirty="0"/>
              <a:t>Exercise</a:t>
            </a:r>
          </a:p>
        </p:txBody>
      </p:sp>
      <p:sp>
        <p:nvSpPr>
          <p:cNvPr id="3" name="Content Placeholder 2">
            <a:extLst>
              <a:ext uri="{FF2B5EF4-FFF2-40B4-BE49-F238E27FC236}">
                <a16:creationId xmlns="" xmlns:a16="http://schemas.microsoft.com/office/drawing/2014/main" id="{B427521B-92A7-46BD-8671-468A29A2E27A}"/>
              </a:ext>
            </a:extLst>
          </p:cNvPr>
          <p:cNvSpPr>
            <a:spLocks noGrp="1"/>
          </p:cNvSpPr>
          <p:nvPr>
            <p:ph idx="1"/>
          </p:nvPr>
        </p:nvSpPr>
        <p:spPr>
          <a:xfrm>
            <a:off x="1370243" y="1989258"/>
            <a:ext cx="4724169" cy="3697465"/>
          </a:xfrm>
        </p:spPr>
        <p:txBody>
          <a:bodyPr>
            <a:normAutofit/>
          </a:bodyPr>
          <a:lstStyle/>
          <a:p>
            <a:r>
              <a:rPr lang="en-US" b="0" i="0" dirty="0">
                <a:solidFill>
                  <a:srgbClr val="000000"/>
                </a:solidFill>
                <a:effectLst/>
                <a:latin typeface="+mj-lt"/>
              </a:rPr>
              <a:t>Build a model which can be used to predict in terms of a probability for each loan transaction, whether the customer will be paying back the loaned amount within 5 days of insurance of loan.</a:t>
            </a:r>
          </a:p>
          <a:p>
            <a:r>
              <a:rPr lang="en-US" b="0" i="0" dirty="0">
                <a:solidFill>
                  <a:srgbClr val="000000"/>
                </a:solidFill>
                <a:effectLst/>
                <a:latin typeface="+mj-lt"/>
              </a:rPr>
              <a:t>In this case, Label ‘1’ indicates that the loan has been paid i.e. Non- defaulter, while, Label ‘0’ indicates that the loan has not been paid i.e. defaulter.</a:t>
            </a:r>
            <a:endParaRPr lang="en-IN" dirty="0">
              <a:latin typeface="+mj-lt"/>
            </a:endParaRPr>
          </a:p>
        </p:txBody>
      </p:sp>
    </p:spTree>
    <p:extLst>
      <p:ext uri="{BB962C8B-B14F-4D97-AF65-F5344CB8AC3E}">
        <p14:creationId xmlns:p14="http://schemas.microsoft.com/office/powerpoint/2010/main" val="1061915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9AAAFD1-7C33-40A6-A6B2-D15502BFF6D2}"/>
              </a:ext>
            </a:extLst>
          </p:cNvPr>
          <p:cNvSpPr>
            <a:spLocks noGrp="1"/>
          </p:cNvSpPr>
          <p:nvPr>
            <p:ph type="title"/>
          </p:nvPr>
        </p:nvSpPr>
        <p:spPr/>
        <p:txBody>
          <a:bodyPr/>
          <a:lstStyle/>
          <a:p>
            <a:r>
              <a:rPr lang="en-US" dirty="0"/>
              <a:t>Points to remember</a:t>
            </a:r>
            <a:endParaRPr lang="en-IN" dirty="0"/>
          </a:p>
        </p:txBody>
      </p:sp>
      <p:sp>
        <p:nvSpPr>
          <p:cNvPr id="3" name="Content Placeholder 2">
            <a:extLst>
              <a:ext uri="{FF2B5EF4-FFF2-40B4-BE49-F238E27FC236}">
                <a16:creationId xmlns="" xmlns:a16="http://schemas.microsoft.com/office/drawing/2014/main" id="{333C871D-7E80-4F02-86B5-949CF148AA33}"/>
              </a:ext>
            </a:extLst>
          </p:cNvPr>
          <p:cNvSpPr>
            <a:spLocks noGrp="1"/>
          </p:cNvSpPr>
          <p:nvPr>
            <p:ph idx="1"/>
          </p:nvPr>
        </p:nvSpPr>
        <p:spPr>
          <a:xfrm>
            <a:off x="1522643" y="2057400"/>
            <a:ext cx="9143538" cy="3697465"/>
          </a:xfrm>
        </p:spPr>
        <p:txBody>
          <a:bodyPr>
            <a:normAutofit/>
          </a:bodyPr>
          <a:lstStyle/>
          <a:p>
            <a:r>
              <a:rPr lang="en-US" dirty="0"/>
              <a:t>There are no null values in the dataset.</a:t>
            </a:r>
          </a:p>
          <a:p>
            <a:r>
              <a:rPr lang="en-US" dirty="0"/>
              <a:t>There may be some customers with no loan history.</a:t>
            </a:r>
          </a:p>
          <a:p>
            <a:r>
              <a:rPr lang="en-US" dirty="0"/>
              <a:t>The dataset is imbalanced. Label ‘1’ has approximately 87.5 percent records, while, label ‘0’ has approximately 12.5 percent records.</a:t>
            </a:r>
          </a:p>
          <a:p>
            <a:r>
              <a:rPr lang="en-US" dirty="0"/>
              <a:t>For some features, there may be values which might not be realistic. You may have to observe them and treat them with a suitable explanation.</a:t>
            </a:r>
          </a:p>
          <a:p>
            <a:r>
              <a:rPr lang="en-US" dirty="0"/>
              <a:t>You might come across outliers in some features which you need to handle as per your understanding. Keep in mind that data is expensive and we cannot lose more than 7-8 percent of the total data.</a:t>
            </a:r>
            <a:endParaRPr lang="en-IN" dirty="0"/>
          </a:p>
        </p:txBody>
      </p:sp>
    </p:spTree>
    <p:extLst>
      <p:ext uri="{BB962C8B-B14F-4D97-AF65-F5344CB8AC3E}">
        <p14:creationId xmlns:p14="http://schemas.microsoft.com/office/powerpoint/2010/main" val="832638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Goals</a:t>
            </a:r>
          </a:p>
        </p:txBody>
      </p:sp>
      <p:sp>
        <p:nvSpPr>
          <p:cNvPr id="3" name="Content Placeholder 2"/>
          <p:cNvSpPr>
            <a:spLocks noGrp="1"/>
          </p:cNvSpPr>
          <p:nvPr>
            <p:ph idx="1"/>
          </p:nvPr>
        </p:nvSpPr>
        <p:spPr>
          <a:xfrm>
            <a:off x="1522876" y="1905000"/>
            <a:ext cx="8914936" cy="4191000"/>
          </a:xfrm>
        </p:spPr>
        <p:txBody>
          <a:bodyPr>
            <a:normAutofit/>
          </a:bodyPr>
          <a:lstStyle/>
          <a:p>
            <a:r>
              <a:rPr lang="en-US" dirty="0"/>
              <a:t> Analytical Problem Framing</a:t>
            </a:r>
          </a:p>
          <a:p>
            <a:pPr lvl="1"/>
            <a:r>
              <a:rPr lang="en-US" dirty="0"/>
              <a:t>Exploratory Data Analysis (EDA)</a:t>
            </a:r>
          </a:p>
          <a:p>
            <a:pPr lvl="1"/>
            <a:r>
              <a:rPr lang="en-US" dirty="0"/>
              <a:t>Visualizations</a:t>
            </a:r>
          </a:p>
          <a:p>
            <a:r>
              <a:rPr lang="en-US" dirty="0"/>
              <a:t> Data Pre-Processing on train and test datasets</a:t>
            </a:r>
          </a:p>
          <a:p>
            <a:r>
              <a:rPr lang="en-US" dirty="0"/>
              <a:t> Model/s Development and Evaluation</a:t>
            </a:r>
          </a:p>
          <a:p>
            <a:r>
              <a:rPr lang="en-US" dirty="0"/>
              <a:t> Performing hyper parameter tuning, saving the best model and predicting the label</a:t>
            </a:r>
          </a:p>
          <a:p>
            <a:r>
              <a:rPr lang="en-US" dirty="0"/>
              <a:t> Conclusion and future work discussion</a:t>
            </a:r>
          </a:p>
        </p:txBody>
      </p:sp>
    </p:spTree>
    <p:extLst>
      <p:ext uri="{BB962C8B-B14F-4D97-AF65-F5344CB8AC3E}">
        <p14:creationId xmlns:p14="http://schemas.microsoft.com/office/powerpoint/2010/main" val="3148110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Technology</a:t>
            </a:r>
          </a:p>
        </p:txBody>
      </p:sp>
      <p:sp>
        <p:nvSpPr>
          <p:cNvPr id="2" name="Content Placeholder 1"/>
          <p:cNvSpPr>
            <a:spLocks noGrp="1"/>
          </p:cNvSpPr>
          <p:nvPr>
            <p:ph idx="1"/>
          </p:nvPr>
        </p:nvSpPr>
        <p:spPr>
          <a:xfrm>
            <a:off x="1065212" y="1981200"/>
            <a:ext cx="9601202" cy="4114800"/>
          </a:xfrm>
        </p:spPr>
        <p:txBody>
          <a:bodyPr>
            <a:normAutofit/>
          </a:bodyPr>
          <a:lstStyle/>
          <a:p>
            <a:r>
              <a:rPr lang="en-US" dirty="0"/>
              <a:t>Hardware technology being used.</a:t>
            </a:r>
          </a:p>
          <a:p>
            <a:pPr lvl="1"/>
            <a:r>
              <a:rPr lang="en-US" dirty="0"/>
              <a:t>RAM : 8 GB</a:t>
            </a:r>
          </a:p>
          <a:p>
            <a:pPr lvl="1"/>
            <a:r>
              <a:rPr lang="en-US" dirty="0"/>
              <a:t>CPU  : AMD Ryzen 5 3550H with Radeon Vega Mobile </a:t>
            </a:r>
            <a:r>
              <a:rPr lang="en-US" dirty="0" err="1"/>
              <a:t>Gfx</a:t>
            </a:r>
            <a:r>
              <a:rPr lang="en-US" dirty="0"/>
              <a:t> 2.10 GHz</a:t>
            </a:r>
          </a:p>
          <a:p>
            <a:pPr lvl="1"/>
            <a:r>
              <a:rPr lang="en-US" dirty="0"/>
              <a:t>GPU  : AMD Radeon ™ Vega 8 Graphics and NVIDIA GeForce GTX 1650 </a:t>
            </a:r>
            <a:r>
              <a:rPr lang="en-US" dirty="0" err="1"/>
              <a:t>Ti</a:t>
            </a:r>
            <a:endParaRPr lang="en-US" dirty="0"/>
          </a:p>
          <a:p>
            <a:r>
              <a:rPr lang="en-US" dirty="0"/>
              <a:t>Software technology being used.</a:t>
            </a:r>
          </a:p>
          <a:p>
            <a:pPr lvl="1"/>
            <a:r>
              <a:rPr lang="en-US" dirty="0"/>
              <a:t>Programming language            : Python</a:t>
            </a:r>
          </a:p>
          <a:p>
            <a:pPr lvl="1"/>
            <a:r>
              <a:rPr lang="en-US" dirty="0"/>
              <a:t>Distribution                                : Anaconda Navigator</a:t>
            </a:r>
          </a:p>
          <a:p>
            <a:pPr lvl="1"/>
            <a:r>
              <a:rPr lang="en-US" dirty="0"/>
              <a:t>Browser based language shell : Jupyter Notebook</a:t>
            </a:r>
          </a:p>
          <a:p>
            <a:r>
              <a:rPr lang="en-US" dirty="0"/>
              <a:t>Libraries/Packages specifically being used.</a:t>
            </a:r>
          </a:p>
          <a:p>
            <a:pPr lvl="1"/>
            <a:r>
              <a:rPr lang="en-US" dirty="0"/>
              <a:t>Pandas , NumPy, matplotlib, seaborn, scikit-learn, pandas-profiling, missingno</a:t>
            </a:r>
          </a:p>
        </p:txBody>
      </p:sp>
    </p:spTree>
    <p:extLst>
      <p:ext uri="{BB962C8B-B14F-4D97-AF65-F5344CB8AC3E}">
        <p14:creationId xmlns:p14="http://schemas.microsoft.com/office/powerpoint/2010/main" val="3519010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Data Description</a:t>
            </a:r>
          </a:p>
        </p:txBody>
      </p:sp>
      <p:sp>
        <p:nvSpPr>
          <p:cNvPr id="2" name="Content Placeholder 1"/>
          <p:cNvSpPr>
            <a:spLocks noGrp="1"/>
          </p:cNvSpPr>
          <p:nvPr>
            <p:ph idx="1"/>
          </p:nvPr>
        </p:nvSpPr>
        <p:spPr>
          <a:xfrm>
            <a:off x="455612" y="1981200"/>
            <a:ext cx="11506200" cy="3429000"/>
          </a:xfrm>
        </p:spPr>
        <p:txBody>
          <a:bodyPr numCol="2">
            <a:noAutofit/>
          </a:bodyPr>
          <a:lstStyle/>
          <a:p>
            <a:pPr algn="l">
              <a:buFont typeface="Arial" panose="020B0604020202020204" pitchFamily="34" charset="0"/>
              <a:buChar char="•"/>
            </a:pPr>
            <a:r>
              <a:rPr lang="en-US" sz="1800" b="0" i="0" dirty="0">
                <a:solidFill>
                  <a:srgbClr val="000000"/>
                </a:solidFill>
                <a:effectLst/>
                <a:latin typeface="+mj-lt"/>
              </a:rPr>
              <a:t>label : Flag indicating whether the user paid back the credit amount within 5 days of issuing the loan {1:success, 0:failure}</a:t>
            </a:r>
          </a:p>
          <a:p>
            <a:pPr algn="l">
              <a:buFont typeface="Arial" panose="020B0604020202020204" pitchFamily="34" charset="0"/>
              <a:buChar char="•"/>
            </a:pPr>
            <a:r>
              <a:rPr lang="en-US" sz="1800" b="0" i="0" dirty="0" err="1">
                <a:solidFill>
                  <a:srgbClr val="000000"/>
                </a:solidFill>
                <a:effectLst/>
                <a:latin typeface="+mj-lt"/>
              </a:rPr>
              <a:t>msisdn</a:t>
            </a:r>
            <a:r>
              <a:rPr lang="en-US" sz="1800" b="0" i="0" dirty="0">
                <a:solidFill>
                  <a:srgbClr val="000000"/>
                </a:solidFill>
                <a:effectLst/>
                <a:latin typeface="+mj-lt"/>
              </a:rPr>
              <a:t> : Mobile number of user</a:t>
            </a:r>
          </a:p>
          <a:p>
            <a:pPr algn="l">
              <a:buFont typeface="Arial" panose="020B0604020202020204" pitchFamily="34" charset="0"/>
              <a:buChar char="•"/>
            </a:pPr>
            <a:r>
              <a:rPr lang="en-US" sz="1800" b="0" i="0" dirty="0" err="1">
                <a:solidFill>
                  <a:srgbClr val="000000"/>
                </a:solidFill>
                <a:effectLst/>
                <a:latin typeface="+mj-lt"/>
              </a:rPr>
              <a:t>aon</a:t>
            </a:r>
            <a:r>
              <a:rPr lang="en-US" sz="1800" b="0" i="0" dirty="0">
                <a:solidFill>
                  <a:srgbClr val="000000"/>
                </a:solidFill>
                <a:effectLst/>
                <a:latin typeface="+mj-lt"/>
              </a:rPr>
              <a:t> : Age on cellular network in days</a:t>
            </a:r>
          </a:p>
          <a:p>
            <a:pPr algn="l">
              <a:buFont typeface="Arial" panose="020B0604020202020204" pitchFamily="34" charset="0"/>
              <a:buChar char="•"/>
            </a:pPr>
            <a:r>
              <a:rPr lang="en-US" sz="1800" b="0" i="0" dirty="0">
                <a:solidFill>
                  <a:srgbClr val="000000"/>
                </a:solidFill>
                <a:effectLst/>
                <a:latin typeface="+mj-lt"/>
              </a:rPr>
              <a:t>daily_decr30 : Daily amount spent from main account, averaged over last 30 days (in Indonesian Rupiah)</a:t>
            </a:r>
          </a:p>
          <a:p>
            <a:pPr algn="l">
              <a:buFont typeface="Arial" panose="020B0604020202020204" pitchFamily="34" charset="0"/>
              <a:buChar char="•"/>
            </a:pPr>
            <a:r>
              <a:rPr lang="en-US" sz="1800" b="0" i="0" dirty="0">
                <a:solidFill>
                  <a:srgbClr val="000000"/>
                </a:solidFill>
                <a:effectLst/>
                <a:latin typeface="+mj-lt"/>
              </a:rPr>
              <a:t>daily_decr90 : Daily amount spent from main account, averaged over last 90 days (in Indonesian Rupiah)</a:t>
            </a:r>
          </a:p>
          <a:p>
            <a:pPr algn="l">
              <a:buFont typeface="Arial" panose="020B0604020202020204" pitchFamily="34" charset="0"/>
              <a:buChar char="•"/>
            </a:pPr>
            <a:r>
              <a:rPr lang="en-US" sz="1800" b="0" i="0" dirty="0">
                <a:solidFill>
                  <a:srgbClr val="000000"/>
                </a:solidFill>
                <a:effectLst/>
                <a:latin typeface="+mj-lt"/>
              </a:rPr>
              <a:t>rental30 : Average main account balance over last 30 days</a:t>
            </a:r>
          </a:p>
          <a:p>
            <a:pPr algn="l">
              <a:buFont typeface="Arial" panose="020B0604020202020204" pitchFamily="34" charset="0"/>
              <a:buChar char="•"/>
            </a:pPr>
            <a:r>
              <a:rPr lang="en-US" sz="1800" b="0" i="0" dirty="0">
                <a:solidFill>
                  <a:srgbClr val="000000"/>
                </a:solidFill>
                <a:effectLst/>
                <a:latin typeface="+mj-lt"/>
              </a:rPr>
              <a:t>rental90 : Average main account balance over last 90 days</a:t>
            </a:r>
          </a:p>
          <a:p>
            <a:pPr algn="l">
              <a:buFont typeface="Arial" panose="020B0604020202020204" pitchFamily="34" charset="0"/>
              <a:buChar char="•"/>
            </a:pPr>
            <a:r>
              <a:rPr lang="en-US" sz="1800" b="0" i="0" dirty="0" err="1">
                <a:solidFill>
                  <a:srgbClr val="000000"/>
                </a:solidFill>
                <a:effectLst/>
                <a:latin typeface="+mj-lt"/>
              </a:rPr>
              <a:t>last_rech_date_ma</a:t>
            </a:r>
            <a:r>
              <a:rPr lang="en-US" sz="1800" b="0" i="0" dirty="0">
                <a:solidFill>
                  <a:srgbClr val="000000"/>
                </a:solidFill>
                <a:effectLst/>
                <a:latin typeface="+mj-lt"/>
              </a:rPr>
              <a:t> : Number of days till last recharge of main account</a:t>
            </a:r>
          </a:p>
          <a:p>
            <a:pPr algn="l">
              <a:buFont typeface="Arial" panose="020B0604020202020204" pitchFamily="34" charset="0"/>
              <a:buChar char="•"/>
            </a:pPr>
            <a:r>
              <a:rPr lang="en-US" sz="1800" b="0" i="0" dirty="0" err="1">
                <a:solidFill>
                  <a:srgbClr val="000000"/>
                </a:solidFill>
                <a:effectLst/>
                <a:latin typeface="+mj-lt"/>
              </a:rPr>
              <a:t>last_rech_date_da</a:t>
            </a:r>
            <a:r>
              <a:rPr lang="en-US" sz="1800" b="0" i="0" dirty="0">
                <a:solidFill>
                  <a:srgbClr val="000000"/>
                </a:solidFill>
                <a:effectLst/>
                <a:latin typeface="+mj-lt"/>
              </a:rPr>
              <a:t> : Number of days till last recharge of data account</a:t>
            </a:r>
          </a:p>
          <a:p>
            <a:pPr algn="l">
              <a:buFont typeface="Arial" panose="020B0604020202020204" pitchFamily="34" charset="0"/>
              <a:buChar char="•"/>
            </a:pPr>
            <a:r>
              <a:rPr lang="en-US" sz="1800" b="0" i="0" dirty="0" err="1">
                <a:solidFill>
                  <a:srgbClr val="000000"/>
                </a:solidFill>
                <a:effectLst/>
                <a:latin typeface="+mj-lt"/>
              </a:rPr>
              <a:t>last_rech_amt_ma</a:t>
            </a:r>
            <a:r>
              <a:rPr lang="en-US" sz="1800" b="0" i="0" dirty="0">
                <a:solidFill>
                  <a:srgbClr val="000000"/>
                </a:solidFill>
                <a:effectLst/>
                <a:latin typeface="+mj-lt"/>
              </a:rPr>
              <a:t> : Amount of last recharge of main account (in Indonesian Rupiah)</a:t>
            </a:r>
          </a:p>
          <a:p>
            <a:pPr algn="l">
              <a:buFont typeface="Arial" panose="020B0604020202020204" pitchFamily="34" charset="0"/>
              <a:buChar char="•"/>
            </a:pPr>
            <a:r>
              <a:rPr lang="en-US" sz="1800" b="0" i="0" dirty="0">
                <a:solidFill>
                  <a:srgbClr val="000000"/>
                </a:solidFill>
                <a:effectLst/>
                <a:latin typeface="+mj-lt"/>
              </a:rPr>
              <a:t>cnt_ma_rech30 : Number of times main account got recharged in last 30 days</a:t>
            </a:r>
          </a:p>
          <a:p>
            <a:pPr algn="l">
              <a:buFont typeface="Arial" panose="020B0604020202020204" pitchFamily="34" charset="0"/>
              <a:buChar char="•"/>
            </a:pPr>
            <a:r>
              <a:rPr lang="en-US" sz="1800" b="0" i="0" dirty="0">
                <a:solidFill>
                  <a:srgbClr val="000000"/>
                </a:solidFill>
                <a:effectLst/>
                <a:latin typeface="+mj-lt"/>
              </a:rPr>
              <a:t>fr_ma_rech30 : Frequency of main account recharged in last 30 days</a:t>
            </a:r>
          </a:p>
        </p:txBody>
      </p:sp>
    </p:spTree>
    <p:extLst>
      <p:ext uri="{BB962C8B-B14F-4D97-AF65-F5344CB8AC3E}">
        <p14:creationId xmlns:p14="http://schemas.microsoft.com/office/powerpoint/2010/main" val="1152966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Data Description</a:t>
            </a:r>
          </a:p>
        </p:txBody>
      </p:sp>
      <p:sp>
        <p:nvSpPr>
          <p:cNvPr id="2" name="Content Placeholder 1"/>
          <p:cNvSpPr>
            <a:spLocks noGrp="1"/>
          </p:cNvSpPr>
          <p:nvPr>
            <p:ph idx="1"/>
          </p:nvPr>
        </p:nvSpPr>
        <p:spPr>
          <a:xfrm>
            <a:off x="379412" y="1676400"/>
            <a:ext cx="11582400" cy="3531421"/>
          </a:xfrm>
        </p:spPr>
        <p:txBody>
          <a:bodyPr numCol="2">
            <a:noAutofit/>
          </a:bodyPr>
          <a:lstStyle/>
          <a:p>
            <a:pPr algn="l">
              <a:buFont typeface="Arial" panose="020B0604020202020204" pitchFamily="34" charset="0"/>
              <a:buChar char="•"/>
            </a:pPr>
            <a:r>
              <a:rPr lang="en-US" sz="1800" b="0" i="0" dirty="0">
                <a:solidFill>
                  <a:srgbClr val="000000"/>
                </a:solidFill>
                <a:effectLst/>
                <a:latin typeface="+mj-lt"/>
              </a:rPr>
              <a:t>sumamnt_ma_rech30 : Total amount of recharge in main account over last 30 days (in Indonesian Rupiah)</a:t>
            </a:r>
          </a:p>
          <a:p>
            <a:pPr algn="l">
              <a:buFont typeface="Arial" panose="020B0604020202020204" pitchFamily="34" charset="0"/>
              <a:buChar char="•"/>
            </a:pPr>
            <a:r>
              <a:rPr lang="en-US" sz="1800" b="0" i="0" dirty="0">
                <a:solidFill>
                  <a:srgbClr val="000000"/>
                </a:solidFill>
                <a:effectLst/>
                <a:latin typeface="+mj-lt"/>
              </a:rPr>
              <a:t>medianamnt_ma_rech30 : Median of amount of recharges done in main account over last 30 days at user level (in Indonesian Rupiah)</a:t>
            </a:r>
          </a:p>
          <a:p>
            <a:pPr algn="l">
              <a:buFont typeface="Arial" panose="020B0604020202020204" pitchFamily="34" charset="0"/>
              <a:buChar char="•"/>
            </a:pPr>
            <a:r>
              <a:rPr lang="en-US" sz="1800" b="0" i="0" dirty="0">
                <a:solidFill>
                  <a:srgbClr val="000000"/>
                </a:solidFill>
                <a:effectLst/>
                <a:latin typeface="+mj-lt"/>
              </a:rPr>
              <a:t>medianmarechprebal30 : Median of main account balance just before recharge in last 30 days at user level (in Indonesian Rupiah)</a:t>
            </a:r>
          </a:p>
          <a:p>
            <a:pPr algn="l">
              <a:buFont typeface="Arial" panose="020B0604020202020204" pitchFamily="34" charset="0"/>
              <a:buChar char="•"/>
            </a:pPr>
            <a:r>
              <a:rPr lang="en-US" sz="1800" b="0" i="0" dirty="0">
                <a:solidFill>
                  <a:srgbClr val="000000"/>
                </a:solidFill>
                <a:effectLst/>
                <a:latin typeface="+mj-lt"/>
              </a:rPr>
              <a:t>cnt_ma_rech90 : Number of times main account got recharged in last 90 days</a:t>
            </a:r>
          </a:p>
          <a:p>
            <a:pPr algn="l">
              <a:buFont typeface="Arial" panose="020B0604020202020204" pitchFamily="34" charset="0"/>
              <a:buChar char="•"/>
            </a:pPr>
            <a:r>
              <a:rPr lang="en-US" sz="1800" b="0" i="0" dirty="0">
                <a:solidFill>
                  <a:srgbClr val="000000"/>
                </a:solidFill>
                <a:effectLst/>
                <a:latin typeface="+mj-lt"/>
              </a:rPr>
              <a:t>fr_ma_rech90 : Frequency of main account recharged in last 90 days</a:t>
            </a:r>
          </a:p>
          <a:p>
            <a:pPr algn="l">
              <a:buFont typeface="Arial" panose="020B0604020202020204" pitchFamily="34" charset="0"/>
              <a:buChar char="•"/>
            </a:pPr>
            <a:r>
              <a:rPr lang="en-US" sz="1800" b="0" i="0" dirty="0">
                <a:solidFill>
                  <a:srgbClr val="000000"/>
                </a:solidFill>
                <a:effectLst/>
                <a:latin typeface="+mj-lt"/>
              </a:rPr>
              <a:t>sumamnt_ma_rech90 : Total amount of recharge in main account over last 90 days (in Indonesian Rupiah)</a:t>
            </a:r>
          </a:p>
          <a:p>
            <a:pPr algn="l">
              <a:buFont typeface="Arial" panose="020B0604020202020204" pitchFamily="34" charset="0"/>
              <a:buChar char="•"/>
            </a:pPr>
            <a:r>
              <a:rPr lang="en-US" sz="1800" b="0" i="0" dirty="0">
                <a:solidFill>
                  <a:srgbClr val="000000"/>
                </a:solidFill>
                <a:effectLst/>
                <a:latin typeface="+mj-lt"/>
              </a:rPr>
              <a:t>medianamnt_ma_rech90 : Median of amount of recharges done in main account over last 90 days at user level (in Indonesian Rupiah)</a:t>
            </a:r>
          </a:p>
          <a:p>
            <a:pPr algn="l">
              <a:buFont typeface="Arial" panose="020B0604020202020204" pitchFamily="34" charset="0"/>
              <a:buChar char="•"/>
            </a:pPr>
            <a:r>
              <a:rPr lang="en-US" sz="1800" b="0" i="0" dirty="0">
                <a:solidFill>
                  <a:srgbClr val="000000"/>
                </a:solidFill>
                <a:effectLst/>
                <a:latin typeface="+mj-lt"/>
              </a:rPr>
              <a:t>medianmarechprebal90 : Median of main account balance just before recharge in last 90 days at user level (in Indonesian Rupiah)</a:t>
            </a:r>
          </a:p>
          <a:p>
            <a:pPr algn="l">
              <a:buFont typeface="Arial" panose="020B0604020202020204" pitchFamily="34" charset="0"/>
              <a:buChar char="•"/>
            </a:pPr>
            <a:r>
              <a:rPr lang="en-US" sz="1800" b="0" i="0" dirty="0">
                <a:solidFill>
                  <a:srgbClr val="000000"/>
                </a:solidFill>
                <a:effectLst/>
                <a:latin typeface="+mj-lt"/>
              </a:rPr>
              <a:t>cnt_da_rech30 : Number of times data account got recharged in last 30 days</a:t>
            </a:r>
          </a:p>
          <a:p>
            <a:pPr algn="l">
              <a:buFont typeface="Arial" panose="020B0604020202020204" pitchFamily="34" charset="0"/>
              <a:buChar char="•"/>
            </a:pPr>
            <a:r>
              <a:rPr lang="en-US" sz="1800" b="0" i="0" dirty="0">
                <a:solidFill>
                  <a:srgbClr val="000000"/>
                </a:solidFill>
                <a:effectLst/>
                <a:latin typeface="+mj-lt"/>
              </a:rPr>
              <a:t>fr_da_rech30 : Frequency of data account recharged in last 30 days</a:t>
            </a:r>
          </a:p>
          <a:p>
            <a:pPr algn="l">
              <a:buFont typeface="Arial" panose="020B0604020202020204" pitchFamily="34" charset="0"/>
              <a:buChar char="•"/>
            </a:pPr>
            <a:r>
              <a:rPr lang="en-US" sz="1800" b="0" i="0" dirty="0">
                <a:solidFill>
                  <a:srgbClr val="000000"/>
                </a:solidFill>
                <a:effectLst/>
                <a:latin typeface="+mj-lt"/>
              </a:rPr>
              <a:t>cnt_da_rech90 : Number of times data account got recharged in last 90 days</a:t>
            </a:r>
          </a:p>
        </p:txBody>
      </p:sp>
      <p:sp>
        <p:nvSpPr>
          <p:cNvPr id="4" name="Text Placeholder 7"/>
          <p:cNvSpPr txBox="1">
            <a:spLocks/>
          </p:cNvSpPr>
          <p:nvPr/>
        </p:nvSpPr>
        <p:spPr>
          <a:xfrm>
            <a:off x="1539575" y="5715000"/>
            <a:ext cx="9126838" cy="533400"/>
          </a:xfrm>
          <a:prstGeom prst="rect">
            <a:avLst/>
          </a:prstGeom>
        </p:spPr>
        <p:txBody>
          <a:bodyPr anchor="b">
            <a:normAutofit/>
          </a:bodyPr>
          <a:lstStyle>
            <a:lvl1pPr marL="0" indent="0" algn="l" defTabSz="914400" rtl="0" eaLnBrk="1" latinLnBrk="0" hangingPunct="1">
              <a:lnSpc>
                <a:spcPct val="90000"/>
              </a:lnSpc>
              <a:spcBef>
                <a:spcPts val="1800"/>
              </a:spcBef>
              <a:buClr>
                <a:schemeClr val="tx1"/>
              </a:buClr>
              <a:buSzPct val="80000"/>
              <a:buFont typeface="Wingdings" pitchFamily="2" charset="2"/>
              <a:buNone/>
              <a:defRPr sz="1800" kern="1200">
                <a:solidFill>
                  <a:schemeClr val="tx1"/>
                </a:solidFill>
                <a:latin typeface="+mn-lt"/>
                <a:ea typeface="+mn-ea"/>
                <a:cs typeface="+mn-cs"/>
              </a:defRPr>
            </a:lvl1pPr>
            <a:lvl2pPr marL="320040" indent="0" algn="l" defTabSz="914400" rtl="0" eaLnBrk="1" latinLnBrk="0" hangingPunct="1">
              <a:lnSpc>
                <a:spcPct val="90000"/>
              </a:lnSpc>
              <a:spcBef>
                <a:spcPts val="1000"/>
              </a:spcBef>
              <a:buClr>
                <a:schemeClr val="tx1"/>
              </a:buClr>
              <a:buSzPct val="100000"/>
              <a:buFont typeface="Arial" pitchFamily="34" charset="0"/>
              <a:buNone/>
              <a:defRPr sz="2000" kern="1200">
                <a:solidFill>
                  <a:schemeClr val="tx1"/>
                </a:solidFill>
                <a:latin typeface="+mn-lt"/>
                <a:ea typeface="+mn-ea"/>
                <a:cs typeface="+mn-cs"/>
              </a:defRPr>
            </a:lvl2pPr>
            <a:lvl3pPr marL="594360" indent="0" algn="l" defTabSz="914400" rtl="0" eaLnBrk="1" latinLnBrk="0" hangingPunct="1">
              <a:lnSpc>
                <a:spcPct val="90000"/>
              </a:lnSpc>
              <a:spcBef>
                <a:spcPts val="800"/>
              </a:spcBef>
              <a:buClr>
                <a:schemeClr val="tx1"/>
              </a:buClr>
              <a:buSzPct val="80000"/>
              <a:buFont typeface="Wingdings" pitchFamily="2" charset="2"/>
              <a:buNone/>
              <a:defRPr sz="1800" kern="1200">
                <a:solidFill>
                  <a:schemeClr val="tx1"/>
                </a:solidFill>
                <a:latin typeface="+mn-lt"/>
                <a:ea typeface="+mn-ea"/>
                <a:cs typeface="+mn-cs"/>
              </a:defRPr>
            </a:lvl3pPr>
            <a:lvl4pPr marL="868680" indent="0" algn="l" defTabSz="914400" rtl="0" eaLnBrk="1" latinLnBrk="0" hangingPunct="1">
              <a:lnSpc>
                <a:spcPct val="90000"/>
              </a:lnSpc>
              <a:spcBef>
                <a:spcPts val="800"/>
              </a:spcBef>
              <a:buClr>
                <a:schemeClr val="tx1"/>
              </a:buClr>
              <a:buSzPct val="100000"/>
              <a:buFont typeface="Arial" pitchFamily="34" charset="0"/>
              <a:buNone/>
              <a:defRPr sz="1600" kern="1200">
                <a:solidFill>
                  <a:schemeClr val="tx1"/>
                </a:solidFill>
                <a:latin typeface="+mn-lt"/>
                <a:ea typeface="+mn-ea"/>
                <a:cs typeface="+mn-cs"/>
              </a:defRPr>
            </a:lvl4pPr>
            <a:lvl5pPr marL="1097280" indent="0" algn="l" defTabSz="914400" rtl="0" eaLnBrk="1" latinLnBrk="0" hangingPunct="1">
              <a:lnSpc>
                <a:spcPct val="90000"/>
              </a:lnSpc>
              <a:spcBef>
                <a:spcPts val="800"/>
              </a:spcBef>
              <a:buClr>
                <a:schemeClr val="tx1"/>
              </a:buClr>
              <a:buSzPct val="80000"/>
              <a:buFont typeface="Wingdings" pitchFamily="2" charset="2"/>
              <a:buNone/>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9pPr>
          </a:lstStyle>
          <a:p>
            <a:endParaRPr lang="en-US" sz="1600" dirty="0"/>
          </a:p>
        </p:txBody>
      </p:sp>
    </p:spTree>
    <p:extLst>
      <p:ext uri="{BB962C8B-B14F-4D97-AF65-F5344CB8AC3E}">
        <p14:creationId xmlns:p14="http://schemas.microsoft.com/office/powerpoint/2010/main" val="1919364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149</TotalTime>
  <Words>1921</Words>
  <Application>Microsoft Office PowerPoint</Application>
  <PresentationFormat>Custom</PresentationFormat>
  <Paragraphs>127</Paragraphs>
  <Slides>27</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Arial</vt:lpstr>
      <vt:lpstr>Calibri</vt:lpstr>
      <vt:lpstr>Cambria</vt:lpstr>
      <vt:lpstr>Constantia (Body)</vt:lpstr>
      <vt:lpstr>Trebuchet MS</vt:lpstr>
      <vt:lpstr>Wingdings</vt:lpstr>
      <vt:lpstr>Wingdings 3</vt:lpstr>
      <vt:lpstr>Facet</vt:lpstr>
      <vt:lpstr>Micro Credit Loan Defaulter Project Presentation</vt:lpstr>
      <vt:lpstr>Introduction</vt:lpstr>
      <vt:lpstr>Introduction</vt:lpstr>
      <vt:lpstr>Exercise</vt:lpstr>
      <vt:lpstr>Points to remember</vt:lpstr>
      <vt:lpstr>Project Goals</vt:lpstr>
      <vt:lpstr>Technology</vt:lpstr>
      <vt:lpstr>Data Description</vt:lpstr>
      <vt:lpstr>Data Description</vt:lpstr>
      <vt:lpstr>Data Description</vt:lpstr>
      <vt:lpstr>Exploratory Data Analysis</vt:lpstr>
      <vt:lpstr>Describe</vt:lpstr>
      <vt:lpstr>Univariate Analysis</vt:lpstr>
      <vt:lpstr>Bivariate Analysis</vt:lpstr>
      <vt:lpstr>Bivariate Analysis</vt:lpstr>
      <vt:lpstr>Bivariate Analysis</vt:lpstr>
      <vt:lpstr>Multivariate Analysis</vt:lpstr>
      <vt:lpstr>Multivariate Analysis</vt:lpstr>
      <vt:lpstr>Correlation Bar</vt:lpstr>
      <vt:lpstr>Importance Bar</vt:lpstr>
      <vt:lpstr>Classification Function</vt:lpstr>
      <vt:lpstr>Classification Machine Learning Models Used</vt:lpstr>
      <vt:lpstr>Report on Best Model</vt:lpstr>
      <vt:lpstr>Hyper parameter tuning result</vt:lpstr>
      <vt:lpstr>Conclusion</vt:lpstr>
      <vt:lpstr>Limitations of this work and Scope for Future Work</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Overview</dc:title>
  <dc:creator>Sweta Rai</dc:creator>
  <cp:lastModifiedBy>HP-PC</cp:lastModifiedBy>
  <cp:revision>14</cp:revision>
  <dcterms:created xsi:type="dcterms:W3CDTF">2021-10-25T15:38:10Z</dcterms:created>
  <dcterms:modified xsi:type="dcterms:W3CDTF">2021-11-20T16:34:16Z</dcterms:modified>
</cp:coreProperties>
</file>