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34"/>
  </p:notesMasterIdLst>
  <p:handoutMasterIdLst>
    <p:handoutMasterId r:id="rId35"/>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6" r:id="rId20"/>
    <p:sldId id="307" r:id="rId21"/>
    <p:sldId id="309" r:id="rId22"/>
    <p:sldId id="310" r:id="rId23"/>
    <p:sldId id="311" r:id="rId24"/>
    <p:sldId id="316" r:id="rId25"/>
    <p:sldId id="317" r:id="rId26"/>
    <p:sldId id="318" r:id="rId27"/>
    <p:sldId id="319" r:id="rId28"/>
    <p:sldId id="320" r:id="rId29"/>
    <p:sldId id="321" r:id="rId30"/>
    <p:sldId id="325" r:id="rId31"/>
    <p:sldId id="324" r:id="rId32"/>
    <p:sldId id="3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snapToGrid="0">
      <p:cViewPr varScale="1">
        <p:scale>
          <a:sx n="89" d="100"/>
          <a:sy n="89" d="100"/>
        </p:scale>
        <p:origin x="432" y="48"/>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434" y="114649"/>
          <a:ext cx="2016151" cy="89373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Data Cleaning</a:t>
          </a:r>
        </a:p>
      </dsp:txBody>
      <dsp:txXfrm>
        <a:off x="4434" y="114649"/>
        <a:ext cx="2016151" cy="595826"/>
      </dsp:txXfrm>
    </dsp:sp>
    <dsp:sp modelId="{9D677988-374B-4BBA-B73C-8BE59201B4AA}">
      <dsp:nvSpPr>
        <dsp:cNvPr id="0" name=""/>
        <dsp:cNvSpPr/>
      </dsp:nvSpPr>
      <dsp:spPr>
        <a:xfrm>
          <a:off x="417380" y="710475"/>
          <a:ext cx="2016151"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76431" y="769526"/>
        <a:ext cx="1898049" cy="2835023"/>
      </dsp:txXfrm>
    </dsp:sp>
    <dsp:sp modelId="{51EA4E37-9197-43C9-9502-961CC2F00719}">
      <dsp:nvSpPr>
        <dsp:cNvPr id="0" name=""/>
        <dsp:cNvSpPr/>
      </dsp:nvSpPr>
      <dsp:spPr>
        <a:xfrm>
          <a:off x="2326227" y="161580"/>
          <a:ext cx="647959" cy="50196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26227" y="261973"/>
        <a:ext cx="497370" cy="301177"/>
      </dsp:txXfrm>
    </dsp:sp>
    <dsp:sp modelId="{6BB0ABCB-2373-47ED-9774-278F8EE9E9B2}">
      <dsp:nvSpPr>
        <dsp:cNvPr id="0" name=""/>
        <dsp:cNvSpPr/>
      </dsp:nvSpPr>
      <dsp:spPr>
        <a:xfrm>
          <a:off x="3243150" y="114649"/>
          <a:ext cx="2016151" cy="89373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Exploratory Data Analysis</a:t>
          </a:r>
        </a:p>
      </dsp:txBody>
      <dsp:txXfrm>
        <a:off x="3243150" y="114649"/>
        <a:ext cx="2016151" cy="595826"/>
      </dsp:txXfrm>
    </dsp:sp>
    <dsp:sp modelId="{93C83A52-6E6B-41FD-9424-D118FD751CED}">
      <dsp:nvSpPr>
        <dsp:cNvPr id="0" name=""/>
        <dsp:cNvSpPr/>
      </dsp:nvSpPr>
      <dsp:spPr>
        <a:xfrm>
          <a:off x="3656097" y="710475"/>
          <a:ext cx="2016151"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715148" y="769526"/>
        <a:ext cx="1898049" cy="2835023"/>
      </dsp:txXfrm>
    </dsp:sp>
    <dsp:sp modelId="{A66EA167-6AD2-4AA4-A421-59E2B4561DDF}">
      <dsp:nvSpPr>
        <dsp:cNvPr id="0" name=""/>
        <dsp:cNvSpPr/>
      </dsp:nvSpPr>
      <dsp:spPr>
        <a:xfrm>
          <a:off x="5564943" y="161580"/>
          <a:ext cx="647959" cy="50196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564943" y="261973"/>
        <a:ext cx="497370" cy="301177"/>
      </dsp:txXfrm>
    </dsp:sp>
    <dsp:sp modelId="{3E371716-205E-4EF6-A7ED-14278F63B034}">
      <dsp:nvSpPr>
        <dsp:cNvPr id="0" name=""/>
        <dsp:cNvSpPr/>
      </dsp:nvSpPr>
      <dsp:spPr>
        <a:xfrm>
          <a:off x="6481867" y="114649"/>
          <a:ext cx="2016151" cy="89373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Visualization and Data Preprocessing</a:t>
          </a:r>
        </a:p>
      </dsp:txBody>
      <dsp:txXfrm>
        <a:off x="6481867" y="114649"/>
        <a:ext cx="2016151" cy="595826"/>
      </dsp:txXfrm>
    </dsp:sp>
    <dsp:sp modelId="{D91F2413-E4E3-4058-AF8C-E44208B5C14B}">
      <dsp:nvSpPr>
        <dsp:cNvPr id="0" name=""/>
        <dsp:cNvSpPr/>
      </dsp:nvSpPr>
      <dsp:spPr>
        <a:xfrm>
          <a:off x="6894814" y="710475"/>
          <a:ext cx="2016151"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953865" y="769526"/>
        <a:ext cx="1898049" cy="2835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434" y="58963"/>
          <a:ext cx="2016151" cy="83163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Building</a:t>
          </a:r>
        </a:p>
      </dsp:txBody>
      <dsp:txXfrm>
        <a:off x="4434" y="58963"/>
        <a:ext cx="2016151" cy="554422"/>
      </dsp:txXfrm>
    </dsp:sp>
    <dsp:sp modelId="{9D677988-374B-4BBA-B73C-8BE59201B4AA}">
      <dsp:nvSpPr>
        <dsp:cNvPr id="0" name=""/>
        <dsp:cNvSpPr/>
      </dsp:nvSpPr>
      <dsp:spPr>
        <a:xfrm>
          <a:off x="417380" y="613386"/>
          <a:ext cx="2016151" cy="31059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regression function is called it is able to process all the necessary parameters</a:t>
          </a:r>
        </a:p>
      </dsp:txBody>
      <dsp:txXfrm>
        <a:off x="476431" y="672437"/>
        <a:ext cx="1898049" cy="2987798"/>
      </dsp:txXfrm>
    </dsp:sp>
    <dsp:sp modelId="{51EA4E37-9197-43C9-9502-961CC2F00719}">
      <dsp:nvSpPr>
        <dsp:cNvPr id="0" name=""/>
        <dsp:cNvSpPr/>
      </dsp:nvSpPr>
      <dsp:spPr>
        <a:xfrm>
          <a:off x="2326227" y="85193"/>
          <a:ext cx="647959" cy="50196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2326227" y="185586"/>
        <a:ext cx="497370" cy="301177"/>
      </dsp:txXfrm>
    </dsp:sp>
    <dsp:sp modelId="{6BB0ABCB-2373-47ED-9774-278F8EE9E9B2}">
      <dsp:nvSpPr>
        <dsp:cNvPr id="0" name=""/>
        <dsp:cNvSpPr/>
      </dsp:nvSpPr>
      <dsp:spPr>
        <a:xfrm>
          <a:off x="3243150" y="58963"/>
          <a:ext cx="2016151" cy="83163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Evaluation</a:t>
          </a:r>
        </a:p>
      </dsp:txBody>
      <dsp:txXfrm>
        <a:off x="3243150" y="58963"/>
        <a:ext cx="2016151" cy="554422"/>
      </dsp:txXfrm>
    </dsp:sp>
    <dsp:sp modelId="{93C83A52-6E6B-41FD-9424-D118FD751CED}">
      <dsp:nvSpPr>
        <dsp:cNvPr id="0" name=""/>
        <dsp:cNvSpPr/>
      </dsp:nvSpPr>
      <dsp:spPr>
        <a:xfrm>
          <a:off x="3656097" y="613386"/>
          <a:ext cx="2016151" cy="31059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715148" y="672437"/>
        <a:ext cx="1898049" cy="2987798"/>
      </dsp:txXfrm>
    </dsp:sp>
    <dsp:sp modelId="{A66EA167-6AD2-4AA4-A421-59E2B4561DDF}">
      <dsp:nvSpPr>
        <dsp:cNvPr id="0" name=""/>
        <dsp:cNvSpPr/>
      </dsp:nvSpPr>
      <dsp:spPr>
        <a:xfrm>
          <a:off x="5564943" y="85193"/>
          <a:ext cx="647959" cy="50196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5564943" y="185586"/>
        <a:ext cx="497370" cy="301177"/>
      </dsp:txXfrm>
    </dsp:sp>
    <dsp:sp modelId="{3E371716-205E-4EF6-A7ED-14278F63B034}">
      <dsp:nvSpPr>
        <dsp:cNvPr id="0" name=""/>
        <dsp:cNvSpPr/>
      </dsp:nvSpPr>
      <dsp:spPr>
        <a:xfrm>
          <a:off x="6481867" y="58963"/>
          <a:ext cx="2016151" cy="83163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Hyperparameter Tuning Best Model</a:t>
          </a:r>
        </a:p>
      </dsp:txBody>
      <dsp:txXfrm>
        <a:off x="6481867" y="58963"/>
        <a:ext cx="2016151" cy="554422"/>
      </dsp:txXfrm>
    </dsp:sp>
    <dsp:sp modelId="{D91F2413-E4E3-4058-AF8C-E44208B5C14B}">
      <dsp:nvSpPr>
        <dsp:cNvPr id="0" name=""/>
        <dsp:cNvSpPr/>
      </dsp:nvSpPr>
      <dsp:spPr>
        <a:xfrm>
          <a:off x="6894814" y="613386"/>
          <a:ext cx="2016151" cy="31059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953865" y="672437"/>
        <a:ext cx="1898049" cy="29877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12/8/2021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826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75062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8688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12/8/2021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11788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12/8/2021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721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12/8/2021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852939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9605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6991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421356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12/8/2021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30011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12/8/2021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82954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12/8/2021</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7221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583DDF-CA54-461A-A486-592D2374C532}" type="datetimeFigureOut">
              <a:rPr lang="en-US" smtClean="0"/>
              <a:t>12/8/2021</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26525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smtClean="0"/>
              <a:t>12/8/2021</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72936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12/8/2021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413339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12/8/2021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0259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583DDF-CA54-461A-A486-592D2374C532}" type="datetimeFigureOut">
              <a:rPr lang="en-US" smtClean="0"/>
              <a:pPr/>
              <a:t>12/8/2021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69989890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836" y="856716"/>
            <a:ext cx="8915399" cy="2262781"/>
          </a:xfrm>
        </p:spPr>
        <p:txBody>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2449798" y="4133583"/>
            <a:ext cx="6916336" cy="1771600"/>
          </a:xfrm>
        </p:spPr>
        <p:txBody>
          <a:bodyPr/>
          <a:lstStyle/>
          <a:p>
            <a:r>
              <a:rPr lang="en-US" dirty="0"/>
              <a:t>Submitted by </a:t>
            </a:r>
            <a:r>
              <a:rPr lang="en-US" dirty="0" smtClean="0"/>
              <a:t>Gaurav </a:t>
            </a:r>
            <a:r>
              <a:rPr lang="en-US" dirty="0" err="1" smtClean="0"/>
              <a:t>Borole</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B98FE444-E054-447E-AB45-FD06D9975000}"/>
              </a:ext>
            </a:extLst>
          </p:cNvPr>
          <p:cNvSpPr>
            <a:spLocks noGrp="1"/>
          </p:cNvSpPr>
          <p:nvPr>
            <p:ph idx="1"/>
          </p:nvPr>
        </p:nvSpPr>
        <p:spPr>
          <a:xfrm>
            <a:off x="1528572" y="1485900"/>
            <a:ext cx="8041556" cy="4152901"/>
          </a:xfrm>
        </p:spPr>
        <p:txBody>
          <a:bodyPr>
            <a:normAutofit fontScale="925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a:t>
            </a:r>
            <a:r>
              <a:rPr lang="en-IN" dirty="0" err="1"/>
              <a:t>Ryzen</a:t>
            </a:r>
            <a:r>
              <a:rPr lang="en-IN" dirty="0"/>
              <a:t> 5 3550H with Radeon Vega Mobile </a:t>
            </a:r>
            <a:r>
              <a:rPr lang="en-IN" dirty="0" err="1"/>
              <a:t>Gfx</a:t>
            </a:r>
            <a:r>
              <a:rPr lang="en-IN" dirty="0"/>
              <a:t> 2.10 GHz</a:t>
            </a:r>
          </a:p>
          <a:p>
            <a:pPr marL="45720" indent="0">
              <a:buNone/>
            </a:pPr>
            <a:r>
              <a:rPr lang="en-IN" dirty="0"/>
              <a:t>GPU 	: AMD Radeon ™ Vega 8 Graphics and NVIDIA GeForce GTX 1650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xmlns=""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xmlns="" id="{9EE2133F-4A1B-4B8D-9DE7-C620EC625E48}"/>
              </a:ext>
            </a:extLst>
          </p:cNvPr>
          <p:cNvSpPr>
            <a:spLocks noGrp="1"/>
          </p:cNvSpPr>
          <p:nvPr>
            <p:ph idx="1"/>
          </p:nvPr>
        </p:nvSpPr>
        <p:spPr>
          <a:xfrm>
            <a:off x="5118607" y="1565799"/>
            <a:ext cx="5573564" cy="4152901"/>
          </a:xfrm>
        </p:spPr>
        <p:txBody>
          <a:bodyPr>
            <a:normAutofit fontScale="92500" lnSpcReduction="2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xmlns=""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xmlns="" id="{A0EAF19A-5B47-46B6-AE36-2EDCE029E6EB}"/>
              </a:ext>
            </a:extLst>
          </p:cNvPr>
          <p:cNvPicPr>
            <a:picLocks noGrp="1" noChangeAspect="1"/>
          </p:cNvPicPr>
          <p:nvPr>
            <p:ph idx="1"/>
          </p:nvPr>
        </p:nvPicPr>
        <p:blipFill>
          <a:blip r:embed="rId2"/>
          <a:stretch>
            <a:fillRect/>
          </a:stretch>
        </p:blipFill>
        <p:spPr>
          <a:xfrm>
            <a:off x="1659580" y="1663453"/>
            <a:ext cx="7732995" cy="4945520"/>
          </a:xfrm>
        </p:spPr>
      </p:pic>
    </p:spTree>
    <p:extLst>
      <p:ext uri="{BB962C8B-B14F-4D97-AF65-F5344CB8AC3E}">
        <p14:creationId xmlns:p14="http://schemas.microsoft.com/office/powerpoint/2010/main" val="27116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3587F-EF59-4996-A769-0F9B1DF0EFB5}"/>
              </a:ext>
            </a:extLst>
          </p:cNvPr>
          <p:cNvSpPr>
            <a:spLocks noGrp="1"/>
          </p:cNvSpPr>
          <p:nvPr>
            <p:ph type="title"/>
          </p:nvPr>
        </p:nvSpPr>
        <p:spPr/>
        <p:txBody>
          <a:bodyPr/>
          <a:lstStyle/>
          <a:p>
            <a:r>
              <a:rPr lang="en-US" dirty="0"/>
              <a:t>DESCRIBE DATASET </a:t>
            </a:r>
            <a:r>
              <a:rPr lang="en-US" dirty="0" smtClean="0"/>
              <a:t>NUMERIC </a:t>
            </a:r>
            <a:r>
              <a:rPr lang="en-US" dirty="0"/>
              <a:t>DATA</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688469" y="2133600"/>
            <a:ext cx="6716888" cy="3778250"/>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smtClean="0"/>
              <a:t>Correlation</a:t>
            </a:r>
            <a:r>
              <a:rPr lang="en-US" dirty="0" smtClean="0"/>
              <a:t>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065" t="23484" r="21448" b="8403"/>
          <a:stretch/>
        </p:blipFill>
        <p:spPr>
          <a:xfrm>
            <a:off x="3001560" y="1786071"/>
            <a:ext cx="6178609" cy="419082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smtClean="0"/>
              <a:t>Price Summary</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7579"/>
          <a:stretch/>
        </p:blipFill>
        <p:spPr>
          <a:xfrm>
            <a:off x="1310673" y="1400441"/>
            <a:ext cx="9421264" cy="4897809"/>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IN" dirty="0" smtClean="0"/>
              <a:t>Driven Summary</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5521"/>
          <a:stretch/>
        </p:blipFill>
        <p:spPr>
          <a:xfrm>
            <a:off x="2404534" y="1485900"/>
            <a:ext cx="7382933" cy="3923588"/>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 would like to express my deepest gratitude to my SME (Subject Matter Expert) Khushboo Garg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5316"/>
          <a:stretch/>
        </p:blipFill>
        <p:spPr>
          <a:xfrm>
            <a:off x="2399398" y="1622633"/>
            <a:ext cx="7382933" cy="3932134"/>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xmlns=""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5101735" y="2971165"/>
            <a:ext cx="3890356" cy="2103120"/>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smtClean="0"/>
              <a:t>Shortlisting the best model</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688469" y="2133600"/>
            <a:ext cx="6716888" cy="3778250"/>
          </a:xfr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smtClean="0"/>
              <a:t>Model Selecting Visualization</a:t>
            </a:r>
            <a:endParaRPr lang="en-IN"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27853" t="16694" r="27583" b="4287"/>
          <a:stretch/>
        </p:blipFill>
        <p:spPr>
          <a:xfrm>
            <a:off x="1629961" y="1751889"/>
            <a:ext cx="4392538" cy="4381127"/>
          </a:xfr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9633" t="39317" r="26933" b="22656"/>
          <a:stretch/>
        </p:blipFill>
        <p:spPr>
          <a:xfrm>
            <a:off x="6663828" y="2711563"/>
            <a:ext cx="4368791" cy="2151527"/>
          </a:xfrm>
          <a:prstGeom prst="rect">
            <a:avLst/>
          </a:prstGeo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a:normAutofit lnSpcReduction="1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278" y="2967335"/>
            <a:ext cx="3557449" cy="1754326"/>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idx="1"/>
          </p:nvPr>
        </p:nvSpPr>
        <p:spPr/>
        <p:txBody>
          <a:bodyPr>
            <a:normAutofit lnSpcReduction="1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741FA42A-DEBA-4808-B572-9E2E2C423F3C}"/>
              </a:ext>
            </a:extLst>
          </p:cNvPr>
          <p:cNvSpPr>
            <a:spLocks noGrp="1"/>
          </p:cNvSpPr>
          <p:nvPr>
            <p:ph idx="1"/>
          </p:nvPr>
        </p:nvSpPr>
        <p:spPr/>
        <p:txBody>
          <a:bodyPr>
            <a:normAutofit fontScale="925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FEA0C142-AACB-4E3B-B198-8F75B98F1C1A}"/>
              </a:ext>
            </a:extLst>
          </p:cNvPr>
          <p:cNvSpPr>
            <a:spLocks noGrp="1"/>
          </p:cNvSpPr>
          <p:nvPr>
            <p:ph idx="1"/>
          </p:nvPr>
        </p:nvSpPr>
        <p:spPr/>
        <p:txBody>
          <a:bodyPr>
            <a:normAutofit/>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469" y="2133600"/>
            <a:ext cx="6716888" cy="3778250"/>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2.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3.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2234</TotalTime>
  <Words>1596</Words>
  <Application>Microsoft Office PowerPoint</Application>
  <PresentationFormat>Widescreen</PresentationFormat>
  <Paragraphs>141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Cambria</vt:lpstr>
      <vt:lpstr>Century Gothic</vt:lpstr>
      <vt:lpstr>Constantia (Body)</vt:lpstr>
      <vt:lpstr>Wingdings</vt:lpstr>
      <vt:lpstr>Wingdings 3</vt:lpstr>
      <vt:lpstr>Wisp</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DESCRIBE DATASET NUMERIC DATA</vt:lpstr>
      <vt:lpstr>Correlation </vt:lpstr>
      <vt:lpstr>Price Summary</vt:lpstr>
      <vt:lpstr>Driven Summary</vt:lpstr>
      <vt:lpstr>SKEWNESS WITH DISTRIBUTION PLOTS</vt:lpstr>
      <vt:lpstr>MODEL TRAINING PHASES</vt:lpstr>
      <vt:lpstr>REGRESSION MACHINE LEARNING MODEL/S USED</vt:lpstr>
      <vt:lpstr>Shortlisting the best model</vt:lpstr>
      <vt:lpstr>Model Selecting Visualization</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HP-PC</cp:lastModifiedBy>
  <cp:revision>15</cp:revision>
  <dcterms:created xsi:type="dcterms:W3CDTF">2021-11-11T17:57:02Z</dcterms:created>
  <dcterms:modified xsi:type="dcterms:W3CDTF">2021-12-08T07:02:20Z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