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1391" r:id="rId2"/>
    <p:sldId id="1320" r:id="rId3"/>
    <p:sldId id="1392" r:id="rId4"/>
    <p:sldId id="1393" r:id="rId5"/>
    <p:sldId id="1394" r:id="rId6"/>
    <p:sldId id="1395" r:id="rId7"/>
    <p:sldId id="1396" r:id="rId8"/>
    <p:sldId id="1400" r:id="rId9"/>
    <p:sldId id="1397" r:id="rId10"/>
    <p:sldId id="1398" r:id="rId11"/>
    <p:sldId id="1402" r:id="rId12"/>
    <p:sldId id="1403" r:id="rId13"/>
    <p:sldId id="1407" r:id="rId14"/>
    <p:sldId id="1401" r:id="rId15"/>
    <p:sldId id="1405" r:id="rId16"/>
    <p:sldId id="1406" r:id="rId17"/>
    <p:sldId id="1408" r:id="rId18"/>
    <p:sldId id="1410" r:id="rId19"/>
    <p:sldId id="1411" r:id="rId20"/>
    <p:sldId id="1409" r:id="rId21"/>
    <p:sldId id="1412" r:id="rId22"/>
    <p:sldId id="1413" r:id="rId23"/>
    <p:sldId id="1414" r:id="rId24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388273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777899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167525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557151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1948129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337755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2727381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117007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000099"/>
    <a:srgbClr val="DCDBDF"/>
    <a:srgbClr val="006600"/>
    <a:srgbClr val="666633"/>
    <a:srgbClr val="336600"/>
    <a:srgbClr val="FFFF66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3" autoAdjust="0"/>
    <p:restoredTop sz="94306" autoAdjust="0"/>
  </p:normalViewPr>
  <p:slideViewPr>
    <p:cSldViewPr snapToGrid="0">
      <p:cViewPr>
        <p:scale>
          <a:sx n="75" d="100"/>
          <a:sy n="75" d="100"/>
        </p:scale>
        <p:origin x="-966" y="-29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74" y="2550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Enterprise Computing with Java (MCA-305)</a:t>
            </a:r>
            <a:endParaRPr 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62658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Bharati Vidyapeeth’s Institute of Computer Applications and Management, New Delhi-63, by Dr. Sunil Pratap Singh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925" y="8861425"/>
            <a:ext cx="2836863" cy="481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U1.</a:t>
            </a:r>
            <a:fld id="{9B33F9C5-F45A-497A-BB3A-D08F23AAE9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85790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Enterprise Computing with Java (MCA-305)</a:t>
            </a:r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355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Bharati Vidyapeeth’s Institute of Computer Applications and Management, New Delhi-63, by Dr. Sunil Pratap Singh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fld id="{BD800C83-4C79-4150-9A26-6D9FADE0E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241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388273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777899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167525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557151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1947686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223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760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298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8A4293-AE71-495D-828F-3934B323B756}" type="slidenum">
              <a:rPr lang="en-US" sz="1200" b="0">
                <a:cs typeface="+mn-cs"/>
              </a:rPr>
              <a:pPr algn="r" eaLnBrk="0" hangingPunct="0">
                <a:defRPr/>
              </a:pPr>
              <a:t>1</a:t>
            </a:fld>
            <a:endParaRPr lang="en-US" sz="1200" b="0" dirty="0">
              <a:cs typeface="+mn-cs"/>
            </a:endParaRPr>
          </a:p>
        </p:txBody>
      </p:sp>
      <p:sp>
        <p:nvSpPr>
          <p:cNvPr id="171013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200" b="0" smtClean="0"/>
              <a:t>© Bharati Vidyapeeth’s Institute of Computer Applications and Management, New Delhi-63, by Dr. Sunil Pratap Singh</a:t>
            </a:r>
          </a:p>
        </p:txBody>
      </p:sp>
      <p:sp>
        <p:nvSpPr>
          <p:cNvPr id="171014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endParaRPr lang="en-US" sz="1200" b="0" smtClean="0"/>
          </a:p>
        </p:txBody>
      </p:sp>
      <p:sp>
        <p:nvSpPr>
          <p:cNvPr id="171015" name="Date Placeholder 9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200" b="0" smtClean="0"/>
              <a:t>Enterprise Computing with Java (MCA-305)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CB34B0-5B92-44DD-B1C3-4F0D69E8AB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74009" y="42863"/>
            <a:ext cx="1995982" cy="81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1" y="4899422"/>
            <a:ext cx="9144000" cy="21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err="1" smtClean="0">
                <a:solidFill>
                  <a:schemeClr val="bg1"/>
                </a:solidFill>
                <a:latin typeface="Arial" charset="0"/>
              </a:rPr>
              <a:t>Bharati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  <a:latin typeface="Arial" charset="0"/>
              </a:rPr>
              <a:t>Vidyapeeth’s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 Institute of Computer Applications and Management</a:t>
            </a:r>
            <a:r>
              <a:rPr lang="en-US" sz="900" baseline="0" dirty="0" smtClean="0">
                <a:solidFill>
                  <a:schemeClr val="bg1"/>
                </a:solidFill>
                <a:latin typeface="Arial" charset="0"/>
              </a:rPr>
              <a:t> (GGS IP University)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 New Delhi,</a:t>
            </a:r>
            <a:r>
              <a:rPr lang="en-US" sz="900" baseline="0" dirty="0" smtClean="0">
                <a:solidFill>
                  <a:schemeClr val="bg1"/>
                </a:solidFill>
                <a:latin typeface="Arial" charset="0"/>
              </a:rPr>
              <a:t> India</a:t>
            </a:r>
            <a:endParaRPr lang="en-US" sz="900" dirty="0" smtClean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6" name="Group 36"/>
          <p:cNvGrpSpPr>
            <a:grpSpLocks/>
          </p:cNvGrpSpPr>
          <p:nvPr userDrawn="1"/>
        </p:nvGrpSpPr>
        <p:grpSpPr bwMode="auto">
          <a:xfrm>
            <a:off x="0" y="956073"/>
            <a:ext cx="9144000" cy="153590"/>
            <a:chOff x="0" y="803"/>
            <a:chExt cx="5760" cy="129"/>
          </a:xfrm>
        </p:grpSpPr>
        <p:sp>
          <p:nvSpPr>
            <p:cNvPr id="7" name="Rectangle 31"/>
            <p:cNvSpPr>
              <a:spLocks noChangeArrowheads="1"/>
            </p:cNvSpPr>
            <p:nvPr userDrawn="1"/>
          </p:nvSpPr>
          <p:spPr bwMode="auto">
            <a:xfrm>
              <a:off x="0" y="803"/>
              <a:ext cx="5760" cy="91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35"/>
            <p:cNvSpPr>
              <a:spLocks noChangeArrowheads="1"/>
            </p:cNvSpPr>
            <p:nvPr userDrawn="1"/>
          </p:nvSpPr>
          <p:spPr bwMode="auto">
            <a:xfrm>
              <a:off x="0" y="905"/>
              <a:ext cx="5760" cy="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9185" y="2007396"/>
            <a:ext cx="6400800" cy="2037160"/>
          </a:xfrm>
        </p:spPr>
        <p:txBody>
          <a:bodyPr/>
          <a:lstStyle>
            <a:lvl1pPr marL="0" indent="0" algn="ctr">
              <a:defRPr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4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938" y="205982"/>
            <a:ext cx="2176097" cy="4473178"/>
          </a:xfrm>
          <a:prstGeom prst="rect">
            <a:avLst/>
          </a:prstGeom>
        </p:spPr>
        <p:txBody>
          <a:bodyPr vert="eaVert" lIns="77907" tIns="38953" rIns="77907" bIns="389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254" y="205982"/>
            <a:ext cx="6392008" cy="44731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452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760812"/>
            <a:ext cx="4284785" cy="19014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2776542"/>
            <a:ext cx="4284785" cy="1902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79131" y="4899423"/>
            <a:ext cx="7904285" cy="2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  <a:latin typeface="Arial" charset="0"/>
              </a:rPr>
              <a:t>© 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Bharati Vidyapeeth’s Institute of Computer Applications and Management, New Delhi-63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7536474" y="4894660"/>
            <a:ext cx="145805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FA6B1CB2-903B-4B35-95DC-58CD022C002B}" type="slidenum">
              <a:rPr lang="en-US" sz="900" smtClean="0">
                <a:solidFill>
                  <a:schemeClr val="bg1"/>
                </a:solidFill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 sz="31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700">
                <a:latin typeface="Calibri" pitchFamily="34" charset="0"/>
                <a:cs typeface="Calibri" pitchFamily="34" charset="0"/>
              </a:defRPr>
            </a:lvl3pPr>
            <a:lvl4pPr>
              <a:defRPr sz="17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17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3305179"/>
            <a:ext cx="7772400" cy="1021556"/>
          </a:xfrm>
          <a:prstGeom prst="rect">
            <a:avLst/>
          </a:prstGeom>
        </p:spPr>
        <p:txBody>
          <a:bodyPr lIns="77907" tIns="38953" rIns="77907" bIns="38953"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538" indent="0">
              <a:buNone/>
              <a:defRPr sz="1500"/>
            </a:lvl2pPr>
            <a:lvl3pPr marL="779074" indent="0">
              <a:buNone/>
              <a:defRPr sz="1400"/>
            </a:lvl3pPr>
            <a:lvl4pPr marL="1168612" indent="0">
              <a:buNone/>
              <a:defRPr sz="1200"/>
            </a:lvl4pPr>
            <a:lvl5pPr marL="1558149" indent="0">
              <a:buNone/>
              <a:defRPr sz="1200"/>
            </a:lvl5pPr>
            <a:lvl6pPr marL="1947686" indent="0">
              <a:buNone/>
              <a:defRPr sz="1200"/>
            </a:lvl6pPr>
            <a:lvl7pPr marL="2337223" indent="0">
              <a:buNone/>
              <a:defRPr sz="1200"/>
            </a:lvl7pPr>
            <a:lvl8pPr marL="2726760" indent="0">
              <a:buNone/>
              <a:defRPr sz="1200"/>
            </a:lvl8pPr>
            <a:lvl9pPr marL="311629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7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066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38" indent="0">
              <a:buNone/>
              <a:defRPr sz="1700" b="1"/>
            </a:lvl2pPr>
            <a:lvl3pPr marL="779074" indent="0">
              <a:buNone/>
              <a:defRPr sz="1500" b="1"/>
            </a:lvl3pPr>
            <a:lvl4pPr marL="1168612" indent="0">
              <a:buNone/>
              <a:defRPr sz="1400" b="1"/>
            </a:lvl4pPr>
            <a:lvl5pPr marL="1558149" indent="0">
              <a:buNone/>
              <a:defRPr sz="1400" b="1"/>
            </a:lvl5pPr>
            <a:lvl6pPr marL="1947686" indent="0">
              <a:buNone/>
              <a:defRPr sz="1400" b="1"/>
            </a:lvl6pPr>
            <a:lvl7pPr marL="2337223" indent="0">
              <a:buNone/>
              <a:defRPr sz="1400" b="1"/>
            </a:lvl7pPr>
            <a:lvl8pPr marL="2726760" indent="0">
              <a:buNone/>
              <a:defRPr sz="1400" b="1"/>
            </a:lvl8pPr>
            <a:lvl9pPr marL="3116298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066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3" y="1151338"/>
            <a:ext cx="4041531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38" indent="0">
              <a:buNone/>
              <a:defRPr sz="1700" b="1"/>
            </a:lvl2pPr>
            <a:lvl3pPr marL="779074" indent="0">
              <a:buNone/>
              <a:defRPr sz="1500" b="1"/>
            </a:lvl3pPr>
            <a:lvl4pPr marL="1168612" indent="0">
              <a:buNone/>
              <a:defRPr sz="1400" b="1"/>
            </a:lvl4pPr>
            <a:lvl5pPr marL="1558149" indent="0">
              <a:buNone/>
              <a:defRPr sz="1400" b="1"/>
            </a:lvl5pPr>
            <a:lvl6pPr marL="1947686" indent="0">
              <a:buNone/>
              <a:defRPr sz="1400" b="1"/>
            </a:lvl6pPr>
            <a:lvl7pPr marL="2337223" indent="0">
              <a:buNone/>
              <a:defRPr sz="1400" b="1"/>
            </a:lvl7pPr>
            <a:lvl8pPr marL="2726760" indent="0">
              <a:buNone/>
              <a:defRPr sz="1400" b="1"/>
            </a:lvl8pPr>
            <a:lvl9pPr marL="3116298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3" y="1631156"/>
            <a:ext cx="4041531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8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5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90"/>
            <a:ext cx="3008435" cy="871538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04792"/>
            <a:ext cx="5111262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435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538" indent="0">
              <a:buNone/>
              <a:defRPr sz="1000"/>
            </a:lvl2pPr>
            <a:lvl3pPr marL="779074" indent="0">
              <a:buNone/>
              <a:defRPr sz="900"/>
            </a:lvl3pPr>
            <a:lvl4pPr marL="1168612" indent="0">
              <a:buNone/>
              <a:defRPr sz="800"/>
            </a:lvl4pPr>
            <a:lvl5pPr marL="1558149" indent="0">
              <a:buNone/>
              <a:defRPr sz="800"/>
            </a:lvl5pPr>
            <a:lvl6pPr marL="1947686" indent="0">
              <a:buNone/>
              <a:defRPr sz="800"/>
            </a:lvl6pPr>
            <a:lvl7pPr marL="2337223" indent="0">
              <a:buNone/>
              <a:defRPr sz="800"/>
            </a:lvl7pPr>
            <a:lvl8pPr marL="2726760" indent="0">
              <a:buNone/>
              <a:defRPr sz="800"/>
            </a:lvl8pPr>
            <a:lvl9pPr marL="311629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98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3600453"/>
            <a:ext cx="5486400" cy="425054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538" indent="0">
              <a:buNone/>
              <a:defRPr sz="2400"/>
            </a:lvl2pPr>
            <a:lvl3pPr marL="779074" indent="0">
              <a:buNone/>
              <a:defRPr sz="2000"/>
            </a:lvl3pPr>
            <a:lvl4pPr marL="1168612" indent="0">
              <a:buNone/>
              <a:defRPr sz="1700"/>
            </a:lvl4pPr>
            <a:lvl5pPr marL="1558149" indent="0">
              <a:buNone/>
              <a:defRPr sz="1700"/>
            </a:lvl5pPr>
            <a:lvl6pPr marL="1947686" indent="0">
              <a:buNone/>
              <a:defRPr sz="1700"/>
            </a:lvl6pPr>
            <a:lvl7pPr marL="2337223" indent="0">
              <a:buNone/>
              <a:defRPr sz="1700"/>
            </a:lvl7pPr>
            <a:lvl8pPr marL="2726760" indent="0">
              <a:buNone/>
              <a:defRPr sz="1700"/>
            </a:lvl8pPr>
            <a:lvl9pPr marL="3116298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4025507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538" indent="0">
              <a:buNone/>
              <a:defRPr sz="1000"/>
            </a:lvl2pPr>
            <a:lvl3pPr marL="779074" indent="0">
              <a:buNone/>
              <a:defRPr sz="900"/>
            </a:lvl3pPr>
            <a:lvl4pPr marL="1168612" indent="0">
              <a:buNone/>
              <a:defRPr sz="800"/>
            </a:lvl4pPr>
            <a:lvl5pPr marL="1558149" indent="0">
              <a:buNone/>
              <a:defRPr sz="800"/>
            </a:lvl5pPr>
            <a:lvl6pPr marL="1947686" indent="0">
              <a:buNone/>
              <a:defRPr sz="800"/>
            </a:lvl6pPr>
            <a:lvl7pPr marL="2337223" indent="0">
              <a:buNone/>
              <a:defRPr sz="800"/>
            </a:lvl7pPr>
            <a:lvl8pPr marL="2726760" indent="0">
              <a:buNone/>
              <a:defRPr sz="800"/>
            </a:lvl8pPr>
            <a:lvl9pPr marL="311629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3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254" y="760810"/>
            <a:ext cx="8708781" cy="391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07" tIns="38953" rIns="77907" bIns="38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34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29" name="Text Box 35"/>
          <p:cNvSpPr txBox="1">
            <a:spLocks noChangeArrowheads="1"/>
          </p:cNvSpPr>
          <p:nvPr userDrawn="1"/>
        </p:nvSpPr>
        <p:spPr bwMode="auto">
          <a:xfrm>
            <a:off x="79131" y="4899423"/>
            <a:ext cx="8398120" cy="21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© </a:t>
            </a:r>
            <a:r>
              <a:rPr lang="en-US" sz="900" dirty="0" err="1" smtClean="0">
                <a:solidFill>
                  <a:schemeClr val="bg1"/>
                </a:solidFill>
                <a:latin typeface="Arial" charset="0"/>
              </a:rPr>
              <a:t>Bharati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  <a:latin typeface="Arial" charset="0"/>
              </a:rPr>
              <a:t>Vidyapeeth’s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 Institute of Computer Applications and Management, New Delhi-63</a:t>
            </a:r>
          </a:p>
        </p:txBody>
      </p:sp>
      <p:sp>
        <p:nvSpPr>
          <p:cNvPr id="1030" name="Text Box 36"/>
          <p:cNvSpPr txBox="1">
            <a:spLocks noChangeArrowheads="1"/>
          </p:cNvSpPr>
          <p:nvPr userDrawn="1"/>
        </p:nvSpPr>
        <p:spPr bwMode="auto">
          <a:xfrm>
            <a:off x="8355623" y="4898231"/>
            <a:ext cx="756138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        </a:t>
            </a:r>
            <a:fld id="{7BC114B6-CE80-4BD5-993F-F40388ADC9E8}" type="slidenum">
              <a:rPr lang="en-US" sz="900" smtClean="0">
                <a:solidFill>
                  <a:schemeClr val="bg1"/>
                </a:solidFill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Text Box 37"/>
          <p:cNvSpPr txBox="1">
            <a:spLocks noChangeArrowheads="1"/>
          </p:cNvSpPr>
          <p:nvPr userDrawn="1"/>
        </p:nvSpPr>
        <p:spPr bwMode="auto">
          <a:xfrm>
            <a:off x="1613388" y="840582"/>
            <a:ext cx="7413381" cy="44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IN" b="0" smtClean="0"/>
          </a:p>
        </p:txBody>
      </p:sp>
      <p:sp>
        <p:nvSpPr>
          <p:cNvPr id="1032" name="Rectangle 40"/>
          <p:cNvSpPr>
            <a:spLocks noChangeArrowheads="1"/>
          </p:cNvSpPr>
          <p:nvPr userDrawn="1"/>
        </p:nvSpPr>
        <p:spPr bwMode="auto">
          <a:xfrm>
            <a:off x="0" y="520303"/>
            <a:ext cx="9144000" cy="10834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3" name="Rectangle 41"/>
          <p:cNvSpPr>
            <a:spLocks noChangeArrowheads="1"/>
          </p:cNvSpPr>
          <p:nvPr userDrawn="1"/>
        </p:nvSpPr>
        <p:spPr bwMode="auto">
          <a:xfrm>
            <a:off x="0" y="631032"/>
            <a:ext cx="9144000" cy="3214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4" name="Rectangle 43"/>
          <p:cNvSpPr>
            <a:spLocks noChangeArrowheads="1"/>
          </p:cNvSpPr>
          <p:nvPr userDrawn="1"/>
        </p:nvSpPr>
        <p:spPr bwMode="auto">
          <a:xfrm>
            <a:off x="1496158" y="0"/>
            <a:ext cx="7647842" cy="52268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pPr algn="ctr"/>
            <a:endParaRPr lang="en-IN" b="0">
              <a:solidFill>
                <a:srgbClr val="FEF800"/>
              </a:solidFill>
            </a:endParaRPr>
          </a:p>
        </p:txBody>
      </p:sp>
      <p:sp>
        <p:nvSpPr>
          <p:cNvPr id="1036" name="Rectangle 45"/>
          <p:cNvSpPr>
            <a:spLocks noChangeArrowheads="1"/>
          </p:cNvSpPr>
          <p:nvPr userDrawn="1"/>
        </p:nvSpPr>
        <p:spPr bwMode="auto">
          <a:xfrm>
            <a:off x="1333500" y="0"/>
            <a:ext cx="7810500" cy="52268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pPr algn="ctr"/>
            <a:endParaRPr lang="en-IN" b="0">
              <a:solidFill>
                <a:srgbClr val="FEF800"/>
              </a:solidFill>
            </a:endParaRPr>
          </a:p>
        </p:txBody>
      </p:sp>
      <p:sp>
        <p:nvSpPr>
          <p:cNvPr id="1037" name="Rectangle 46"/>
          <p:cNvSpPr>
            <a:spLocks noChangeArrowheads="1"/>
          </p:cNvSpPr>
          <p:nvPr userDrawn="1"/>
        </p:nvSpPr>
        <p:spPr bwMode="auto">
          <a:xfrm>
            <a:off x="0" y="520303"/>
            <a:ext cx="9144000" cy="10834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9" name="Rectangle 48"/>
          <p:cNvSpPr>
            <a:spLocks noChangeArrowheads="1"/>
          </p:cNvSpPr>
          <p:nvPr userDrawn="1"/>
        </p:nvSpPr>
        <p:spPr bwMode="auto">
          <a:xfrm>
            <a:off x="0" y="574476"/>
            <a:ext cx="9144000" cy="54174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pic>
        <p:nvPicPr>
          <p:cNvPr id="1042" name="Picture 5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970" y="10217"/>
            <a:ext cx="1190855" cy="4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81" r:id="rId3"/>
    <p:sldLayoutId id="2147484682" r:id="rId4"/>
    <p:sldLayoutId id="2147484683" r:id="rId5"/>
    <p:sldLayoutId id="2147484684" r:id="rId6"/>
    <p:sldLayoutId id="2147484685" r:id="rId7"/>
    <p:sldLayoutId id="2147484686" r:id="rId8"/>
    <p:sldLayoutId id="2147484687" r:id="rId9"/>
    <p:sldLayoutId id="2147484688" r:id="rId10"/>
    <p:sldLayoutId id="2147484689" r:id="rId11"/>
    <p:sldLayoutId id="2147484690" r:id="rId12"/>
    <p:sldLayoutId id="2147484691" r:id="rId13"/>
    <p:sldLayoutId id="214748469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5pPr>
      <a:lvl6pPr marL="389538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6pPr>
      <a:lvl7pPr marL="779074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7pPr>
      <a:lvl8pPr marL="1168612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8pPr>
      <a:lvl9pPr marL="1558149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9pPr>
    </p:titleStyle>
    <p:bodyStyle>
      <a:lvl1pPr marL="290867" indent="-290867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1790" indent="-24216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972712" indent="-19346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1900">
          <a:solidFill>
            <a:srgbClr val="993300"/>
          </a:solidFill>
          <a:latin typeface="+mn-lt"/>
          <a:cs typeface="+mn-cs"/>
        </a:defRPr>
      </a:lvl3pPr>
      <a:lvl4pPr marL="1362338" indent="-19346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rgbClr val="000099"/>
          </a:solidFill>
          <a:latin typeface="+mn-lt"/>
          <a:cs typeface="+mn-cs"/>
        </a:defRPr>
      </a:lvl4pPr>
      <a:lvl5pPr marL="1751964" indent="-19346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5pPr>
      <a:lvl6pPr marL="2142455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6pPr>
      <a:lvl7pPr marL="2531992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7pPr>
      <a:lvl8pPr marL="2921529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8pPr>
      <a:lvl9pPr marL="3311066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38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074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12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149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686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223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760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298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81000" y="1087483"/>
            <a:ext cx="8323385" cy="37976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DISSERTATION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/>
            </a:r>
            <a:b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ON</a:t>
            </a:r>
            <a:r>
              <a:rPr lang="en-US" sz="3200" b="1" dirty="0" smtClean="0">
                <a:solidFill>
                  <a:srgbClr val="0000CC"/>
                </a:solidFill>
                <a:latin typeface="+mn-lt"/>
                <a:cs typeface="Arial" charset="0"/>
              </a:rPr>
              <a:t/>
            </a:r>
            <a:br>
              <a:rPr lang="en-US" sz="3200" b="1" dirty="0" smtClean="0">
                <a:solidFill>
                  <a:srgbClr val="0000CC"/>
                </a:solidFill>
                <a:latin typeface="+mn-lt"/>
                <a:cs typeface="Arial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+mn-lt"/>
                <a:cs typeface="Arial" charset="0"/>
              </a:rPr>
              <a:t>ORDER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Arial" charset="0"/>
              </a:rPr>
              <a:t>MANAGEMENT </a:t>
            </a:r>
            <a:r>
              <a:rPr lang="en-US" sz="2800" b="1" dirty="0" smtClean="0">
                <a:solidFill>
                  <a:srgbClr val="C00000"/>
                </a:solidFill>
                <a:latin typeface="+mn-lt"/>
                <a:cs typeface="Arial" charset="0"/>
              </a:rPr>
              <a:t>SYSTEM</a:t>
            </a:r>
            <a:r>
              <a:rPr lang="en-US" sz="4400" b="1" dirty="0">
                <a:solidFill>
                  <a:srgbClr val="0000CC"/>
                </a:solidFill>
                <a:latin typeface="+mn-lt"/>
                <a:cs typeface="Arial" charset="0"/>
              </a:rPr>
              <a:t/>
            </a:r>
            <a:br>
              <a:rPr lang="en-US" sz="44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charset="0"/>
              </a:rPr>
              <a:t>(MCA – VI SEMESTER; BATCH 2018-21)</a:t>
            </a:r>
            <a:r>
              <a:rPr lang="en-US" sz="4400" b="1" dirty="0">
                <a:solidFill>
                  <a:srgbClr val="0000CC"/>
                </a:solidFill>
                <a:latin typeface="+mn-lt"/>
                <a:cs typeface="Arial" charset="0"/>
              </a:rPr>
              <a:t/>
            </a:r>
            <a:br>
              <a:rPr lang="en-US" sz="44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r>
              <a:rPr lang="en-US" sz="3100" b="1" dirty="0" smtClean="0">
                <a:solidFill>
                  <a:schemeClr val="tx1"/>
                </a:solidFill>
                <a:latin typeface="+mn-lt"/>
                <a:cs typeface="Arial" charset="0"/>
              </a:rPr>
              <a:t/>
            </a:r>
            <a:br>
              <a:rPr lang="en-US" sz="3100" b="1" dirty="0" smtClean="0">
                <a:solidFill>
                  <a:schemeClr val="tx1"/>
                </a:solidFill>
                <a:latin typeface="+mn-lt"/>
                <a:cs typeface="Arial" charset="0"/>
              </a:rPr>
            </a:br>
            <a:endParaRPr lang="en-US" b="1" i="1" dirty="0" smtClean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-5861" y="3779547"/>
            <a:ext cx="3828561" cy="7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</a:rPr>
              <a:t>Internal Guide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latin typeface="Arial" charset="0"/>
              </a:rPr>
              <a:t>Dr. Sunil Pratap Singh</a:t>
            </a:r>
            <a:r>
              <a:rPr lang="en-US" sz="1600" dirty="0">
                <a:solidFill>
                  <a:srgbClr val="000099"/>
                </a:solidFill>
                <a:latin typeface="Arial" charset="0"/>
              </a:rPr>
              <a:t/>
            </a:r>
            <a:br>
              <a:rPr lang="en-US" sz="1600" dirty="0">
                <a:solidFill>
                  <a:srgbClr val="000099"/>
                </a:solidFill>
                <a:latin typeface="Arial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(Asst. Prof., BVICAM, New Delhi)</a:t>
            </a:r>
          </a:p>
        </p:txBody>
      </p:sp>
      <p:sp>
        <p:nvSpPr>
          <p:cNvPr id="2" name="Rectangle 1"/>
          <p:cNvSpPr/>
          <p:nvPr/>
        </p:nvSpPr>
        <p:spPr>
          <a:xfrm>
            <a:off x="3626998" y="4429565"/>
            <a:ext cx="2078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6">
                    <a:lumMod val="75000"/>
                  </a:schemeClr>
                </a:solidFill>
              </a:rPr>
              <a:t>Date of Presentation</a:t>
            </a:r>
            <a:endParaRPr lang="en-IN" sz="1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15439" y="3779547"/>
            <a:ext cx="3828561" cy="7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Arial" charset="0"/>
              </a:rPr>
              <a:t>Presentation by</a:t>
            </a:r>
          </a:p>
          <a:p>
            <a:pPr algn="ctr"/>
            <a:r>
              <a:rPr lang="en-US" sz="1600" dirty="0" smtClean="0">
                <a:solidFill>
                  <a:srgbClr val="0000CC"/>
                </a:solidFill>
                <a:latin typeface="Arial" charset="0"/>
              </a:rPr>
              <a:t>Name of the Student</a:t>
            </a:r>
            <a:r>
              <a:rPr lang="en-US" sz="1600" dirty="0">
                <a:solidFill>
                  <a:srgbClr val="000099"/>
                </a:solidFill>
                <a:latin typeface="Arial" charset="0"/>
              </a:rPr>
              <a:t/>
            </a:r>
            <a:br>
              <a:rPr lang="en-US" sz="1600" dirty="0">
                <a:solidFill>
                  <a:srgbClr val="000099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(Enrollment Number)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</a:endParaRPr>
          </a:p>
        </p:txBody>
      </p:sp>
      <p:pic>
        <p:nvPicPr>
          <p:cNvPr id="1026" name="Picture 2" descr="Guru Gobind Singh Indraprastha Universit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8" y="3120372"/>
            <a:ext cx="1209489" cy="10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 smtClean="0"/>
              <a:t>Data Flow Diagram (Level - 0)</a:t>
            </a:r>
            <a:endParaRPr lang="en-US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99" y="1379623"/>
            <a:ext cx="8441777" cy="16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 smtClean="0"/>
              <a:t>Data Flow Diagram (Level - 1)</a:t>
            </a:r>
            <a:endParaRPr lang="en-US" sz="3400" dirty="0"/>
          </a:p>
        </p:txBody>
      </p:sp>
      <p:pic>
        <p:nvPicPr>
          <p:cNvPr id="4098" name="Picture 2" descr="C:\Users\ADmin\Desktop\WhatsApp Image 2021-06-30 at 19.28.1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752473"/>
            <a:ext cx="7480300" cy="396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 smtClean="0"/>
              <a:t>Entity-Relationship (E-R) Diagram</a:t>
            </a:r>
            <a:endParaRPr lang="en-US" sz="3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12" y="749299"/>
            <a:ext cx="4272988" cy="402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6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Title of Diagram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 smtClean="0"/>
              <a:t>Depending </a:t>
            </a:r>
            <a:r>
              <a:rPr lang="en-US" dirty="0"/>
              <a:t>upon </a:t>
            </a:r>
            <a:r>
              <a:rPr lang="en-US" dirty="0" smtClean="0"/>
              <a:t>the Nature of Project, Draw the Following Diagrams: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en-US" dirty="0" smtClean="0"/>
              <a:t>Control </a:t>
            </a:r>
            <a:r>
              <a:rPr lang="en-US" dirty="0"/>
              <a:t>Flow </a:t>
            </a:r>
            <a:r>
              <a:rPr lang="en-US" dirty="0" smtClean="0"/>
              <a:t>diagrams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en-US" dirty="0" smtClean="0"/>
              <a:t>State Diagrams/Sequence Diagrams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en-US" dirty="0" smtClean="0"/>
              <a:t>Class Diagrams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en-US" dirty="0" smtClean="0"/>
              <a:t>Collaboration Diagrams/Activity Diagrams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endParaRPr lang="en-US" dirty="0"/>
          </a:p>
          <a:p>
            <a:pPr marL="0" lvl="1" indent="0"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NOTE: If applicable in the Project, the above diagram(s) is/are required.</a:t>
            </a:r>
          </a:p>
        </p:txBody>
      </p:sp>
    </p:spTree>
    <p:extLst>
      <p:ext uri="{BB962C8B-B14F-4D97-AF65-F5344CB8AC3E}">
        <p14:creationId xmlns:p14="http://schemas.microsoft.com/office/powerpoint/2010/main" val="140542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2159000"/>
            <a:ext cx="8305800" cy="660400"/>
          </a:xfr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 algn="ctr">
              <a:spcBef>
                <a:spcPts val="1200"/>
              </a:spcBef>
              <a:buNone/>
              <a:defRPr/>
            </a:pPr>
            <a:r>
              <a:rPr lang="en-US" sz="4000" b="1" dirty="0" smtClean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9124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 smtClean="0"/>
              <a:t>Screenshot - 1: Inbox</a:t>
            </a:r>
            <a:endParaRPr lang="en-US" sz="3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13" y="773587"/>
            <a:ext cx="7170059" cy="403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3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 smtClean="0"/>
              <a:t>Screenshot - 2: Sent Emails</a:t>
            </a:r>
            <a:endParaRPr lang="en-US" sz="3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747961"/>
            <a:ext cx="7048500" cy="396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 smtClean="0"/>
              <a:t>Screenshot - 3</a:t>
            </a:r>
            <a:endParaRPr lang="en-US" sz="3400" dirty="0"/>
          </a:p>
        </p:txBody>
      </p:sp>
      <p:sp>
        <p:nvSpPr>
          <p:cNvPr id="5" name="Rectangle 4"/>
          <p:cNvSpPr/>
          <p:nvPr/>
        </p:nvSpPr>
        <p:spPr>
          <a:xfrm>
            <a:off x="609600" y="2140863"/>
            <a:ext cx="8102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just"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NOTE: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 least 5 screenshots are required (at least one from each module). Students may give at most 15 screenshots of different modules/forms of the running application/project.</a:t>
            </a:r>
            <a:endParaRPr lang="en-US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 smtClean="0"/>
              <a:t>Screenshot - 4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609600" y="2140863"/>
            <a:ext cx="8102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just"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NOTE: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 least 5 screenshots are required (at least one from each module). Students may give at most 15 screenshots of different modules/forms of the running application/project.</a:t>
            </a:r>
            <a:endParaRPr lang="en-US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 smtClean="0"/>
              <a:t>Screenshot - 5</a:t>
            </a:r>
            <a:endParaRPr lang="en-US" sz="3400" dirty="0"/>
          </a:p>
        </p:txBody>
      </p:sp>
      <p:sp>
        <p:nvSpPr>
          <p:cNvPr id="3" name="Rectangle 2"/>
          <p:cNvSpPr/>
          <p:nvPr/>
        </p:nvSpPr>
        <p:spPr>
          <a:xfrm>
            <a:off x="609600" y="2140863"/>
            <a:ext cx="8102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just"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NOTE: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 least 5 screenshots are required (at least one from each module). Students may give at most 15 screenshots of different modules/forms of the running application/project.</a:t>
            </a:r>
            <a:endParaRPr lang="en-US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 smtClean="0">
                <a:cs typeface="Times New Roman" pitchFamily="18" charset="0"/>
              </a:rPr>
              <a:t>Contents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 smtClean="0"/>
              <a:t>About the Company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 smtClean="0"/>
              <a:t>Problem Description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Aim and </a:t>
            </a:r>
            <a:r>
              <a:rPr lang="en-US" sz="1900" dirty="0" smtClean="0"/>
              <a:t>Objectives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 smtClean="0"/>
              <a:t>Methodology and Technology Used for Project Development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 smtClean="0"/>
              <a:t>Project Modules and My Role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 smtClean="0"/>
              <a:t>Design </a:t>
            </a:r>
            <a:r>
              <a:rPr lang="en-US" sz="1900" dirty="0" smtClean="0"/>
              <a:t>Documents (Use Case, Data Flow Diagram, Entity-Relation Diagram, etc.)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 smtClean="0"/>
              <a:t>Screenshots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 smtClean="0"/>
              <a:t>Testing of Project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 smtClean="0"/>
              <a:t>Conclusion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Future </a:t>
            </a:r>
            <a:r>
              <a:rPr lang="en-US" sz="1900" dirty="0" smtClean="0"/>
              <a:t>Scope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 smtClean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8558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Testing of the Project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 smtClean="0"/>
              <a:t>Depending upon the Nature of Project, Design and Present the Test Cases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9136"/>
              </p:ext>
            </p:extLst>
          </p:nvPr>
        </p:nvGraphicFramePr>
        <p:xfrm>
          <a:off x="647699" y="1306466"/>
          <a:ext cx="7886702" cy="3168142"/>
        </p:xfrm>
        <a:graphic>
          <a:graphicData uri="http://schemas.openxmlformats.org/drawingml/2006/table">
            <a:tbl>
              <a:tblPr firstRow="1" firstCol="1" bandRow="1"/>
              <a:tblGrid>
                <a:gridCol w="482601"/>
                <a:gridCol w="1828800"/>
                <a:gridCol w="1665604"/>
                <a:gridCol w="1052196"/>
                <a:gridCol w="1270000"/>
                <a:gridCol w="792550"/>
                <a:gridCol w="794951"/>
              </a:tblGrid>
              <a:tr h="25153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Id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5080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Test Case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Description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5080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Test Case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Input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Test Results</a:t>
                      </a:r>
                      <a:endParaRPr lang="en-IN" sz="13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Status</a:t>
                      </a:r>
                      <a:endParaRPr lang="en-IN" sz="13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Corrective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Measure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</a:tr>
              <a:tr h="2515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Expected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Actual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84868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300" b="1" dirty="0" smtClean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</a:t>
                      </a: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Billing person/Admin can successfully create the order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All the fields asked in the create order page are filled properly.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Order is created successfully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Order is created</a:t>
                      </a:r>
                    </a:p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successfully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Pass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9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300" b="1" dirty="0" smtClean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All the orders that are successfully created should be displayed here.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No input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Successfully created orders are displayed.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Successfully created orders are displayed.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Pass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9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300" b="1" dirty="0" smtClean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</a:t>
                      </a: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Label with correct QR code and item no. is generated.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Warehouse ID, Item no.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Label is printed correctly.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Label is printed correctly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Pass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2300" y="4437703"/>
            <a:ext cx="7912100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NOTE: If applicable in the Project, the required Test Cases need to be presented.</a:t>
            </a:r>
          </a:p>
        </p:txBody>
      </p:sp>
    </p:spTree>
    <p:extLst>
      <p:ext uri="{BB962C8B-B14F-4D97-AF65-F5344CB8AC3E}">
        <p14:creationId xmlns:p14="http://schemas.microsoft.com/office/powerpoint/2010/main" val="2233503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Conclusion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97310"/>
            <a:ext cx="8708781" cy="415409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 smtClean="0"/>
              <a:t>A web-based application developed for customer management in e-Commerce.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 smtClean="0"/>
              <a:t>ASP.NET and </a:t>
            </a:r>
            <a:r>
              <a:rPr lang="en-US" dirty="0" err="1" smtClean="0"/>
              <a:t>C#.Net</a:t>
            </a:r>
            <a:r>
              <a:rPr lang="en-US" dirty="0" smtClean="0"/>
              <a:t> Programming is used for System Development.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 smtClean="0"/>
              <a:t>Waterfall model of SDLC has been followed for development of the project.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 smtClean="0"/>
              <a:t>The developed application has following features: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1800" dirty="0" smtClean="0">
                <a:solidFill>
                  <a:srgbClr val="0000CC"/>
                </a:solidFill>
              </a:rPr>
              <a:t>Online accessibility.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1800" dirty="0" smtClean="0">
                <a:solidFill>
                  <a:srgbClr val="0000CC"/>
                </a:solidFill>
              </a:rPr>
              <a:t>Responsive user-friendly </a:t>
            </a:r>
            <a:r>
              <a:rPr lang="en-US" sz="1800" dirty="0">
                <a:solidFill>
                  <a:srgbClr val="0000CC"/>
                </a:solidFill>
              </a:rPr>
              <a:t>interfaces to interact with the system.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1800" dirty="0" smtClean="0">
                <a:solidFill>
                  <a:srgbClr val="0000CC"/>
                </a:solidFill>
              </a:rPr>
              <a:t>Three-tier architecture.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1800" dirty="0" smtClean="0">
                <a:solidFill>
                  <a:srgbClr val="0000CC"/>
                </a:solidFill>
              </a:rPr>
              <a:t>Other features as per the project’s nature.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dirty="0"/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sz="2200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endParaRPr lang="en-US" dirty="0" smtClean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7437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Future Scope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 smtClean="0"/>
              <a:t>Multi-language support can be provided for different regional customers.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 smtClean="0"/>
              <a:t>The developed project may be converted to a Mobile Application.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 smtClean="0"/>
              <a:t>Mobile Wallets can be embedded for more payment options.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FF0000"/>
                </a:solidFill>
              </a:rPr>
              <a:t>Other scope may be written as per the need.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dirty="0" smtClean="0"/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85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Bibliography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0000CC"/>
                </a:solidFill>
              </a:rPr>
              <a:t>Books: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1800" dirty="0" smtClean="0"/>
              <a:t>E. </a:t>
            </a:r>
            <a:r>
              <a:rPr lang="en-US" sz="1800" dirty="0" err="1" smtClean="0"/>
              <a:t>Balaguruswamy</a:t>
            </a:r>
            <a:r>
              <a:rPr lang="en-US" sz="1800" dirty="0" smtClean="0"/>
              <a:t>, “Programming with </a:t>
            </a:r>
            <a:r>
              <a:rPr lang="en-US" sz="1800" dirty="0" err="1" smtClean="0"/>
              <a:t>C#.Net</a:t>
            </a:r>
            <a:r>
              <a:rPr lang="en-US" sz="1800" dirty="0" smtClean="0"/>
              <a:t>”,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ed., McGraw Hill Publication, 2016.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Book 2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0000CC"/>
                </a:solidFill>
              </a:rPr>
              <a:t>Websites:</a:t>
            </a:r>
            <a:endParaRPr lang="en-US" b="1" dirty="0">
              <a:solidFill>
                <a:srgbClr val="0000CC"/>
              </a:solidFill>
            </a:endParaRP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1800" dirty="0" smtClean="0"/>
              <a:t>www.bvicam.in/index.html, [Accessed on 30 June, 2021].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Other Website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99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 smtClean="0">
                <a:cs typeface="Times New Roman" pitchFamily="18" charset="0"/>
              </a:rPr>
              <a:t>About the Company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dirty="0" smtClean="0">
                <a:solidFill>
                  <a:srgbClr val="0000CC"/>
                </a:solidFill>
              </a:rPr>
              <a:t>Company Name: </a:t>
            </a:r>
            <a:r>
              <a:rPr lang="en-US" dirty="0" smtClean="0"/>
              <a:t>HCL Technologies, Noida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dirty="0" smtClean="0">
                <a:solidFill>
                  <a:srgbClr val="0000CC"/>
                </a:solidFill>
              </a:rPr>
              <a:t>Foundation Year: </a:t>
            </a:r>
            <a:r>
              <a:rPr lang="en-US" dirty="0" smtClean="0"/>
              <a:t>2002</a:t>
            </a:r>
            <a:endParaRPr lang="en-US" dirty="0" smtClean="0">
              <a:solidFill>
                <a:srgbClr val="0000CC"/>
              </a:solidFill>
            </a:endParaRP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dirty="0" smtClean="0">
                <a:solidFill>
                  <a:srgbClr val="0000CC"/>
                </a:solidFill>
              </a:rPr>
              <a:t>No. of Employees in the Company: </a:t>
            </a:r>
            <a:r>
              <a:rPr lang="en-US" dirty="0" smtClean="0"/>
              <a:t>4,000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dirty="0" smtClean="0">
                <a:solidFill>
                  <a:srgbClr val="0000CC"/>
                </a:solidFill>
              </a:rPr>
              <a:t>Presence: </a:t>
            </a:r>
            <a:r>
              <a:rPr lang="en-US" dirty="0" smtClean="0"/>
              <a:t>India, Australia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dirty="0" smtClean="0">
                <a:solidFill>
                  <a:srgbClr val="0000CC"/>
                </a:solidFill>
              </a:rPr>
              <a:t>Clients: </a:t>
            </a:r>
            <a:r>
              <a:rPr lang="en-US" dirty="0" smtClean="0"/>
              <a:t>Hero, Netflix, Amazon, Indian Rail, etc.</a:t>
            </a:r>
          </a:p>
        </p:txBody>
      </p:sp>
    </p:spTree>
    <p:extLst>
      <p:ext uri="{BB962C8B-B14F-4D97-AF65-F5344CB8AC3E}">
        <p14:creationId xmlns:p14="http://schemas.microsoft.com/office/powerpoint/2010/main" val="25747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Problem </a:t>
            </a:r>
            <a:r>
              <a:rPr lang="en-US" sz="3400" dirty="0" smtClean="0"/>
              <a:t>Description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dirty="0" smtClean="0"/>
              <a:t>At present, the e-Commerce company manages the customers’ order in an Excel sheet. It is very difficult to process the order efficiently.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dirty="0" smtClean="0"/>
              <a:t>Therefore, an online automated system is required to handle the orders efficiently.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dirty="0" smtClean="0">
                <a:solidFill>
                  <a:srgbClr val="FF0000"/>
                </a:solidFill>
              </a:rPr>
              <a:t>Other statements related to the problem should be written here.</a:t>
            </a:r>
          </a:p>
        </p:txBody>
      </p:sp>
    </p:spTree>
    <p:extLst>
      <p:ext uri="{BB962C8B-B14F-4D97-AF65-F5344CB8AC3E}">
        <p14:creationId xmlns:p14="http://schemas.microsoft.com/office/powerpoint/2010/main" val="23447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 smtClean="0"/>
              <a:t>Aim and Objectives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b="1" dirty="0" smtClean="0">
                <a:solidFill>
                  <a:srgbClr val="0000CC"/>
                </a:solidFill>
              </a:rPr>
              <a:t>Aim: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/>
              <a:t>To </a:t>
            </a:r>
            <a:r>
              <a:rPr lang="en-US" dirty="0"/>
              <a:t>develop a web-based application for </a:t>
            </a:r>
            <a:r>
              <a:rPr lang="en-US" dirty="0">
                <a:solidFill>
                  <a:srgbClr val="C00000"/>
                </a:solidFill>
              </a:rPr>
              <a:t>customer management system for an e-commerce application</a:t>
            </a:r>
            <a:r>
              <a:rPr lang="en-US" dirty="0" smtClean="0"/>
              <a:t>.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b="1" dirty="0" smtClean="0">
                <a:solidFill>
                  <a:srgbClr val="0000CC"/>
                </a:solidFill>
              </a:rPr>
              <a:t>Objectives: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/>
              <a:t>To  design of a relational database for managing orders.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/>
              <a:t>To design user-friendly interfaces to interact with the system.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/>
              <a:t>To develop business logic as per the client’s requirement.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/>
              <a:t>To test the developed system.</a:t>
            </a:r>
            <a:endParaRPr lang="en-US" sz="2200" dirty="0" smtClean="0"/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/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 smtClean="0"/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9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Methodology and Technology </a:t>
            </a:r>
            <a:r>
              <a:rPr lang="en-US" sz="3400" dirty="0" smtClean="0"/>
              <a:t>Used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dirty="0" smtClean="0">
                <a:solidFill>
                  <a:srgbClr val="0000CC"/>
                </a:solidFill>
              </a:rPr>
              <a:t>Methodology used for Project Development: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/>
              <a:t>Waterfall Model of SDLC</a:t>
            </a:r>
          </a:p>
          <a:p>
            <a:pPr algn="just">
              <a:lnSpc>
                <a:spcPct val="125000"/>
              </a:lnSpc>
              <a:spcBef>
                <a:spcPts val="1800"/>
              </a:spcBef>
              <a:defRPr/>
            </a:pPr>
            <a:r>
              <a:rPr lang="en-US" sz="2200" dirty="0" smtClean="0">
                <a:solidFill>
                  <a:srgbClr val="0000CC"/>
                </a:solidFill>
              </a:rPr>
              <a:t>Technology used for Project Development: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Front-End: </a:t>
            </a:r>
            <a:r>
              <a:rPr lang="en-US" dirty="0" smtClean="0"/>
              <a:t>HTML 5.0, CSS 3.0, Bootstrap 4.0, React 7.4, Angular 5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Back-End: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smtClean="0"/>
              <a:t>4.0, NPM, PHP 7.2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Integrated Development Environment (IDE):</a:t>
            </a:r>
            <a:r>
              <a:rPr lang="en-US" dirty="0" smtClean="0"/>
              <a:t> VS Code, Visual Studio 2019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Database: </a:t>
            </a:r>
            <a:r>
              <a:rPr lang="en-US" dirty="0" err="1" smtClean="0"/>
              <a:t>MongoDB</a:t>
            </a:r>
            <a:r>
              <a:rPr lang="en-US" dirty="0" smtClean="0"/>
              <a:t>, MySQL 5.8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Web Server:</a:t>
            </a:r>
            <a:r>
              <a:rPr lang="en-US" dirty="0" smtClean="0"/>
              <a:t> Glass Fish 3.0</a:t>
            </a:r>
          </a:p>
        </p:txBody>
      </p:sp>
    </p:spTree>
    <p:extLst>
      <p:ext uri="{BB962C8B-B14F-4D97-AF65-F5344CB8AC3E}">
        <p14:creationId xmlns:p14="http://schemas.microsoft.com/office/powerpoint/2010/main" val="33555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Project Modules and My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dirty="0" smtClean="0">
                <a:solidFill>
                  <a:srgbClr val="0000CC"/>
                </a:solidFill>
              </a:rPr>
              <a:t>Project Modules: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/>
              <a:t>Order Management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/>
              <a:t>Customer Management</a:t>
            </a:r>
          </a:p>
          <a:p>
            <a:pPr algn="just">
              <a:lnSpc>
                <a:spcPct val="125000"/>
              </a:lnSpc>
              <a:spcBef>
                <a:spcPts val="1800"/>
              </a:spcBef>
              <a:defRPr/>
            </a:pPr>
            <a:r>
              <a:rPr lang="en-US" sz="2200" dirty="0" smtClean="0">
                <a:solidFill>
                  <a:srgbClr val="0000CC"/>
                </a:solidFill>
              </a:rPr>
              <a:t>My Role in the Project: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/>
              <a:t>Design of Web Forms (User Interface)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Design of Database Schema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/>
              <a:t>Development of Business Logic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 smtClean="0"/>
              <a:t>Testing (Unit Testing and Integration Testing)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5930900" y="2298700"/>
            <a:ext cx="863600" cy="22733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4500" y="3235295"/>
            <a:ext cx="13578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If Required</a:t>
            </a:r>
            <a:endParaRPr lang="en-IN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197100"/>
            <a:ext cx="8178800" cy="736600"/>
          </a:xfr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000" b="1" dirty="0" smtClean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19096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 smtClean="0"/>
              <a:t>Use Case Diagram</a:t>
            </a:r>
            <a:endParaRPr lang="en-US" sz="3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807024"/>
            <a:ext cx="7372350" cy="391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9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MC_HR_1410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_MC_HR_141004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_MC_HR_141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MC_HR_141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15237</TotalTime>
  <Words>820</Words>
  <Application>Microsoft Office PowerPoint</Application>
  <PresentationFormat>On-screen Show (16:9)</PresentationFormat>
  <Paragraphs>141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Presentation_MC_HR_141004</vt:lpstr>
      <vt:lpstr>DISSERTATION ON ORDER MANAGEMENT SYSTEM (MCA – VI SEMESTER; BATCH 2018-21)  </vt:lpstr>
      <vt:lpstr>Contents</vt:lpstr>
      <vt:lpstr>About the Company</vt:lpstr>
      <vt:lpstr>Problem Description</vt:lpstr>
      <vt:lpstr>Aim and Objectives</vt:lpstr>
      <vt:lpstr>Methodology and Technology Used</vt:lpstr>
      <vt:lpstr>Project Modules and My Role</vt:lpstr>
      <vt:lpstr>PowerPoint Presentation</vt:lpstr>
      <vt:lpstr>Use Case Diagram</vt:lpstr>
      <vt:lpstr>Data Flow Diagram (Level - 0)</vt:lpstr>
      <vt:lpstr>Data Flow Diagram (Level - 1)</vt:lpstr>
      <vt:lpstr>Entity-Relationship (E-R) Diagram</vt:lpstr>
      <vt:lpstr>Title of Diagram</vt:lpstr>
      <vt:lpstr>PowerPoint Presentation</vt:lpstr>
      <vt:lpstr>Screenshot - 1: Inbox</vt:lpstr>
      <vt:lpstr>Screenshot - 2: Sent Emails</vt:lpstr>
      <vt:lpstr>Screenshot - 3</vt:lpstr>
      <vt:lpstr>Screenshot - 4</vt:lpstr>
      <vt:lpstr>Screenshot - 5</vt:lpstr>
      <vt:lpstr>Testing of the Project</vt:lpstr>
      <vt:lpstr>Conclusion</vt:lpstr>
      <vt:lpstr>Future Scope</vt:lpstr>
      <vt:lpstr>Bibliography</vt:lpstr>
    </vt:vector>
  </TitlesOfParts>
  <Company>Capital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Extreme Programming</dc:title>
  <dc:creator>Dr. Sunil Pratap Singh</dc:creator>
  <cp:lastModifiedBy>Dr. Sunil Pratap Singh</cp:lastModifiedBy>
  <cp:revision>2227</cp:revision>
  <cp:lastPrinted>2018-05-30T05:31:50Z</cp:lastPrinted>
  <dcterms:created xsi:type="dcterms:W3CDTF">2000-01-06T15:07:49Z</dcterms:created>
  <dcterms:modified xsi:type="dcterms:W3CDTF">2021-07-03T16:16:15Z</dcterms:modified>
</cp:coreProperties>
</file>