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801600" cy="9601200" type="A3"/>
  <p:notesSz cx="128016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Z3E9wsbF+vts4nRYYrcayKrAb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373" y="3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546725" cy="4810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7251700" y="0"/>
            <a:ext cx="5546725" cy="4810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79525" y="4621213"/>
            <a:ext cx="10242550" cy="37798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5546725" cy="4810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7251700" y="9120188"/>
            <a:ext cx="5546725" cy="4810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1441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1279525" y="4621213"/>
            <a:ext cx="10242550" cy="37798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txBox="1">
            <a:spLocks noGrp="1"/>
          </p:cNvSpPr>
          <p:nvPr>
            <p:ph type="sldNum" idx="12"/>
          </p:nvPr>
        </p:nvSpPr>
        <p:spPr>
          <a:xfrm>
            <a:off x="7251700" y="9120188"/>
            <a:ext cx="5546725" cy="4810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67723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79525" y="4621213"/>
            <a:ext cx="10242550" cy="37798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0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5"/>
          <p:cNvSpPr txBox="1">
            <a:spLocks noGrp="1"/>
          </p:cNvSpPr>
          <p:nvPr>
            <p:ph type="ctrTitle"/>
          </p:nvPr>
        </p:nvSpPr>
        <p:spPr>
          <a:xfrm>
            <a:off x="960120" y="2976372"/>
            <a:ext cx="10881360" cy="201625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subTitle" idx="1"/>
          </p:nvPr>
        </p:nvSpPr>
        <p:spPr>
          <a:xfrm>
            <a:off x="1920240" y="5376672"/>
            <a:ext cx="8961120" cy="24003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640080" y="2208276"/>
            <a:ext cx="11521440"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640080" y="2208276"/>
            <a:ext cx="5568696"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7"/>
          <p:cNvSpPr txBox="1">
            <a:spLocks noGrp="1"/>
          </p:cNvSpPr>
          <p:nvPr>
            <p:ph type="body" idx="2"/>
          </p:nvPr>
        </p:nvSpPr>
        <p:spPr>
          <a:xfrm>
            <a:off x="6592824" y="2208276"/>
            <a:ext cx="5568696"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7"/>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00049" y="124324"/>
            <a:ext cx="12601575" cy="5437505"/>
          </a:xfrm>
          <a:custGeom>
            <a:avLst/>
            <a:gdLst/>
            <a:ahLst/>
            <a:cxnLst/>
            <a:rect l="l" t="t" r="r" b="b"/>
            <a:pathLst>
              <a:path w="12601575" h="5437505" extrusionOk="0">
                <a:moveTo>
                  <a:pt x="0" y="0"/>
                </a:moveTo>
                <a:lnTo>
                  <a:pt x="12601499" y="0"/>
                </a:lnTo>
                <a:lnTo>
                  <a:pt x="12601499" y="5436899"/>
                </a:lnTo>
                <a:lnTo>
                  <a:pt x="0" y="5436899"/>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3"/>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
          <p:cNvSpPr txBox="1">
            <a:spLocks noGrp="1"/>
          </p:cNvSpPr>
          <p:nvPr>
            <p:ph type="body" idx="1"/>
          </p:nvPr>
        </p:nvSpPr>
        <p:spPr>
          <a:xfrm>
            <a:off x="640080" y="2208276"/>
            <a:ext cx="11521440" cy="633679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1"/>
          <p:cNvSpPr txBox="1"/>
          <p:nvPr/>
        </p:nvSpPr>
        <p:spPr>
          <a:xfrm>
            <a:off x="48485" y="1825677"/>
            <a:ext cx="12635641" cy="788677"/>
          </a:xfrm>
          <a:prstGeom prst="rect">
            <a:avLst/>
          </a:prstGeom>
          <a:noFill/>
          <a:ln w="25375" cap="flat" cmpd="sng">
            <a:solidFill>
              <a:srgbClr val="C0504D"/>
            </a:solidFill>
            <a:prstDash val="solid"/>
            <a:round/>
            <a:headEnd type="none" w="sm" len="sm"/>
            <a:tailEnd type="none" w="sm" len="sm"/>
          </a:ln>
        </p:spPr>
        <p:txBody>
          <a:bodyPr spcFirstLastPara="1" wrap="square" lIns="0" tIns="25400" rIns="0" bIns="0" anchor="t" anchorCtr="0">
            <a:spAutoFit/>
          </a:bodyPr>
          <a:lstStyle/>
          <a:p>
            <a:pPr marL="85725" marR="102870" lvl="0" indent="0" algn="just" rtl="0">
              <a:lnSpc>
                <a:spcPct val="101299"/>
              </a:lnSpc>
              <a:spcBef>
                <a:spcPts val="0"/>
              </a:spcBef>
              <a:spcAft>
                <a:spcPts val="0"/>
              </a:spcAft>
              <a:buNone/>
            </a:pPr>
            <a:r>
              <a:rPr lang="en-US" sz="1800" b="1">
                <a:solidFill>
                  <a:schemeClr val="dk1"/>
                </a:solidFill>
                <a:latin typeface="Times New Roman"/>
                <a:ea typeface="Times New Roman"/>
                <a:cs typeface="Times New Roman"/>
                <a:sym typeface="Times New Roman"/>
              </a:rPr>
              <a:t>ABSTRACT </a:t>
            </a:r>
            <a:r>
              <a:rPr lang="en-US" sz="1600">
                <a:solidFill>
                  <a:schemeClr val="dk1"/>
                </a:solidFill>
                <a:latin typeface="Times New Roman"/>
                <a:ea typeface="Times New Roman"/>
                <a:cs typeface="Times New Roman"/>
                <a:sym typeface="Times New Roman"/>
              </a:rPr>
              <a:t>: The project is to automate comparison of trees generated using Parser. Communicator tool is an authoring tool which uses Parser at one stage i.e. Irshad and Stanford parser for generating the trees and output is in  Conll format which is given as a input to user csv. If user enters a sentence in  one language then the tool will  provide the  generation of the given sentence in many languages.</a:t>
            </a:r>
            <a:endParaRPr sz="1600">
              <a:solidFill>
                <a:schemeClr val="dk1"/>
              </a:solidFill>
              <a:latin typeface="Times New Roman"/>
              <a:ea typeface="Times New Roman"/>
              <a:cs typeface="Times New Roman"/>
              <a:sym typeface="Times New Roman"/>
            </a:endParaRPr>
          </a:p>
        </p:txBody>
      </p:sp>
      <p:sp>
        <p:nvSpPr>
          <p:cNvPr id="50" name="Google Shape;50;p1"/>
          <p:cNvSpPr txBox="1"/>
          <p:nvPr/>
        </p:nvSpPr>
        <p:spPr>
          <a:xfrm>
            <a:off x="106820" y="2766383"/>
            <a:ext cx="4844716" cy="5126147"/>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INTRODUCTION:</a:t>
            </a:r>
            <a:endParaRPr sz="1800">
              <a:solidFill>
                <a:schemeClr val="dk1"/>
              </a:solidFill>
              <a:latin typeface="Times New Roman"/>
              <a:ea typeface="Times New Roman"/>
              <a:cs typeface="Times New Roman"/>
              <a:sym typeface="Times New Roman"/>
            </a:endParaRPr>
          </a:p>
          <a:p>
            <a:pPr marL="85725" marR="81915" lvl="0" indent="51435" algn="just" rtl="0">
              <a:lnSpc>
                <a:spcPct val="101800"/>
              </a:lnSpc>
              <a:spcBef>
                <a:spcPts val="780"/>
              </a:spcBef>
              <a:spcAft>
                <a:spcPts val="0"/>
              </a:spcAft>
              <a:buNone/>
            </a:pPr>
            <a:r>
              <a:rPr lang="en-US" sz="1600">
                <a:solidFill>
                  <a:schemeClr val="dk1"/>
                </a:solidFill>
                <a:latin typeface="Times New Roman"/>
                <a:ea typeface="Times New Roman"/>
                <a:cs typeface="Times New Roman"/>
                <a:sym typeface="Times New Roman"/>
              </a:rPr>
              <a:t>In the thesis we have proposed an authoring tool for writing in one’s own language which can be converted to other target languages through the meditation of a controlled language which is very close to the source natural language. The tool will work by combining the language resources,multiple dictionaries and usr modules. These resources will be made by using Python and clips.</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The input that Language Communicator takes is semantically disambiguated and user verified. This tool uses Irshad and Stanford Parser for comparing the trees and output is in Conll format which is given as a input to user csv.</a:t>
            </a:r>
            <a:r>
              <a:rPr lang="en-US" sz="1600">
                <a:solidFill>
                  <a:srgbClr val="000000"/>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By using the generated CONLL file a tree is generated. Automatic  comparison of this trees is done, which highlights the grammatical errors in the tree. </a:t>
            </a:r>
            <a:r>
              <a:rPr lang="en-US" sz="1600">
                <a:solidFill>
                  <a:srgbClr val="000000"/>
                </a:solidFill>
                <a:latin typeface="Times New Roman"/>
                <a:ea typeface="Times New Roman"/>
                <a:cs typeface="Times New Roman"/>
                <a:sym typeface="Times New Roman"/>
              </a:rPr>
              <a:t>A parser takes input in the form of a sequence of tokens or program instructions and usually builds a data structure in the form of a parse tree or an abstract syntax tree. </a:t>
            </a:r>
            <a:endParaRPr sz="1600">
              <a:solidFill>
                <a:schemeClr val="dk1"/>
              </a:solidFill>
              <a:latin typeface="Times New Roman"/>
              <a:ea typeface="Times New Roman"/>
              <a:cs typeface="Times New Roman"/>
              <a:sym typeface="Times New Roman"/>
            </a:endParaRPr>
          </a:p>
        </p:txBody>
      </p:sp>
      <p:sp>
        <p:nvSpPr>
          <p:cNvPr id="51" name="Google Shape;51;p1"/>
          <p:cNvSpPr txBox="1"/>
          <p:nvPr/>
        </p:nvSpPr>
        <p:spPr>
          <a:xfrm>
            <a:off x="5018549" y="2816574"/>
            <a:ext cx="7665084" cy="4065904"/>
          </a:xfrm>
          <a:prstGeom prst="rect">
            <a:avLst/>
          </a:prstGeom>
          <a:noFill/>
          <a:ln w="25375" cap="flat" cmpd="sng">
            <a:solidFill>
              <a:srgbClr val="C0504D"/>
            </a:solidFill>
            <a:prstDash val="solid"/>
            <a:round/>
            <a:headEnd type="none" w="sm" len="sm"/>
            <a:tailEnd type="none" w="sm" len="sm"/>
          </a:ln>
        </p:spPr>
        <p:txBody>
          <a:bodyPr spcFirstLastPara="1" wrap="square" lIns="0" tIns="90800" rIns="0" bIns="0" anchor="t" anchorCtr="0">
            <a:spAutoFit/>
          </a:bodyPr>
          <a:lstStyle/>
          <a:p>
            <a:pPr marL="11493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SYSTEM ARCHITECTURE:</a:t>
            </a:r>
            <a:endParaRPr sz="1800">
              <a:solidFill>
                <a:schemeClr val="dk1"/>
              </a:solidFill>
              <a:latin typeface="Times New Roman"/>
              <a:ea typeface="Times New Roman"/>
              <a:cs typeface="Times New Roman"/>
              <a:sym typeface="Times New Roman"/>
            </a:endParaRPr>
          </a:p>
        </p:txBody>
      </p:sp>
      <p:sp>
        <p:nvSpPr>
          <p:cNvPr id="52" name="Google Shape;52;p1"/>
          <p:cNvSpPr txBox="1"/>
          <p:nvPr/>
        </p:nvSpPr>
        <p:spPr>
          <a:xfrm>
            <a:off x="106820" y="8153400"/>
            <a:ext cx="12618085" cy="798295"/>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APPLICATIONS: </a:t>
            </a:r>
            <a:endParaRPr sz="1800">
              <a:solidFill>
                <a:schemeClr val="dk1"/>
              </a:solidFill>
              <a:latin typeface="Times New Roman"/>
              <a:ea typeface="Times New Roman"/>
              <a:cs typeface="Times New Roman"/>
              <a:sym typeface="Times New Roman"/>
            </a:endParaRPr>
          </a:p>
          <a:p>
            <a:pPr marL="428625" marR="0" lvl="0" indent="-312420" algn="l" rtl="0">
              <a:lnSpc>
                <a:spcPct val="100000"/>
              </a:lnSpc>
              <a:spcBef>
                <a:spcPts val="2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Toolbox will be used in IIIT-H Labs.</a:t>
            </a:r>
            <a:endParaRPr sz="1600">
              <a:solidFill>
                <a:schemeClr val="dk1"/>
              </a:solidFill>
              <a:latin typeface="Times New Roman"/>
              <a:ea typeface="Times New Roman"/>
              <a:cs typeface="Times New Roman"/>
              <a:sym typeface="Times New Roman"/>
            </a:endParaRPr>
          </a:p>
          <a:p>
            <a:pPr marL="428625" marR="0" lvl="0" indent="-312420" algn="l" rtl="0">
              <a:lnSpc>
                <a:spcPct val="100000"/>
              </a:lnSpc>
              <a:spcBef>
                <a:spcPts val="3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 overcome the language barrier and it should be the part of school curriculum.</a:t>
            </a:r>
            <a:endParaRPr sz="1600">
              <a:solidFill>
                <a:schemeClr val="dk1"/>
              </a:solidFill>
              <a:latin typeface="Times New Roman"/>
              <a:ea typeface="Times New Roman"/>
              <a:cs typeface="Times New Roman"/>
              <a:sym typeface="Times New Roman"/>
            </a:endParaRPr>
          </a:p>
        </p:txBody>
      </p:sp>
      <p:sp>
        <p:nvSpPr>
          <p:cNvPr id="53" name="Google Shape;53;p1"/>
          <p:cNvSpPr/>
          <p:nvPr/>
        </p:nvSpPr>
        <p:spPr>
          <a:xfrm>
            <a:off x="5026304" y="7059865"/>
            <a:ext cx="7665084" cy="862330"/>
          </a:xfrm>
          <a:custGeom>
            <a:avLst/>
            <a:gdLst/>
            <a:ahLst/>
            <a:cxnLst/>
            <a:rect l="l" t="t" r="r" b="b"/>
            <a:pathLst>
              <a:path w="7665084" h="862329" extrusionOk="0">
                <a:moveTo>
                  <a:pt x="0" y="0"/>
                </a:moveTo>
                <a:lnTo>
                  <a:pt x="7664999" y="0"/>
                </a:lnTo>
                <a:lnTo>
                  <a:pt x="7664999" y="861774"/>
                </a:lnTo>
                <a:lnTo>
                  <a:pt x="0" y="861774"/>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txBox="1"/>
          <p:nvPr/>
        </p:nvSpPr>
        <p:spPr>
          <a:xfrm>
            <a:off x="5112023" y="7076125"/>
            <a:ext cx="3657600" cy="7821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MODULES: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r>
              <a:rPr lang="en-US" sz="1600">
                <a:solidFill>
                  <a:schemeClr val="dk1"/>
                </a:solidFill>
                <a:latin typeface="Times New Roman"/>
                <a:ea typeface="Times New Roman"/>
                <a:cs typeface="Times New Roman"/>
                <a:sym typeface="Times New Roman"/>
              </a:rPr>
              <a:t>1.Parser(IRSHAD &amp; STANFORD)</a:t>
            </a:r>
            <a:endParaRPr sz="1600">
              <a:solidFill>
                <a:schemeClr val="dk1"/>
              </a:solidFill>
              <a:latin typeface="Times New Roman"/>
              <a:ea typeface="Times New Roman"/>
              <a:cs typeface="Times New Roman"/>
              <a:sym typeface="Times New Roman"/>
            </a:endParaRPr>
          </a:p>
          <a:p>
            <a:pPr marL="0" lvl="0" indent="0" algn="l" rtl="0">
              <a:spcBef>
                <a:spcPts val="30"/>
              </a:spcBef>
              <a:spcAft>
                <a:spcPts val="0"/>
              </a:spcAft>
              <a:buClr>
                <a:schemeClr val="dk1"/>
              </a:buClr>
              <a:buFont typeface="Arial"/>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r>
              <a:rPr lang="en-US" sz="1600">
                <a:solidFill>
                  <a:schemeClr val="dk1"/>
                </a:solidFill>
                <a:latin typeface="Times New Roman"/>
                <a:ea typeface="Times New Roman"/>
                <a:cs typeface="Times New Roman"/>
                <a:sym typeface="Times New Roman"/>
              </a:rPr>
              <a:t>                                           </a:t>
            </a:r>
            <a:endParaRPr/>
          </a:p>
        </p:txBody>
      </p:sp>
      <p:sp>
        <p:nvSpPr>
          <p:cNvPr id="55" name="Google Shape;55;p1"/>
          <p:cNvSpPr txBox="1"/>
          <p:nvPr/>
        </p:nvSpPr>
        <p:spPr>
          <a:xfrm>
            <a:off x="8769629" y="7353362"/>
            <a:ext cx="2624455" cy="75148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56" name="Google Shape;56;p1"/>
          <p:cNvSpPr/>
          <p:nvPr/>
        </p:nvSpPr>
        <p:spPr>
          <a:xfrm>
            <a:off x="76200" y="-20216"/>
            <a:ext cx="12646691" cy="16205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70613" y="0"/>
            <a:ext cx="12630150" cy="1825678"/>
          </a:xfrm>
          <a:custGeom>
            <a:avLst/>
            <a:gdLst/>
            <a:ahLst/>
            <a:cxnLst/>
            <a:rect l="l" t="t" r="r" b="b"/>
            <a:pathLst>
              <a:path w="12630150" h="1621155" extrusionOk="0">
                <a:moveTo>
                  <a:pt x="0" y="0"/>
                </a:moveTo>
                <a:lnTo>
                  <a:pt x="12629891" y="0"/>
                </a:lnTo>
                <a:lnTo>
                  <a:pt x="12629891" y="1620559"/>
                </a:lnTo>
                <a:lnTo>
                  <a:pt x="0" y="1620559"/>
                </a:lnTo>
                <a:lnTo>
                  <a:pt x="0" y="0"/>
                </a:lnTo>
                <a:close/>
              </a:path>
            </a:pathLst>
          </a:custGeom>
          <a:noFill/>
          <a:ln w="28550" cap="flat" cmpd="sng">
            <a:solidFill>
              <a:srgbClr val="385E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p:nvPr/>
        </p:nvSpPr>
        <p:spPr>
          <a:xfrm>
            <a:off x="1447725" y="500900"/>
            <a:ext cx="11235900" cy="1198020"/>
          </a:xfrm>
          <a:prstGeom prst="rect">
            <a:avLst/>
          </a:prstGeom>
          <a:solidFill>
            <a:srgbClr val="1BCAF4"/>
          </a:solidFill>
          <a:ln>
            <a:noFill/>
          </a:ln>
        </p:spPr>
        <p:txBody>
          <a:bodyPr spcFirstLastPara="1" wrap="square" lIns="0" tIns="0" rIns="0" bIns="0" anchor="t" anchorCtr="0">
            <a:spAutoFit/>
          </a:bodyPr>
          <a:lstStyle/>
          <a:p>
            <a:pPr marL="5486400" marR="0" lvl="0" indent="0" algn="l" rtl="0">
              <a:lnSpc>
                <a:spcPct val="112916"/>
              </a:lnSpc>
              <a:spcBef>
                <a:spcPts val="0"/>
              </a:spcBef>
              <a:spcAft>
                <a:spcPts val="0"/>
              </a:spcAft>
              <a:buNone/>
            </a:pPr>
            <a:r>
              <a:rPr lang="en-US" sz="1200" b="1" dirty="0">
                <a:solidFill>
                  <a:schemeClr val="dk1"/>
                </a:solidFill>
                <a:latin typeface="Times New Roman"/>
                <a:ea typeface="Times New Roman"/>
                <a:cs typeface="Times New Roman"/>
                <a:sym typeface="Times New Roman"/>
              </a:rPr>
              <a:t>Academic Session 2019-2020</a:t>
            </a:r>
            <a:endParaRPr sz="1200" dirty="0">
              <a:solidFill>
                <a:schemeClr val="dk1"/>
              </a:solidFill>
              <a:latin typeface="Times New Roman"/>
              <a:ea typeface="Times New Roman"/>
              <a:cs typeface="Times New Roman"/>
              <a:sym typeface="Times New Roman"/>
            </a:endParaRPr>
          </a:p>
          <a:p>
            <a:pPr marL="2286000" marR="0" lvl="0" indent="0" algn="just" rtl="0">
              <a:lnSpc>
                <a:spcPct val="115714"/>
              </a:lnSpc>
              <a:spcBef>
                <a:spcPts val="0"/>
              </a:spcBef>
              <a:spcAft>
                <a:spcPts val="0"/>
              </a:spcAft>
              <a:buNone/>
            </a:pPr>
            <a:r>
              <a:rPr lang="en-US" sz="1100" b="1" dirty="0">
                <a:solidFill>
                  <a:srgbClr val="FF0000"/>
                </a:solidFill>
                <a:latin typeface="Times New Roman"/>
                <a:ea typeface="Times New Roman"/>
                <a:cs typeface="Times New Roman"/>
                <a:sym typeface="Times New Roman"/>
              </a:rPr>
              <a:t>TO AUTOMATE COMPARISON OF TREES GENERATED FROM NATURAL LANGUAGE USING </a:t>
            </a:r>
            <a:r>
              <a:rPr lang="en-US" sz="1100" b="1" dirty="0" smtClean="0">
                <a:solidFill>
                  <a:srgbClr val="FF0000"/>
                </a:solidFill>
                <a:latin typeface="Times New Roman"/>
                <a:ea typeface="Times New Roman"/>
                <a:cs typeface="Times New Roman"/>
                <a:sym typeface="Times New Roman"/>
              </a:rPr>
              <a:t>PARSER</a:t>
            </a:r>
          </a:p>
          <a:p>
            <a:pPr marL="2286000" marR="0" lvl="0" indent="0" algn="just" rtl="0">
              <a:lnSpc>
                <a:spcPct val="115714"/>
              </a:lnSpc>
              <a:spcBef>
                <a:spcPts val="0"/>
              </a:spcBef>
              <a:spcAft>
                <a:spcPts val="0"/>
              </a:spcAft>
              <a:buNone/>
            </a:pPr>
            <a:r>
              <a:rPr lang="en-US" sz="1100" b="1" dirty="0">
                <a:solidFill>
                  <a:srgbClr val="FF0000"/>
                </a:solidFill>
                <a:latin typeface="Times New Roman"/>
                <a:ea typeface="Times New Roman"/>
                <a:cs typeface="Times New Roman"/>
                <a:sym typeface="Times New Roman"/>
              </a:rPr>
              <a:t>	</a:t>
            </a:r>
            <a:r>
              <a:rPr lang="en-US" sz="1100" b="1" dirty="0" smtClean="0">
                <a:solidFill>
                  <a:srgbClr val="FF0000"/>
                </a:solidFill>
                <a:latin typeface="Times New Roman"/>
                <a:ea typeface="Times New Roman"/>
                <a:cs typeface="Times New Roman"/>
                <a:sym typeface="Times New Roman"/>
              </a:rPr>
              <a:t>	</a:t>
            </a:r>
            <a:r>
              <a:rPr lang="en-US" sz="1200" b="1" dirty="0" smtClean="0">
                <a:solidFill>
                  <a:schemeClr val="dk1"/>
                </a:solidFill>
                <a:latin typeface="Times New Roman"/>
                <a:ea typeface="Times New Roman"/>
                <a:cs typeface="Times New Roman"/>
                <a:sym typeface="Times New Roman"/>
              </a:rPr>
              <a:t>Name </a:t>
            </a:r>
            <a:r>
              <a:rPr lang="en-US" sz="1200" b="1" dirty="0">
                <a:solidFill>
                  <a:schemeClr val="dk1"/>
                </a:solidFill>
                <a:latin typeface="Times New Roman"/>
                <a:ea typeface="Times New Roman"/>
                <a:cs typeface="Times New Roman"/>
                <a:sym typeface="Times New Roman"/>
              </a:rPr>
              <a:t>of the Students: </a:t>
            </a:r>
            <a:r>
              <a:rPr lang="en-US" sz="1200" b="1" dirty="0" smtClean="0">
                <a:solidFill>
                  <a:schemeClr val="dk1"/>
                </a:solidFill>
                <a:latin typeface="Times New Roman"/>
                <a:ea typeface="Times New Roman"/>
                <a:cs typeface="Times New Roman"/>
                <a:sym typeface="Times New Roman"/>
              </a:rPr>
              <a:t>Gaurav </a:t>
            </a:r>
            <a:r>
              <a:rPr lang="en-US" sz="1200" b="1" dirty="0" err="1" smtClean="0">
                <a:solidFill>
                  <a:schemeClr val="dk1"/>
                </a:solidFill>
                <a:latin typeface="Times New Roman"/>
                <a:ea typeface="Times New Roman"/>
                <a:cs typeface="Times New Roman"/>
                <a:sym typeface="Times New Roman"/>
              </a:rPr>
              <a:t>Bhisikar</a:t>
            </a:r>
            <a:r>
              <a:rPr lang="en-US" sz="1200" b="1" dirty="0" smtClean="0">
                <a:solidFill>
                  <a:schemeClr val="dk1"/>
                </a:solidFill>
                <a:latin typeface="Times New Roman"/>
                <a:ea typeface="Times New Roman"/>
                <a:cs typeface="Times New Roman"/>
                <a:sym typeface="Times New Roman"/>
              </a:rPr>
              <a:t>, </a:t>
            </a:r>
            <a:r>
              <a:rPr lang="en-US" sz="1200" b="1" dirty="0" err="1" smtClean="0">
                <a:solidFill>
                  <a:schemeClr val="dk1"/>
                </a:solidFill>
                <a:latin typeface="Times New Roman"/>
                <a:ea typeface="Times New Roman"/>
                <a:cs typeface="Times New Roman"/>
                <a:sym typeface="Times New Roman"/>
              </a:rPr>
              <a:t>Sagar</a:t>
            </a:r>
            <a:r>
              <a:rPr lang="en-US" sz="1200" b="1" dirty="0" smtClean="0">
                <a:solidFill>
                  <a:schemeClr val="dk1"/>
                </a:solidFill>
                <a:latin typeface="Times New Roman"/>
                <a:ea typeface="Times New Roman"/>
                <a:cs typeface="Times New Roman"/>
                <a:sym typeface="Times New Roman"/>
              </a:rPr>
              <a:t> Malik, Aditya Dale</a:t>
            </a:r>
            <a:endParaRPr dirty="0"/>
          </a:p>
          <a:p>
            <a:pPr marL="4903470" marR="3001010" lvl="0" indent="-1007110" algn="l" rtl="0">
              <a:lnSpc>
                <a:spcPct val="138333"/>
              </a:lnSpc>
              <a:spcBef>
                <a:spcPts val="200"/>
              </a:spcBef>
              <a:spcAft>
                <a:spcPts val="0"/>
              </a:spcAft>
              <a:buNone/>
            </a:pPr>
            <a:r>
              <a:rPr lang="en-US" sz="1200" b="1" dirty="0">
                <a:solidFill>
                  <a:schemeClr val="dk1"/>
                </a:solidFill>
                <a:latin typeface="Times New Roman"/>
                <a:ea typeface="Times New Roman"/>
                <a:cs typeface="Times New Roman"/>
                <a:sym typeface="Times New Roman"/>
              </a:rPr>
              <a:t>           </a:t>
            </a:r>
            <a:r>
              <a:rPr lang="en-US" sz="1200" b="1" dirty="0" smtClean="0">
                <a:solidFill>
                  <a:schemeClr val="dk1"/>
                </a:solidFill>
                <a:latin typeface="Times New Roman"/>
                <a:ea typeface="Times New Roman"/>
                <a:cs typeface="Times New Roman"/>
                <a:sym typeface="Times New Roman"/>
              </a:rPr>
              <a:t> Name </a:t>
            </a:r>
            <a:r>
              <a:rPr lang="en-US" sz="1200" b="1" dirty="0">
                <a:solidFill>
                  <a:schemeClr val="dk1"/>
                </a:solidFill>
                <a:latin typeface="Times New Roman"/>
                <a:ea typeface="Times New Roman"/>
                <a:cs typeface="Times New Roman"/>
                <a:sym typeface="Times New Roman"/>
              </a:rPr>
              <a:t>of the Guide: Prof. </a:t>
            </a:r>
            <a:r>
              <a:rPr lang="en-US" sz="1200" b="1" dirty="0" err="1">
                <a:solidFill>
                  <a:schemeClr val="dk1"/>
                </a:solidFill>
                <a:latin typeface="Times New Roman"/>
                <a:ea typeface="Times New Roman"/>
                <a:cs typeface="Times New Roman"/>
                <a:sym typeface="Times New Roman"/>
              </a:rPr>
              <a:t>Pooja</a:t>
            </a:r>
            <a:r>
              <a:rPr lang="en-US" sz="1200" b="1" dirty="0">
                <a:solidFill>
                  <a:schemeClr val="dk1"/>
                </a:solidFill>
                <a:latin typeface="Times New Roman"/>
                <a:ea typeface="Times New Roman"/>
                <a:cs typeface="Times New Roman"/>
                <a:sym typeface="Times New Roman"/>
              </a:rPr>
              <a:t> </a:t>
            </a:r>
            <a:r>
              <a:rPr lang="en-US" sz="1200" b="1" dirty="0" err="1">
                <a:solidFill>
                  <a:schemeClr val="dk1"/>
                </a:solidFill>
                <a:latin typeface="Times New Roman"/>
                <a:ea typeface="Times New Roman"/>
                <a:cs typeface="Times New Roman"/>
                <a:sym typeface="Times New Roman"/>
              </a:rPr>
              <a:t>Walke</a:t>
            </a:r>
            <a:endParaRPr dirty="0"/>
          </a:p>
          <a:p>
            <a:pPr marL="4903470" marR="3001010" lvl="0" indent="-1007110" algn="l" rtl="0">
              <a:lnSpc>
                <a:spcPct val="138333"/>
              </a:lnSpc>
              <a:spcBef>
                <a:spcPts val="200"/>
              </a:spcBef>
              <a:spcAft>
                <a:spcPts val="0"/>
              </a:spcAft>
              <a:buNone/>
            </a:pPr>
            <a:r>
              <a:rPr lang="en-US" sz="1200" b="1" dirty="0">
                <a:solidFill>
                  <a:srgbClr val="FF0000"/>
                </a:solidFill>
                <a:latin typeface="Times New Roman"/>
                <a:ea typeface="Times New Roman"/>
                <a:cs typeface="Times New Roman"/>
                <a:sym typeface="Times New Roman"/>
              </a:rPr>
              <a:t>         Industry based project at IIIT, Hyderabad</a:t>
            </a:r>
            <a:endParaRPr sz="1200" dirty="0">
              <a:solidFill>
                <a:schemeClr val="dk1"/>
              </a:solidFill>
              <a:latin typeface="Times New Roman"/>
              <a:ea typeface="Times New Roman"/>
              <a:cs typeface="Times New Roman"/>
              <a:sym typeface="Times New Roman"/>
            </a:endParaRPr>
          </a:p>
        </p:txBody>
      </p:sp>
      <p:sp>
        <p:nvSpPr>
          <p:cNvPr id="59" name="Google Shape;59;p1"/>
          <p:cNvSpPr/>
          <p:nvPr/>
        </p:nvSpPr>
        <p:spPr>
          <a:xfrm>
            <a:off x="5394824" y="3313924"/>
            <a:ext cx="6706870" cy="3487420"/>
          </a:xfrm>
          <a:custGeom>
            <a:avLst/>
            <a:gdLst/>
            <a:ahLst/>
            <a:cxnLst/>
            <a:rect l="l" t="t" r="r" b="b"/>
            <a:pathLst>
              <a:path w="6706870" h="3487420" extrusionOk="0">
                <a:moveTo>
                  <a:pt x="0" y="0"/>
                </a:moveTo>
                <a:lnTo>
                  <a:pt x="6706274" y="0"/>
                </a:lnTo>
                <a:lnTo>
                  <a:pt x="6706274" y="3487024"/>
                </a:lnTo>
                <a:lnTo>
                  <a:pt x="0" y="3487024"/>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023" y="3266904"/>
            <a:ext cx="7365945" cy="35814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p:nvPr/>
        </p:nvSpPr>
        <p:spPr>
          <a:xfrm>
            <a:off x="195157" y="140582"/>
            <a:ext cx="2286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IMPLEMENTATION:</a:t>
            </a:r>
            <a:endParaRPr sz="1800">
              <a:solidFill>
                <a:schemeClr val="dk1"/>
              </a:solidFill>
              <a:latin typeface="Times New Roman"/>
              <a:ea typeface="Times New Roman"/>
              <a:cs typeface="Times New Roman"/>
              <a:sym typeface="Times New Roman"/>
            </a:endParaRPr>
          </a:p>
        </p:txBody>
      </p:sp>
      <p:sp>
        <p:nvSpPr>
          <p:cNvPr id="66" name="Google Shape;66;p2"/>
          <p:cNvSpPr txBox="1"/>
          <p:nvPr/>
        </p:nvSpPr>
        <p:spPr>
          <a:xfrm>
            <a:off x="0" y="6693275"/>
            <a:ext cx="6540600" cy="3036600"/>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CONCLUSION:</a:t>
            </a:r>
            <a:r>
              <a:rPr lang="en-US" sz="1800">
                <a:solidFill>
                  <a:schemeClr val="dk1"/>
                </a:solidFill>
                <a:latin typeface="Times New Roman"/>
                <a:ea typeface="Times New Roman"/>
                <a:cs typeface="Times New Roman"/>
                <a:sym typeface="Times New Roman"/>
              </a:rPr>
              <a:t>.</a:t>
            </a:r>
            <a:endParaRPr/>
          </a:p>
          <a:p>
            <a:pPr marL="85725" marR="85090" lvl="0" indent="0" algn="just" rtl="0">
              <a:lnSpc>
                <a:spcPct val="121875"/>
              </a:lnSpc>
              <a:spcBef>
                <a:spcPts val="65"/>
              </a:spcBef>
              <a:spcAft>
                <a:spcPts val="0"/>
              </a:spcAft>
              <a:buNone/>
            </a:pPr>
            <a:endParaRPr sz="1600" b="1">
              <a:solidFill>
                <a:schemeClr val="dk1"/>
              </a:solidFill>
              <a:latin typeface="Times New Roman"/>
              <a:ea typeface="Times New Roman"/>
              <a:cs typeface="Times New Roman"/>
              <a:sym typeface="Times New Roman"/>
            </a:endParaRPr>
          </a:p>
          <a:p>
            <a:pPr marL="85725" marR="85090" lvl="0" indent="0" algn="just" rtl="0">
              <a:lnSpc>
                <a:spcPct val="121875"/>
              </a:lnSpc>
              <a:spcBef>
                <a:spcPts val="65"/>
              </a:spcBef>
              <a:spcAft>
                <a:spcPts val="0"/>
              </a:spcAft>
              <a:buNone/>
            </a:pPr>
            <a:r>
              <a:rPr lang="en-US" sz="1600" b="1">
                <a:solidFill>
                  <a:schemeClr val="dk1"/>
                </a:solidFill>
                <a:latin typeface="Times New Roman"/>
                <a:ea typeface="Times New Roman"/>
                <a:cs typeface="Times New Roman"/>
                <a:sym typeface="Times New Roman"/>
              </a:rPr>
              <a:t>Conclusion : </a:t>
            </a:r>
            <a:r>
              <a:rPr lang="en-US" sz="1600">
                <a:solidFill>
                  <a:schemeClr val="dk1"/>
                </a:solidFill>
                <a:latin typeface="Times New Roman"/>
                <a:ea typeface="Times New Roman"/>
                <a:cs typeface="Times New Roman"/>
                <a:sym typeface="Times New Roman"/>
              </a:rPr>
              <a:t>The phase of development of Communicator tool for automatic comparison of trees is well performed .It attempts to give birth to a new efficient system that generate more accurate output which satisfies the current needs of the user. .</a:t>
            </a:r>
            <a:endParaRPr/>
          </a:p>
        </p:txBody>
      </p:sp>
      <p:sp>
        <p:nvSpPr>
          <p:cNvPr id="67" name="Google Shape;67;p2"/>
          <p:cNvSpPr txBox="1"/>
          <p:nvPr/>
        </p:nvSpPr>
        <p:spPr>
          <a:xfrm>
            <a:off x="6705600" y="6693276"/>
            <a:ext cx="5996700" cy="2886046"/>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REFERENCES: </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a:t>
            </a:r>
            <a:endParaRPr lang="en-US" sz="1600" dirty="0" smtClean="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smtClean="0">
                <a:solidFill>
                  <a:schemeClr val="dk1"/>
                </a:solidFill>
                <a:latin typeface="Times New Roman"/>
                <a:ea typeface="Times New Roman"/>
                <a:cs typeface="Times New Roman"/>
                <a:sym typeface="Times New Roman"/>
              </a:rPr>
              <a:t>[</a:t>
            </a:r>
            <a:r>
              <a:rPr lang="en-US" sz="1600" dirty="0">
                <a:solidFill>
                  <a:schemeClr val="dk1"/>
                </a:solidFill>
                <a:latin typeface="Times New Roman"/>
                <a:ea typeface="Times New Roman"/>
                <a:cs typeface="Times New Roman"/>
                <a:sym typeface="Times New Roman"/>
              </a:rPr>
              <a:t>1] </a:t>
            </a:r>
            <a:r>
              <a:rPr lang="en-US" sz="1600" dirty="0" err="1">
                <a:solidFill>
                  <a:schemeClr val="dk1"/>
                </a:solidFill>
                <a:latin typeface="Times New Roman"/>
                <a:ea typeface="Times New Roman"/>
                <a:cs typeface="Times New Roman"/>
                <a:sym typeface="Times New Roman"/>
              </a:rPr>
              <a:t>Sriram</a:t>
            </a:r>
            <a:r>
              <a:rPr lang="en-US" sz="1600" dirty="0">
                <a:solidFill>
                  <a:schemeClr val="dk1"/>
                </a:solidFill>
                <a:latin typeface="Times New Roman"/>
                <a:ea typeface="Times New Roman"/>
                <a:cs typeface="Times New Roman"/>
                <a:sym typeface="Times New Roman"/>
              </a:rPr>
              <a:t> Chaudhary, “</a:t>
            </a:r>
            <a:r>
              <a:rPr lang="en-US" sz="1600" dirty="0" err="1">
                <a:solidFill>
                  <a:schemeClr val="dk1"/>
                </a:solidFill>
                <a:latin typeface="Times New Roman"/>
                <a:ea typeface="Times New Roman"/>
                <a:cs typeface="Times New Roman"/>
                <a:sym typeface="Times New Roman"/>
              </a:rPr>
              <a:t>Anusaaraka</a:t>
            </a:r>
            <a:r>
              <a:rPr lang="en-US" sz="1600" dirty="0">
                <a:solidFill>
                  <a:schemeClr val="dk1"/>
                </a:solidFill>
                <a:latin typeface="Times New Roman"/>
                <a:ea typeface="Times New Roman"/>
                <a:cs typeface="Times New Roman"/>
                <a:sym typeface="Times New Roman"/>
              </a:rPr>
              <a:t>: An Expert System based MT</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System” , Published 2010.</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[2] </a:t>
            </a:r>
            <a:r>
              <a:rPr lang="en-US" sz="1600" b="1"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Akshar</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Bharati</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Anusaaraka</a:t>
            </a:r>
            <a:r>
              <a:rPr lang="en-US" sz="1600" dirty="0">
                <a:solidFill>
                  <a:schemeClr val="dk1"/>
                </a:solidFill>
                <a:latin typeface="Times New Roman"/>
                <a:ea typeface="Times New Roman"/>
                <a:cs typeface="Times New Roman"/>
                <a:sym typeface="Times New Roman"/>
              </a:rPr>
              <a:t>:  Overcoming the Language Barrier in</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India”, appeared in “</a:t>
            </a:r>
            <a:r>
              <a:rPr lang="en-US" sz="1600" dirty="0" err="1">
                <a:solidFill>
                  <a:schemeClr val="dk1"/>
                </a:solidFill>
                <a:latin typeface="Times New Roman"/>
                <a:ea typeface="Times New Roman"/>
                <a:cs typeface="Times New Roman"/>
                <a:sym typeface="Times New Roman"/>
              </a:rPr>
              <a:t>Anuvad</a:t>
            </a:r>
            <a:r>
              <a:rPr lang="en-US" sz="1600" dirty="0">
                <a:solidFill>
                  <a:schemeClr val="dk1"/>
                </a:solidFill>
                <a:latin typeface="Times New Roman"/>
                <a:ea typeface="Times New Roman"/>
                <a:cs typeface="Times New Roman"/>
                <a:sym typeface="Times New Roman"/>
              </a:rPr>
              <a:t>”, Published: New Delhi, 200.”</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85725" marR="0" lvl="0" indent="0" algn="l" rtl="0">
              <a:lnSpc>
                <a:spcPct val="100000"/>
              </a:lnSpc>
              <a:spcBef>
                <a:spcPts val="225"/>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68" name="Google Shape;68;p2"/>
          <p:cNvSpPr txBox="1"/>
          <p:nvPr/>
        </p:nvSpPr>
        <p:spPr>
          <a:xfrm>
            <a:off x="99977" y="5687026"/>
            <a:ext cx="12602210" cy="859851"/>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REQUIREMENTS:</a:t>
            </a:r>
            <a:endParaRPr sz="1800">
              <a:solidFill>
                <a:schemeClr val="dk1"/>
              </a:solidFill>
              <a:latin typeface="Times New Roman"/>
              <a:ea typeface="Times New Roman"/>
              <a:cs typeface="Times New Roman"/>
              <a:sym typeface="Times New Roman"/>
            </a:endParaRPr>
          </a:p>
          <a:p>
            <a:pPr marL="85725" marR="0" lvl="0" indent="0" algn="l" rtl="0">
              <a:lnSpc>
                <a:spcPct val="100000"/>
              </a:lnSpc>
              <a:spcBef>
                <a:spcPts val="15"/>
              </a:spcBef>
              <a:spcAft>
                <a:spcPts val="0"/>
              </a:spcAft>
              <a:buNone/>
            </a:pPr>
            <a:r>
              <a:rPr lang="en-US" sz="1800" b="1">
                <a:solidFill>
                  <a:schemeClr val="dk1"/>
                </a:solidFill>
                <a:latin typeface="Times New Roman"/>
                <a:ea typeface="Times New Roman"/>
                <a:cs typeface="Times New Roman"/>
                <a:sym typeface="Times New Roman"/>
              </a:rPr>
              <a:t>Hardware - </a:t>
            </a:r>
            <a:r>
              <a:rPr lang="en-US" sz="1600">
                <a:solidFill>
                  <a:schemeClr val="dk1"/>
                </a:solidFill>
                <a:latin typeface="Times New Roman"/>
                <a:ea typeface="Times New Roman"/>
                <a:cs typeface="Times New Roman"/>
                <a:sym typeface="Times New Roman"/>
              </a:rPr>
              <a:t>Processor : Intel Celeron or higher, RAM : 512 MB Ram or higher, Disk Space : 1 GB of free disk space</a:t>
            </a:r>
            <a:endParaRPr sz="1600">
              <a:solidFill>
                <a:schemeClr val="dk1"/>
              </a:solidFill>
              <a:latin typeface="Times New Roman"/>
              <a:ea typeface="Times New Roman"/>
              <a:cs typeface="Times New Roman"/>
              <a:sym typeface="Times New Roman"/>
            </a:endParaRPr>
          </a:p>
          <a:p>
            <a:pPr marL="85725" marR="0" lvl="0" indent="0" algn="l" rtl="0">
              <a:lnSpc>
                <a:spcPct val="100000"/>
              </a:lnSpc>
              <a:spcBef>
                <a:spcPts val="15"/>
              </a:spcBef>
              <a:spcAft>
                <a:spcPts val="0"/>
              </a:spcAft>
              <a:buNone/>
            </a:pPr>
            <a:r>
              <a:rPr lang="en-US" sz="1800" b="1">
                <a:solidFill>
                  <a:schemeClr val="dk1"/>
                </a:solidFill>
                <a:latin typeface="Times New Roman"/>
                <a:ea typeface="Times New Roman"/>
                <a:cs typeface="Times New Roman"/>
                <a:sym typeface="Times New Roman"/>
              </a:rPr>
              <a:t>Software	- </a:t>
            </a:r>
            <a:r>
              <a:rPr lang="en-US" sz="1600">
                <a:solidFill>
                  <a:schemeClr val="dk1"/>
                </a:solidFill>
                <a:latin typeface="Times New Roman"/>
                <a:ea typeface="Times New Roman"/>
                <a:cs typeface="Times New Roman"/>
                <a:sym typeface="Times New Roman"/>
              </a:rPr>
              <a:t>Ubuntu, Python 3 or above , Ace Parser , Google Spreadsheets</a:t>
            </a:r>
            <a:endParaRPr sz="1600">
              <a:solidFill>
                <a:schemeClr val="dk1"/>
              </a:solidFill>
              <a:latin typeface="Times New Roman"/>
              <a:ea typeface="Times New Roman"/>
              <a:cs typeface="Times New Roman"/>
              <a:sym typeface="Times New Roman"/>
            </a:endParaRPr>
          </a:p>
        </p:txBody>
      </p:sp>
      <p:sp>
        <p:nvSpPr>
          <p:cNvPr id="69" name="Google Shape;69;p2"/>
          <p:cNvSpPr txBox="1"/>
          <p:nvPr/>
        </p:nvSpPr>
        <p:spPr>
          <a:xfrm>
            <a:off x="514985" y="4137892"/>
            <a:ext cx="230441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A) </a:t>
            </a:r>
            <a:r>
              <a:rPr lang="en-US" sz="1600" dirty="0" smtClean="0">
                <a:solidFill>
                  <a:schemeClr val="dk1"/>
                </a:solidFill>
                <a:latin typeface="Times New Roman"/>
                <a:ea typeface="Times New Roman"/>
                <a:cs typeface="Times New Roman"/>
                <a:sym typeface="Times New Roman"/>
              </a:rPr>
              <a:t>Hindi Tree</a:t>
            </a:r>
            <a:endParaRPr sz="1600" dirty="0">
              <a:solidFill>
                <a:schemeClr val="dk1"/>
              </a:solidFill>
              <a:latin typeface="Times New Roman"/>
              <a:ea typeface="Times New Roman"/>
              <a:cs typeface="Times New Roman"/>
              <a:sym typeface="Times New Roman"/>
            </a:endParaRPr>
          </a:p>
        </p:txBody>
      </p:sp>
      <p:sp>
        <p:nvSpPr>
          <p:cNvPr id="70" name="Google Shape;70;p2"/>
          <p:cNvSpPr/>
          <p:nvPr/>
        </p:nvSpPr>
        <p:spPr>
          <a:xfrm>
            <a:off x="351449" y="673399"/>
            <a:ext cx="2642870" cy="3315335"/>
          </a:xfrm>
          <a:custGeom>
            <a:avLst/>
            <a:gdLst/>
            <a:ahLst/>
            <a:cxnLst/>
            <a:rect l="l" t="t" r="r" b="b"/>
            <a:pathLst>
              <a:path w="2642870" h="3315335" extrusionOk="0">
                <a:moveTo>
                  <a:pt x="0" y="0"/>
                </a:moveTo>
                <a:lnTo>
                  <a:pt x="2642499" y="0"/>
                </a:lnTo>
                <a:lnTo>
                  <a:pt x="2642499" y="3315020"/>
                </a:lnTo>
                <a:lnTo>
                  <a:pt x="0" y="3315020"/>
                </a:lnTo>
                <a:lnTo>
                  <a:pt x="0" y="0"/>
                </a:lnTo>
                <a:close/>
              </a:path>
            </a:pathLst>
          </a:custGeom>
          <a:noFill/>
          <a:ln w="19025" cap="flat" cmpd="sng">
            <a:solidFill>
              <a:srgbClr val="CC41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3190875" y="673399"/>
            <a:ext cx="2642870" cy="3315335"/>
          </a:xfrm>
          <a:custGeom>
            <a:avLst/>
            <a:gdLst/>
            <a:ahLst/>
            <a:cxnLst/>
            <a:rect l="l" t="t" r="r" b="b"/>
            <a:pathLst>
              <a:path w="2642870" h="3315335" extrusionOk="0">
                <a:moveTo>
                  <a:pt x="0" y="0"/>
                </a:moveTo>
                <a:lnTo>
                  <a:pt x="2642499" y="0"/>
                </a:lnTo>
                <a:lnTo>
                  <a:pt x="2642499" y="3315020"/>
                </a:lnTo>
                <a:lnTo>
                  <a:pt x="0" y="3315020"/>
                </a:lnTo>
                <a:lnTo>
                  <a:pt x="0" y="0"/>
                </a:lnTo>
                <a:close/>
              </a:path>
            </a:pathLst>
          </a:custGeom>
          <a:noFill/>
          <a:ln w="19025" cap="flat" cmpd="sng">
            <a:solidFill>
              <a:srgbClr val="CC41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6027125" y="670224"/>
            <a:ext cx="2948305" cy="3321685"/>
          </a:xfrm>
          <a:custGeom>
            <a:avLst/>
            <a:gdLst/>
            <a:ahLst/>
            <a:cxnLst/>
            <a:rect l="l" t="t" r="r" b="b"/>
            <a:pathLst>
              <a:path w="2948304" h="3321685" extrusionOk="0">
                <a:moveTo>
                  <a:pt x="0" y="0"/>
                </a:moveTo>
                <a:lnTo>
                  <a:pt x="2947774" y="0"/>
                </a:lnTo>
                <a:lnTo>
                  <a:pt x="2947774" y="3321373"/>
                </a:lnTo>
                <a:lnTo>
                  <a:pt x="0" y="3321373"/>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108324" y="670224"/>
            <a:ext cx="3382645" cy="3321685"/>
          </a:xfrm>
          <a:custGeom>
            <a:avLst/>
            <a:gdLst/>
            <a:ahLst/>
            <a:cxnLst/>
            <a:rect l="l" t="t" r="r" b="b"/>
            <a:pathLst>
              <a:path w="3382645" h="3321685" extrusionOk="0">
                <a:moveTo>
                  <a:pt x="0" y="0"/>
                </a:moveTo>
                <a:lnTo>
                  <a:pt x="3382126" y="0"/>
                </a:lnTo>
                <a:lnTo>
                  <a:pt x="3382126" y="3321373"/>
                </a:lnTo>
                <a:lnTo>
                  <a:pt x="0" y="3321373"/>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txBox="1"/>
          <p:nvPr/>
        </p:nvSpPr>
        <p:spPr>
          <a:xfrm>
            <a:off x="3382898" y="4137897"/>
            <a:ext cx="220281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B) </a:t>
            </a:r>
            <a:r>
              <a:rPr lang="en-US" sz="1600" dirty="0" smtClean="0">
                <a:solidFill>
                  <a:schemeClr val="dk1"/>
                </a:solidFill>
                <a:latin typeface="Times New Roman"/>
                <a:ea typeface="Times New Roman"/>
                <a:cs typeface="Times New Roman"/>
                <a:sym typeface="Times New Roman"/>
              </a:rPr>
              <a:t>English Tree</a:t>
            </a:r>
            <a:endParaRPr sz="1600" dirty="0">
              <a:solidFill>
                <a:schemeClr val="dk1"/>
              </a:solidFill>
              <a:latin typeface="Times New Roman"/>
              <a:ea typeface="Times New Roman"/>
              <a:cs typeface="Times New Roman"/>
              <a:sym typeface="Times New Roman"/>
            </a:endParaRPr>
          </a:p>
        </p:txBody>
      </p:sp>
      <p:sp>
        <p:nvSpPr>
          <p:cNvPr id="75" name="Google Shape;75;p2"/>
          <p:cNvSpPr txBox="1"/>
          <p:nvPr/>
        </p:nvSpPr>
        <p:spPr>
          <a:xfrm>
            <a:off x="6296938" y="4137897"/>
            <a:ext cx="2407302"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C) </a:t>
            </a:r>
            <a:r>
              <a:rPr lang="en-US" sz="1600" dirty="0" smtClean="0">
                <a:solidFill>
                  <a:schemeClr val="dk1"/>
                </a:solidFill>
                <a:latin typeface="Times New Roman"/>
                <a:ea typeface="Times New Roman"/>
                <a:cs typeface="Times New Roman"/>
                <a:sym typeface="Times New Roman"/>
              </a:rPr>
              <a:t>Comparison of Trees</a:t>
            </a:r>
            <a:endParaRPr sz="1600" dirty="0">
              <a:solidFill>
                <a:schemeClr val="dk1"/>
              </a:solidFill>
              <a:latin typeface="Times New Roman"/>
              <a:ea typeface="Times New Roman"/>
              <a:cs typeface="Times New Roman"/>
              <a:sym typeface="Times New Roman"/>
            </a:endParaRPr>
          </a:p>
        </p:txBody>
      </p:sp>
      <p:sp>
        <p:nvSpPr>
          <p:cNvPr id="76" name="Google Shape;76;p2"/>
          <p:cNvSpPr txBox="1"/>
          <p:nvPr/>
        </p:nvSpPr>
        <p:spPr>
          <a:xfrm>
            <a:off x="9829800" y="4137903"/>
            <a:ext cx="1958848"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D) </a:t>
            </a:r>
            <a:r>
              <a:rPr lang="en-US" sz="1600" dirty="0" err="1" smtClean="0">
                <a:solidFill>
                  <a:schemeClr val="dk1"/>
                </a:solidFill>
                <a:latin typeface="Times New Roman"/>
                <a:ea typeface="Times New Roman"/>
                <a:cs typeface="Times New Roman"/>
                <a:sym typeface="Times New Roman"/>
              </a:rPr>
              <a:t>Conll</a:t>
            </a:r>
            <a:r>
              <a:rPr lang="en-US" sz="1600" dirty="0" smtClean="0">
                <a:solidFill>
                  <a:schemeClr val="dk1"/>
                </a:solidFill>
                <a:latin typeface="Times New Roman"/>
                <a:ea typeface="Times New Roman"/>
                <a:cs typeface="Times New Roman"/>
                <a:sym typeface="Times New Roman"/>
              </a:rPr>
              <a:t> Format</a:t>
            </a:r>
            <a:endParaRPr sz="16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434000" y="4565472"/>
            <a:ext cx="2448560" cy="1013596"/>
          </a:xfrm>
          <a:prstGeom prst="rect">
            <a:avLst/>
          </a:prstGeom>
          <a:noFill/>
          <a:ln>
            <a:noFill/>
          </a:ln>
        </p:spPr>
        <p:txBody>
          <a:bodyPr spcFirstLastPara="1" wrap="square" lIns="0" tIns="8875" rIns="0" bIns="0" anchor="t" anchorCtr="0">
            <a:spAutoFit/>
          </a:bodyPr>
          <a:lstStyle/>
          <a:p>
            <a:pPr marL="12700" marR="5080" lvl="0" indent="0" algn="l" rtl="0">
              <a:lnSpc>
                <a:spcPct val="101600"/>
              </a:lnSpc>
              <a:spcBef>
                <a:spcPts val="0"/>
              </a:spcBef>
              <a:spcAft>
                <a:spcPts val="0"/>
              </a:spcAft>
              <a:buNone/>
            </a:pPr>
            <a:r>
              <a:rPr lang="en-US" sz="1600" dirty="0" smtClean="0">
                <a:solidFill>
                  <a:schemeClr val="dk1"/>
                </a:solidFill>
                <a:latin typeface="Times New Roman"/>
                <a:ea typeface="Times New Roman"/>
                <a:cs typeface="Times New Roman"/>
                <a:sym typeface="Times New Roman"/>
              </a:rPr>
              <a:t>It is the Tree of Hindi Sentence generated from the </a:t>
            </a:r>
            <a:r>
              <a:rPr lang="en-US" sz="1600" dirty="0" err="1" smtClean="0">
                <a:solidFill>
                  <a:schemeClr val="dk1"/>
                </a:solidFill>
                <a:latin typeface="Times New Roman"/>
                <a:ea typeface="Times New Roman"/>
                <a:cs typeface="Times New Roman"/>
                <a:sym typeface="Times New Roman"/>
              </a:rPr>
              <a:t>Conll</a:t>
            </a:r>
            <a:r>
              <a:rPr lang="en-US" sz="1600" dirty="0" smtClean="0">
                <a:solidFill>
                  <a:schemeClr val="dk1"/>
                </a:solidFill>
                <a:latin typeface="Times New Roman"/>
                <a:ea typeface="Times New Roman"/>
                <a:cs typeface="Times New Roman"/>
                <a:sym typeface="Times New Roman"/>
              </a:rPr>
              <a:t> format generated </a:t>
            </a:r>
            <a:r>
              <a:rPr lang="en-US" sz="1600" dirty="0" err="1" smtClean="0">
                <a:solidFill>
                  <a:schemeClr val="dk1"/>
                </a:solidFill>
                <a:latin typeface="Times New Roman"/>
                <a:ea typeface="Times New Roman"/>
                <a:cs typeface="Times New Roman"/>
                <a:sym typeface="Times New Roman"/>
              </a:rPr>
              <a:t>Irshad</a:t>
            </a:r>
            <a:r>
              <a:rPr lang="en-US" sz="1600" dirty="0" smtClean="0">
                <a:solidFill>
                  <a:schemeClr val="dk1"/>
                </a:solidFill>
                <a:latin typeface="Times New Roman"/>
                <a:ea typeface="Times New Roman"/>
                <a:cs typeface="Times New Roman"/>
                <a:sym typeface="Times New Roman"/>
              </a:rPr>
              <a:t> Parser.</a:t>
            </a:r>
            <a:endParaRPr sz="1600" dirty="0">
              <a:solidFill>
                <a:schemeClr val="dk1"/>
              </a:solidFill>
              <a:latin typeface="Times New Roman"/>
              <a:ea typeface="Times New Roman"/>
              <a:cs typeface="Times New Roman"/>
              <a:sym typeface="Times New Roman"/>
            </a:endParaRPr>
          </a:p>
        </p:txBody>
      </p:sp>
      <p:sp>
        <p:nvSpPr>
          <p:cNvPr id="78" name="Google Shape;78;p2"/>
          <p:cNvSpPr txBox="1"/>
          <p:nvPr/>
        </p:nvSpPr>
        <p:spPr>
          <a:xfrm>
            <a:off x="3185135" y="4562071"/>
            <a:ext cx="2479040" cy="1264755"/>
          </a:xfrm>
          <a:prstGeom prst="rect">
            <a:avLst/>
          </a:prstGeom>
          <a:noFill/>
          <a:ln>
            <a:noFill/>
          </a:ln>
        </p:spPr>
        <p:txBody>
          <a:bodyPr spcFirstLastPara="1" wrap="square" lIns="0" tIns="8875" rIns="0" bIns="0" anchor="t" anchorCtr="0">
            <a:spAutoFit/>
          </a:bodyPr>
          <a:lstStyle/>
          <a:p>
            <a:pPr marL="12700" marR="5080">
              <a:lnSpc>
                <a:spcPct val="101600"/>
              </a:lnSpc>
            </a:pPr>
            <a:r>
              <a:rPr lang="en-US" sz="1600" dirty="0">
                <a:solidFill>
                  <a:schemeClr val="dk1"/>
                </a:solidFill>
                <a:latin typeface="Times New Roman"/>
                <a:ea typeface="Times New Roman"/>
                <a:cs typeface="Times New Roman"/>
                <a:sym typeface="Times New Roman"/>
              </a:rPr>
              <a:t>It is the </a:t>
            </a:r>
            <a:r>
              <a:rPr lang="en-US" sz="1600" dirty="0" smtClean="0">
                <a:solidFill>
                  <a:schemeClr val="dk1"/>
                </a:solidFill>
                <a:latin typeface="Times New Roman"/>
                <a:ea typeface="Times New Roman"/>
                <a:cs typeface="Times New Roman"/>
                <a:sym typeface="Times New Roman"/>
              </a:rPr>
              <a:t>Tree of English Sentence </a:t>
            </a:r>
            <a:r>
              <a:rPr lang="en-US" sz="1600" dirty="0">
                <a:solidFill>
                  <a:schemeClr val="dk1"/>
                </a:solidFill>
                <a:latin typeface="Times New Roman"/>
                <a:ea typeface="Times New Roman"/>
                <a:cs typeface="Times New Roman"/>
                <a:sym typeface="Times New Roman"/>
              </a:rPr>
              <a:t>generated from the </a:t>
            </a:r>
            <a:r>
              <a:rPr lang="en-US" sz="1600" dirty="0" err="1">
                <a:solidFill>
                  <a:schemeClr val="dk1"/>
                </a:solidFill>
                <a:latin typeface="Times New Roman"/>
                <a:ea typeface="Times New Roman"/>
                <a:cs typeface="Times New Roman"/>
                <a:sym typeface="Times New Roman"/>
              </a:rPr>
              <a:t>Conll</a:t>
            </a:r>
            <a:r>
              <a:rPr lang="en-US" sz="1600" dirty="0">
                <a:solidFill>
                  <a:schemeClr val="dk1"/>
                </a:solidFill>
                <a:latin typeface="Times New Roman"/>
                <a:ea typeface="Times New Roman"/>
                <a:cs typeface="Times New Roman"/>
                <a:sym typeface="Times New Roman"/>
              </a:rPr>
              <a:t> format generated </a:t>
            </a:r>
            <a:r>
              <a:rPr lang="en-US" sz="1600" dirty="0" smtClean="0">
                <a:solidFill>
                  <a:schemeClr val="dk1"/>
                </a:solidFill>
                <a:latin typeface="Times New Roman"/>
                <a:ea typeface="Times New Roman"/>
                <a:cs typeface="Times New Roman"/>
                <a:sym typeface="Times New Roman"/>
              </a:rPr>
              <a:t>Stanford </a:t>
            </a:r>
            <a:r>
              <a:rPr lang="en-US" sz="1600" dirty="0">
                <a:solidFill>
                  <a:schemeClr val="dk1"/>
                </a:solidFill>
                <a:latin typeface="Times New Roman"/>
                <a:ea typeface="Times New Roman"/>
                <a:cs typeface="Times New Roman"/>
                <a:sym typeface="Times New Roman"/>
              </a:rPr>
              <a:t>Parser.</a:t>
            </a:r>
          </a:p>
          <a:p>
            <a:pPr marL="12700" marR="5080" lvl="0" indent="0" algn="l" rtl="0">
              <a:lnSpc>
                <a:spcPct val="101600"/>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
        <p:nvSpPr>
          <p:cNvPr id="79" name="Google Shape;79;p2"/>
          <p:cNvSpPr txBox="1"/>
          <p:nvPr/>
        </p:nvSpPr>
        <p:spPr>
          <a:xfrm>
            <a:off x="6225200" y="4565472"/>
            <a:ext cx="2479040" cy="496611"/>
          </a:xfrm>
          <a:prstGeom prst="rect">
            <a:avLst/>
          </a:prstGeom>
          <a:noFill/>
          <a:ln>
            <a:noFill/>
          </a:ln>
        </p:spPr>
        <p:txBody>
          <a:bodyPr spcFirstLastPara="1" wrap="square" lIns="0" tIns="8875" rIns="0" bIns="0" anchor="t" anchorCtr="0">
            <a:spAutoFit/>
          </a:bodyPr>
          <a:lstStyle/>
          <a:p>
            <a:pPr marL="12700" marR="5080" lvl="0" indent="0" algn="just" rtl="0">
              <a:lnSpc>
                <a:spcPct val="101600"/>
              </a:lnSpc>
              <a:spcBef>
                <a:spcPts val="0"/>
              </a:spcBef>
              <a:spcAft>
                <a:spcPts val="0"/>
              </a:spcAft>
              <a:buNone/>
            </a:pPr>
            <a:r>
              <a:rPr lang="en-US" sz="1600" dirty="0">
                <a:solidFill>
                  <a:schemeClr val="dk1"/>
                </a:solidFill>
                <a:latin typeface="Times New Roman"/>
                <a:ea typeface="Times New Roman"/>
                <a:cs typeface="Times New Roman"/>
                <a:sym typeface="Times New Roman"/>
              </a:rPr>
              <a:t>Comparison of </a:t>
            </a:r>
            <a:r>
              <a:rPr lang="en-US" sz="1600" dirty="0" err="1">
                <a:solidFill>
                  <a:schemeClr val="dk1"/>
                </a:solidFill>
                <a:latin typeface="Times New Roman"/>
                <a:ea typeface="Times New Roman"/>
                <a:cs typeface="Times New Roman"/>
                <a:sym typeface="Times New Roman"/>
              </a:rPr>
              <a:t>Irshad</a:t>
            </a:r>
            <a:r>
              <a:rPr lang="en-US" sz="1600" dirty="0">
                <a:solidFill>
                  <a:schemeClr val="dk1"/>
                </a:solidFill>
                <a:latin typeface="Times New Roman"/>
                <a:ea typeface="Times New Roman"/>
                <a:cs typeface="Times New Roman"/>
                <a:sym typeface="Times New Roman"/>
              </a:rPr>
              <a:t> and Stanford parser.</a:t>
            </a:r>
            <a:endParaRPr sz="1600" dirty="0">
              <a:solidFill>
                <a:schemeClr val="dk1"/>
              </a:solidFill>
              <a:latin typeface="Times New Roman"/>
              <a:ea typeface="Times New Roman"/>
              <a:cs typeface="Times New Roman"/>
              <a:sym typeface="Times New Roman"/>
            </a:endParaRPr>
          </a:p>
        </p:txBody>
      </p:sp>
      <p:sp>
        <p:nvSpPr>
          <p:cNvPr id="80" name="Google Shape;80;p2"/>
          <p:cNvSpPr txBox="1"/>
          <p:nvPr/>
        </p:nvSpPr>
        <p:spPr>
          <a:xfrm>
            <a:off x="9425599" y="4565472"/>
            <a:ext cx="2962641" cy="1013596"/>
          </a:xfrm>
          <a:prstGeom prst="rect">
            <a:avLst/>
          </a:prstGeom>
          <a:noFill/>
          <a:ln>
            <a:noFill/>
          </a:ln>
        </p:spPr>
        <p:txBody>
          <a:bodyPr spcFirstLastPara="1" wrap="square" lIns="0" tIns="8875" rIns="0" bIns="0" anchor="t" anchorCtr="0">
            <a:spAutoFit/>
          </a:bodyPr>
          <a:lstStyle/>
          <a:p>
            <a:pPr marL="12700" marR="5080" lvl="0">
              <a:lnSpc>
                <a:spcPct val="101600"/>
              </a:lnSpc>
            </a:pPr>
            <a:r>
              <a:rPr lang="en-US" sz="1600" dirty="0">
                <a:solidFill>
                  <a:schemeClr val="dk1"/>
                </a:solidFill>
                <a:latin typeface="Times New Roman"/>
                <a:ea typeface="Times New Roman"/>
                <a:cs typeface="Times New Roman"/>
                <a:sym typeface="Times New Roman"/>
              </a:rPr>
              <a:t>The "CONLL" file type represents a corpus with one word per line, each word </a:t>
            </a:r>
            <a:r>
              <a:rPr lang="en-US" sz="1600" dirty="0" smtClean="0">
                <a:solidFill>
                  <a:schemeClr val="dk1"/>
                </a:solidFill>
                <a:latin typeface="Times New Roman"/>
                <a:ea typeface="Times New Roman"/>
                <a:cs typeface="Times New Roman"/>
                <a:sym typeface="Times New Roman"/>
              </a:rPr>
              <a:t>containing 10 </a:t>
            </a:r>
            <a:r>
              <a:rPr lang="en-US" sz="1600" dirty="0">
                <a:solidFill>
                  <a:schemeClr val="dk1"/>
                </a:solidFill>
                <a:latin typeface="Times New Roman"/>
                <a:ea typeface="Times New Roman"/>
                <a:cs typeface="Times New Roman"/>
                <a:sym typeface="Times New Roman"/>
              </a:rPr>
              <a:t>columns with information about the word </a:t>
            </a:r>
            <a:endParaRPr sz="1600" dirty="0">
              <a:solidFill>
                <a:schemeClr val="dk1"/>
              </a:solidFill>
              <a:latin typeface="Times New Roman"/>
              <a:ea typeface="Times New Roman"/>
              <a:cs typeface="Times New Roman"/>
              <a:sym typeface="Times New Roman"/>
            </a:endParaRPr>
          </a:p>
        </p:txBody>
      </p:sp>
      <p:pic>
        <p:nvPicPr>
          <p:cNvPr id="81" name="Google Shape;81;p2"/>
          <p:cNvPicPr preferRelativeResize="0"/>
          <p:nvPr/>
        </p:nvPicPr>
        <p:blipFill>
          <a:blip r:embed="rId3">
            <a:extLst>
              <a:ext uri="{28A0092B-C50C-407E-A947-70E740481C1C}">
                <a14:useLocalDpi xmlns:a14="http://schemas.microsoft.com/office/drawing/2010/main" val="0"/>
              </a:ext>
            </a:extLst>
          </a:blip>
          <a:stretch>
            <a:fillRect/>
          </a:stretch>
        </p:blipFill>
        <p:spPr>
          <a:xfrm>
            <a:off x="351449" y="762000"/>
            <a:ext cx="2642869" cy="3120887"/>
          </a:xfrm>
          <a:prstGeom prst="rect">
            <a:avLst/>
          </a:prstGeom>
          <a:noFill/>
          <a:ln>
            <a:noFill/>
          </a:ln>
        </p:spPr>
      </p:pic>
      <p:pic>
        <p:nvPicPr>
          <p:cNvPr id="82" name="Google Shape;82;p2"/>
          <p:cNvPicPr preferRelativeResize="0"/>
          <p:nvPr/>
        </p:nvPicPr>
        <p:blipFill>
          <a:blip r:embed="rId4">
            <a:extLst>
              <a:ext uri="{28A0092B-C50C-407E-A947-70E740481C1C}">
                <a14:useLocalDpi xmlns:a14="http://schemas.microsoft.com/office/drawing/2010/main" val="0"/>
              </a:ext>
            </a:extLst>
          </a:blip>
          <a:stretch>
            <a:fillRect/>
          </a:stretch>
        </p:blipFill>
        <p:spPr>
          <a:xfrm>
            <a:off x="6027125" y="762000"/>
            <a:ext cx="2919869" cy="3120887"/>
          </a:xfrm>
          <a:prstGeom prst="rect">
            <a:avLst/>
          </a:prstGeom>
          <a:noFill/>
          <a:ln>
            <a:noFill/>
          </a:ln>
        </p:spPr>
      </p:pic>
      <p:pic>
        <p:nvPicPr>
          <p:cNvPr id="84" name="Google Shape;84;p2"/>
          <p:cNvPicPr preferRelativeResize="0"/>
          <p:nvPr/>
        </p:nvPicPr>
        <p:blipFill>
          <a:blip r:embed="rId5">
            <a:extLst>
              <a:ext uri="{28A0092B-C50C-407E-A947-70E740481C1C}">
                <a14:useLocalDpi xmlns:a14="http://schemas.microsoft.com/office/drawing/2010/main" val="0"/>
              </a:ext>
            </a:extLst>
          </a:blip>
          <a:stretch>
            <a:fillRect/>
          </a:stretch>
        </p:blipFill>
        <p:spPr>
          <a:xfrm>
            <a:off x="3212906" y="828417"/>
            <a:ext cx="2595632" cy="3120887"/>
          </a:xfrm>
          <a:prstGeom prst="rect">
            <a:avLst/>
          </a:prstGeom>
          <a:noFill/>
          <a:ln>
            <a:noFill/>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1644" y="670224"/>
            <a:ext cx="3246597" cy="3299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462</Words>
  <Application>Microsoft Office PowerPoint</Application>
  <PresentationFormat>A3 Paper (297x420 mm)</PresentationFormat>
  <Paragraphs>42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 SINGH</dc:creator>
  <cp:lastModifiedBy>Dale</cp:lastModifiedBy>
  <cp:revision>7</cp:revision>
  <dcterms:created xsi:type="dcterms:W3CDTF">2019-03-26T03:52:54Z</dcterms:created>
  <dcterms:modified xsi:type="dcterms:W3CDTF">2020-04-08T13:28:59Z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