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8" r:id="rId12"/>
    <p:sldId id="269" r:id="rId13"/>
    <p:sldId id="271"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909" y="1540476"/>
            <a:ext cx="9123878" cy="3262183"/>
          </a:xfrm>
        </p:spPr>
        <p:txBody>
          <a:bodyPr/>
          <a:lstStyle/>
          <a:p>
            <a:r>
              <a:rPr lang="en-US" dirty="0" smtClean="0"/>
              <a:t>      </a:t>
            </a:r>
            <a:br>
              <a:rPr lang="en-US" dirty="0" smtClean="0"/>
            </a:br>
            <a:r>
              <a:rPr lang="en-US" dirty="0"/>
              <a:t/>
            </a:r>
            <a:br>
              <a:rPr lang="en-US" dirty="0"/>
            </a:br>
            <a:r>
              <a:rPr lang="en-US" dirty="0" smtClean="0"/>
              <a:t/>
            </a:r>
            <a:br>
              <a:rPr lang="en-US" dirty="0" smtClean="0"/>
            </a:br>
            <a:r>
              <a:rPr lang="en-US" dirty="0"/>
              <a:t> </a:t>
            </a:r>
            <a:r>
              <a:rPr lang="en-US" dirty="0" smtClean="0"/>
              <a:t>     Data Analysis </a:t>
            </a:r>
            <a:br>
              <a:rPr lang="en-US" dirty="0" smtClean="0"/>
            </a:br>
            <a:r>
              <a:rPr lang="en-US" dirty="0" smtClean="0"/>
              <a:t>     (loan Dataset)</a:t>
            </a:r>
            <a:r>
              <a:rPr lang="en-US" dirty="0"/>
              <a:t/>
            </a:r>
            <a:br>
              <a:rPr lang="en-US" dirty="0"/>
            </a:br>
            <a:endParaRPr lang="en-US" dirty="0"/>
          </a:p>
        </p:txBody>
      </p:sp>
      <p:sp>
        <p:nvSpPr>
          <p:cNvPr id="3" name="Subtitle 2"/>
          <p:cNvSpPr>
            <a:spLocks noGrp="1"/>
          </p:cNvSpPr>
          <p:nvPr>
            <p:ph type="subTitle" idx="1"/>
          </p:nvPr>
        </p:nvSpPr>
        <p:spPr>
          <a:xfrm>
            <a:off x="23719" y="6326093"/>
            <a:ext cx="8825658" cy="861420"/>
          </a:xfrm>
        </p:spPr>
        <p:txBody>
          <a:bodyPr/>
          <a:lstStyle/>
          <a:p>
            <a:r>
              <a:rPr lang="en-US" dirty="0" smtClean="0"/>
              <a:t>By GAURAV BINJOLA</a:t>
            </a:r>
            <a:endParaRPr lang="en-US" dirty="0"/>
          </a:p>
        </p:txBody>
      </p:sp>
    </p:spTree>
    <p:extLst>
      <p:ext uri="{BB962C8B-B14F-4D97-AF65-F5344CB8AC3E}">
        <p14:creationId xmlns:p14="http://schemas.microsoft.com/office/powerpoint/2010/main" val="3246153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4069" y="3904735"/>
            <a:ext cx="5408968" cy="28750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070" y="955589"/>
            <a:ext cx="5408967" cy="2875006"/>
          </a:xfrm>
          <a:prstGeom prst="rect">
            <a:avLst/>
          </a:prstGeom>
        </p:spPr>
      </p:pic>
      <p:sp>
        <p:nvSpPr>
          <p:cNvPr id="6" name="Content Placeholder 20"/>
          <p:cNvSpPr txBox="1">
            <a:spLocks/>
          </p:cNvSpPr>
          <p:nvPr/>
        </p:nvSpPr>
        <p:spPr>
          <a:xfrm>
            <a:off x="345988" y="407351"/>
            <a:ext cx="6186617" cy="63723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The First Image is the distribution of employee length with the all entries and the second image is the distribution of employee length with the only charge off entries.</a:t>
            </a:r>
          </a:p>
          <a:p>
            <a:r>
              <a:rPr lang="en-US" dirty="0" smtClean="0"/>
              <a:t>In the first image we can see that the 10+ years has takes maximum loan than the other and the charge off of the 10+ year is also maximum.</a:t>
            </a:r>
          </a:p>
          <a:p>
            <a:r>
              <a:rPr lang="en-US" sz="2200" dirty="0" smtClean="0"/>
              <a:t>We can see that the distribution in all entries and the charge off entries is quite similar but there are difference is in number of loan issued.</a:t>
            </a:r>
          </a:p>
          <a:p>
            <a:r>
              <a:rPr lang="en-US" sz="2200" dirty="0" smtClean="0"/>
              <a:t>The charge of 2 years, 3 years, &lt;1 year, 1 years, 4 years are almost same and the number of loan issued is also same for all these length.</a:t>
            </a:r>
          </a:p>
          <a:p>
            <a:endParaRPr lang="en-US" sz="2200" dirty="0" smtClean="0"/>
          </a:p>
          <a:p>
            <a:endParaRPr lang="en-US" dirty="0" smtClean="0"/>
          </a:p>
          <a:p>
            <a:endParaRPr lang="en-US" dirty="0" smtClean="0"/>
          </a:p>
        </p:txBody>
      </p:sp>
    </p:spTree>
    <p:extLst>
      <p:ext uri="{BB962C8B-B14F-4D97-AF65-F5344CB8AC3E}">
        <p14:creationId xmlns:p14="http://schemas.microsoft.com/office/powerpoint/2010/main" val="130519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562" y="407351"/>
            <a:ext cx="5700583" cy="3018875"/>
          </a:xfrm>
          <a:prstGeom prst="rect">
            <a:avLst/>
          </a:prstGeom>
        </p:spPr>
      </p:pic>
      <p:sp>
        <p:nvSpPr>
          <p:cNvPr id="6" name="Content Placeholder 20"/>
          <p:cNvSpPr txBox="1">
            <a:spLocks/>
          </p:cNvSpPr>
          <p:nvPr/>
        </p:nvSpPr>
        <p:spPr>
          <a:xfrm>
            <a:off x="345988" y="407351"/>
            <a:ext cx="5923007" cy="30188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Now we are going to analysis of charge off entries.</a:t>
            </a:r>
          </a:p>
          <a:p>
            <a:r>
              <a:rPr lang="en-US" dirty="0" smtClean="0"/>
              <a:t>We</a:t>
            </a:r>
            <a:r>
              <a:rPr lang="en-US" sz="2200" dirty="0" smtClean="0"/>
              <a:t> </a:t>
            </a:r>
            <a:r>
              <a:rPr lang="en-US" dirty="0" smtClean="0"/>
              <a:t>can see that interest rate between 12% to 16% has the maximum charge off.</a:t>
            </a:r>
          </a:p>
          <a:p>
            <a:r>
              <a:rPr lang="en-US" dirty="0" smtClean="0"/>
              <a:t>The state CA has the maximum charge off compare to the others.</a:t>
            </a:r>
          </a:p>
          <a:p>
            <a:r>
              <a:rPr lang="en-US" dirty="0" smtClean="0"/>
              <a:t>There are maximum entries with Not verified with total of </a:t>
            </a:r>
            <a:r>
              <a:rPr lang="en-US" dirty="0" err="1" smtClean="0"/>
              <a:t>approx</a:t>
            </a:r>
            <a:r>
              <a:rPr lang="en-US" dirty="0" smtClean="0"/>
              <a:t> 3500. </a:t>
            </a:r>
          </a:p>
          <a:p>
            <a:endParaRPr lang="en-US" dirty="0" smtClean="0"/>
          </a:p>
          <a:p>
            <a:pPr marL="0" indent="0">
              <a:buNone/>
            </a:pPr>
            <a:endParaRPr lang="en-US" dirty="0" smtClean="0"/>
          </a:p>
          <a:p>
            <a:endParaRPr lang="en-US" dirty="0" smtClean="0"/>
          </a:p>
          <a:p>
            <a:endParaRPr lang="en-US" dirty="0" smtClean="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5988" y="3707027"/>
            <a:ext cx="11747157" cy="3080952"/>
          </a:xfrm>
        </p:spPr>
      </p:pic>
    </p:spTree>
    <p:extLst>
      <p:ext uri="{BB962C8B-B14F-4D97-AF65-F5344CB8AC3E}">
        <p14:creationId xmlns:p14="http://schemas.microsoft.com/office/powerpoint/2010/main" val="102749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0"/>
          <p:cNvSpPr txBox="1">
            <a:spLocks/>
          </p:cNvSpPr>
          <p:nvPr/>
        </p:nvSpPr>
        <p:spPr>
          <a:xfrm>
            <a:off x="345988" y="407351"/>
            <a:ext cx="10033688" cy="2920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smtClean="0"/>
          </a:p>
          <a:p>
            <a:pPr marL="0" indent="0">
              <a:buNone/>
            </a:pPr>
            <a:endParaRPr lang="en-US" dirty="0" smtClean="0"/>
          </a:p>
          <a:p>
            <a:endParaRPr lang="en-US" dirty="0" smtClean="0"/>
          </a:p>
          <a:p>
            <a:endParaRPr lang="en-US" dirty="0" smtClean="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988" y="3501081"/>
            <a:ext cx="11574163" cy="3210347"/>
          </a:xfrm>
        </p:spPr>
      </p:pic>
      <p:sp>
        <p:nvSpPr>
          <p:cNvPr id="7" name="Content Placeholder 20"/>
          <p:cNvSpPr txBox="1">
            <a:spLocks/>
          </p:cNvSpPr>
          <p:nvPr/>
        </p:nvSpPr>
        <p:spPr>
          <a:xfrm>
            <a:off x="345988" y="407351"/>
            <a:ext cx="10033688" cy="2920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The charge off entries are more in the B and C Grade and the range of Sub Grade between b3 to c2 has the maximum charge off entries.</a:t>
            </a:r>
          </a:p>
          <a:p>
            <a:r>
              <a:rPr lang="en-US" dirty="0" smtClean="0"/>
              <a:t>The charge off entries in G grade and Sub Grade between G1 to G5 has the lowest charge off entries. But the number of loans provided buy the company to these grade are also less in numbers.</a:t>
            </a:r>
          </a:p>
          <a:p>
            <a:r>
              <a:rPr lang="en-US" dirty="0" smtClean="0"/>
              <a:t>The analysis tells that the more the loan are provided to some particular area the more the chance of charge off entry in that area.  </a:t>
            </a: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16083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4195" y="407352"/>
            <a:ext cx="6052850" cy="2994875"/>
          </a:xfrm>
        </p:spPr>
      </p:pic>
      <p:sp>
        <p:nvSpPr>
          <p:cNvPr id="5" name="Content Placeholder 20"/>
          <p:cNvSpPr txBox="1">
            <a:spLocks/>
          </p:cNvSpPr>
          <p:nvPr/>
        </p:nvSpPr>
        <p:spPr>
          <a:xfrm>
            <a:off x="345987" y="407352"/>
            <a:ext cx="5280455" cy="63147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Applicants </a:t>
            </a:r>
            <a:r>
              <a:rPr lang="en-US" dirty="0"/>
              <a:t>who has taken the Loan for 'small </a:t>
            </a:r>
            <a:r>
              <a:rPr lang="en-US" dirty="0" smtClean="0"/>
              <a:t>business‘ and ‘credit card’ </a:t>
            </a:r>
            <a:r>
              <a:rPr lang="en-US" dirty="0"/>
              <a:t>has the highest </a:t>
            </a:r>
            <a:r>
              <a:rPr lang="en-US" dirty="0" smtClean="0"/>
              <a:t>probability </a:t>
            </a:r>
            <a:r>
              <a:rPr lang="en-US" dirty="0"/>
              <a:t>of charge </a:t>
            </a:r>
            <a:r>
              <a:rPr lang="en-US" dirty="0" smtClean="0"/>
              <a:t>off. </a:t>
            </a:r>
            <a:r>
              <a:rPr lang="en-US" dirty="0"/>
              <a:t>So bank should take extra caution like take some </a:t>
            </a:r>
            <a:r>
              <a:rPr lang="en-US" dirty="0" smtClean="0"/>
              <a:t>asset </a:t>
            </a:r>
            <a:r>
              <a:rPr lang="en-US" dirty="0"/>
              <a:t>while approving the loan for purpose of 'small </a:t>
            </a:r>
            <a:r>
              <a:rPr lang="en-US" dirty="0" smtClean="0"/>
              <a:t>business‘.</a:t>
            </a:r>
          </a:p>
          <a:p>
            <a:r>
              <a:rPr lang="en-US" dirty="0" smtClean="0"/>
              <a:t>There are no charge off in the None for Ownership of house but that does not mean that we can approve loan to the one who has No ownership status we should verify the customer and they should have some king of ownership to show.</a:t>
            </a:r>
          </a:p>
          <a:p>
            <a:r>
              <a:rPr lang="en-US" dirty="0" smtClean="0"/>
              <a:t>The charge off of the ‘Other’ in Home ownership is the max and that should be also take care with the verification and have some asset for the recovery of loan amount.</a:t>
            </a:r>
            <a:endParaRPr lang="en-US" dirty="0" smtClean="0"/>
          </a:p>
          <a:p>
            <a:pPr marL="0" indent="0">
              <a:buNone/>
            </a:pPr>
            <a:endParaRPr lang="en-US" dirty="0" smtClean="0"/>
          </a:p>
          <a:p>
            <a:endParaRPr lang="en-US" dirty="0" smtClean="0"/>
          </a:p>
          <a:p>
            <a:endParaRPr lang="en-US" dirty="0" smtClean="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195" y="3517557"/>
            <a:ext cx="6052318" cy="3225113"/>
          </a:xfrm>
          <a:prstGeom prst="rect">
            <a:avLst/>
          </a:prstGeom>
        </p:spPr>
      </p:pic>
    </p:spTree>
    <p:extLst>
      <p:ext uri="{BB962C8B-B14F-4D97-AF65-F5344CB8AC3E}">
        <p14:creationId xmlns:p14="http://schemas.microsoft.com/office/powerpoint/2010/main" val="186750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199" y="2503940"/>
            <a:ext cx="9168713" cy="1400530"/>
          </a:xfrm>
        </p:spPr>
        <p:txBody>
          <a:bodyPr/>
          <a:lstStyle/>
          <a:p>
            <a:r>
              <a:rPr lang="en-US" dirty="0" smtClean="0"/>
              <a:t>             </a:t>
            </a:r>
            <a:r>
              <a:rPr lang="en-US" sz="8000" smtClean="0"/>
              <a:t>THANK Y </a:t>
            </a:r>
            <a:endParaRPr lang="en-US" sz="8000" dirty="0"/>
          </a:p>
        </p:txBody>
      </p:sp>
    </p:spTree>
    <p:extLst>
      <p:ext uri="{BB962C8B-B14F-4D97-AF65-F5344CB8AC3E}">
        <p14:creationId xmlns:p14="http://schemas.microsoft.com/office/powerpoint/2010/main" val="251972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8244"/>
          </a:xfrm>
        </p:spPr>
        <p:txBody>
          <a:bodyPr/>
          <a:lstStyle/>
          <a:p>
            <a:r>
              <a:rPr lang="en-US" dirty="0" smtClean="0"/>
              <a:t>About Data </a:t>
            </a:r>
            <a:endParaRPr lang="en-US" dirty="0"/>
          </a:p>
        </p:txBody>
      </p:sp>
      <p:sp>
        <p:nvSpPr>
          <p:cNvPr id="3" name="Content Placeholder 2"/>
          <p:cNvSpPr>
            <a:spLocks noGrp="1"/>
          </p:cNvSpPr>
          <p:nvPr>
            <p:ph idx="1"/>
          </p:nvPr>
        </p:nvSpPr>
        <p:spPr>
          <a:xfrm>
            <a:off x="646111" y="1237372"/>
            <a:ext cx="11447035" cy="2181331"/>
          </a:xfrm>
        </p:spPr>
        <p:txBody>
          <a:bodyPr/>
          <a:lstStyle/>
          <a:p>
            <a:r>
              <a:rPr lang="en-US" dirty="0" smtClean="0"/>
              <a:t>Data contains 111 columns and 39717 rows.</a:t>
            </a:r>
          </a:p>
          <a:p>
            <a:r>
              <a:rPr lang="en-US" dirty="0" smtClean="0"/>
              <a:t>This Data tells us about the customers who has paid all installments of the loan as fully paid and the ones who has not as charged off and the going on loans are as current. </a:t>
            </a:r>
          </a:p>
          <a:p>
            <a:r>
              <a:rPr lang="en-US" dirty="0" smtClean="0"/>
              <a:t>This data contains the details of customers who has taken the loan and there loan status.</a:t>
            </a:r>
          </a:p>
          <a:p>
            <a:pPr marL="0" indent="0">
              <a:buNone/>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3542269"/>
            <a:ext cx="10911575" cy="3229234"/>
          </a:xfrm>
          <a:prstGeom prst="rect">
            <a:avLst/>
          </a:prstGeom>
        </p:spPr>
      </p:pic>
    </p:spTree>
    <p:extLst>
      <p:ext uri="{BB962C8B-B14F-4D97-AF65-F5344CB8AC3E}">
        <p14:creationId xmlns:p14="http://schemas.microsoft.com/office/powerpoint/2010/main" val="308843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2015"/>
            <a:ext cx="9404723" cy="733531"/>
          </a:xfrm>
        </p:spPr>
        <p:txBody>
          <a:bodyPr/>
          <a:lstStyle/>
          <a:p>
            <a:r>
              <a:rPr lang="en-US" dirty="0" smtClean="0"/>
              <a:t>Missing </a:t>
            </a:r>
            <a:r>
              <a:rPr lang="en-US" dirty="0"/>
              <a:t>V</a:t>
            </a:r>
            <a:r>
              <a:rPr lang="en-US" dirty="0" smtClean="0"/>
              <a:t>alues Treatment </a:t>
            </a:r>
            <a:endParaRPr lang="en-US" dirty="0"/>
          </a:p>
        </p:txBody>
      </p:sp>
      <p:sp>
        <p:nvSpPr>
          <p:cNvPr id="3" name="Content Placeholder 2"/>
          <p:cNvSpPr>
            <a:spLocks noGrp="1"/>
          </p:cNvSpPr>
          <p:nvPr>
            <p:ph idx="1"/>
          </p:nvPr>
        </p:nvSpPr>
        <p:spPr>
          <a:xfrm>
            <a:off x="646111" y="815546"/>
            <a:ext cx="11389370" cy="2356022"/>
          </a:xfrm>
        </p:spPr>
        <p:txBody>
          <a:bodyPr>
            <a:normAutofit/>
          </a:bodyPr>
          <a:lstStyle/>
          <a:p>
            <a:r>
              <a:rPr lang="en-US" dirty="0" smtClean="0"/>
              <a:t>We have to deal with the missing values and set values in that block if the data of a row or column has more that 50% missing values so we remove that particular column or row.</a:t>
            </a:r>
          </a:p>
          <a:p>
            <a:r>
              <a:rPr lang="en-US" dirty="0" smtClean="0"/>
              <a:t>We will get to know about the missing values for all columns buy .info method in pandas.</a:t>
            </a:r>
          </a:p>
          <a:p>
            <a:r>
              <a:rPr lang="en-US" dirty="0" smtClean="0"/>
              <a:t>In the image below we can see that the .info contains the Non-null values and Data type also so we can check which kind of data present in that particular column.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3171569"/>
            <a:ext cx="11037644" cy="3542269"/>
          </a:xfrm>
          <a:prstGeom prst="rect">
            <a:avLst/>
          </a:prstGeom>
        </p:spPr>
      </p:pic>
    </p:spTree>
    <p:extLst>
      <p:ext uri="{BB962C8B-B14F-4D97-AF65-F5344CB8AC3E}">
        <p14:creationId xmlns:p14="http://schemas.microsoft.com/office/powerpoint/2010/main" val="115408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9390"/>
          </a:xfrm>
        </p:spPr>
        <p:txBody>
          <a:bodyPr/>
          <a:lstStyle/>
          <a:p>
            <a:r>
              <a:rPr lang="en-US" dirty="0" smtClean="0"/>
              <a:t>Treatment of columns</a:t>
            </a:r>
            <a:endParaRPr lang="en-US" dirty="0"/>
          </a:p>
        </p:txBody>
      </p:sp>
      <p:sp>
        <p:nvSpPr>
          <p:cNvPr id="3" name="Content Placeholder 2"/>
          <p:cNvSpPr>
            <a:spLocks noGrp="1"/>
          </p:cNvSpPr>
          <p:nvPr>
            <p:ph idx="1"/>
          </p:nvPr>
        </p:nvSpPr>
        <p:spPr>
          <a:xfrm>
            <a:off x="646111" y="1262087"/>
            <a:ext cx="11348181" cy="1431686"/>
          </a:xfrm>
        </p:spPr>
        <p:txBody>
          <a:bodyPr>
            <a:normAutofit lnSpcReduction="10000"/>
          </a:bodyPr>
          <a:lstStyle/>
          <a:p>
            <a:r>
              <a:rPr lang="en-US" dirty="0" smtClean="0"/>
              <a:t>Now we will check for the columns that contains more that 50% of missing values and then remove that columns from the dataset.</a:t>
            </a:r>
          </a:p>
          <a:p>
            <a:r>
              <a:rPr lang="en-US" dirty="0" smtClean="0"/>
              <a:t>We will also remove the columns that have the information which will not required for the analysis.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8389" y="2759677"/>
            <a:ext cx="7776519" cy="3958280"/>
          </a:xfrm>
          <a:prstGeom prst="rect">
            <a:avLst/>
          </a:prstGeom>
        </p:spPr>
      </p:pic>
      <p:sp>
        <p:nvSpPr>
          <p:cNvPr id="6" name="Content Placeholder 2"/>
          <p:cNvSpPr txBox="1">
            <a:spLocks/>
          </p:cNvSpPr>
          <p:nvPr/>
        </p:nvSpPr>
        <p:spPr>
          <a:xfrm>
            <a:off x="646111" y="2759677"/>
            <a:ext cx="3555186" cy="395827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Here First we have removed the column that are not required for our analysis (</a:t>
            </a:r>
            <a:r>
              <a:rPr lang="en-US" dirty="0" err="1" smtClean="0"/>
              <a:t>not_required_columns</a:t>
            </a:r>
            <a:r>
              <a:rPr lang="en-US" dirty="0" smtClean="0"/>
              <a:t>).</a:t>
            </a:r>
          </a:p>
          <a:p>
            <a:r>
              <a:rPr lang="en-US" dirty="0" smtClean="0"/>
              <a:t>Than we find the columns which have more than 50% of missing value and that with the help of .drop we have remove all the columns and at last we have 36 columns </a:t>
            </a:r>
            <a:r>
              <a:rPr lang="en-US" dirty="0" err="1" smtClean="0"/>
              <a:t>remaning</a:t>
            </a:r>
            <a:r>
              <a:rPr lang="en-US" dirty="0" smtClean="0"/>
              <a:t> in the dataset.</a:t>
            </a:r>
            <a:endParaRPr lang="en-US" dirty="0"/>
          </a:p>
        </p:txBody>
      </p:sp>
    </p:spTree>
    <p:extLst>
      <p:ext uri="{BB962C8B-B14F-4D97-AF65-F5344CB8AC3E}">
        <p14:creationId xmlns:p14="http://schemas.microsoft.com/office/powerpoint/2010/main" val="383272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06729"/>
            <a:ext cx="9404723" cy="766481"/>
          </a:xfrm>
        </p:spPr>
        <p:txBody>
          <a:bodyPr/>
          <a:lstStyle/>
          <a:p>
            <a:r>
              <a:rPr lang="en-US" dirty="0" smtClean="0"/>
              <a:t>Analysis </a:t>
            </a:r>
            <a:endParaRPr lang="en-US" dirty="0"/>
          </a:p>
        </p:txBody>
      </p:sp>
      <p:sp>
        <p:nvSpPr>
          <p:cNvPr id="3" name="Content Placeholder 2"/>
          <p:cNvSpPr>
            <a:spLocks noGrp="1"/>
          </p:cNvSpPr>
          <p:nvPr>
            <p:ph idx="1"/>
          </p:nvPr>
        </p:nvSpPr>
        <p:spPr>
          <a:xfrm>
            <a:off x="645130" y="897924"/>
            <a:ext cx="6587693" cy="963827"/>
          </a:xfrm>
        </p:spPr>
        <p:txBody>
          <a:bodyPr>
            <a:noAutofit/>
          </a:bodyPr>
          <a:lstStyle/>
          <a:p>
            <a:r>
              <a:rPr lang="en-US" sz="1900" dirty="0" smtClean="0"/>
              <a:t>First we will check the correlation between all the columns and check if there is problem </a:t>
            </a:r>
            <a:r>
              <a:rPr lang="en-US" sz="1900" dirty="0"/>
              <a:t>of </a:t>
            </a:r>
            <a:r>
              <a:rPr lang="en-US" sz="1900" dirty="0" err="1" smtClean="0"/>
              <a:t>multicollinearity</a:t>
            </a:r>
            <a:r>
              <a:rPr lang="en-US" sz="1900" dirty="0" smtClean="0"/>
              <a:t>.</a:t>
            </a:r>
            <a:endParaRPr lang="en-US" sz="19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088" y="1425994"/>
            <a:ext cx="4760820" cy="4554676"/>
          </a:xfrm>
          <a:prstGeom prst="rect">
            <a:avLst/>
          </a:prstGeom>
        </p:spPr>
      </p:pic>
      <p:sp>
        <p:nvSpPr>
          <p:cNvPr id="7" name="Content Placeholder 2"/>
          <p:cNvSpPr txBox="1">
            <a:spLocks/>
          </p:cNvSpPr>
          <p:nvPr/>
        </p:nvSpPr>
        <p:spPr>
          <a:xfrm>
            <a:off x="645131" y="1861752"/>
            <a:ext cx="6587692" cy="48603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This the way Graph looks like and it tell us the correlation between two columns.</a:t>
            </a:r>
          </a:p>
          <a:p>
            <a:r>
              <a:rPr lang="en-US" dirty="0" smtClean="0"/>
              <a:t>Every block number and color tell how the two columns are correlated. For </a:t>
            </a:r>
            <a:r>
              <a:rPr lang="en-US" dirty="0" err="1" smtClean="0"/>
              <a:t>Eg</a:t>
            </a:r>
            <a:r>
              <a:rPr lang="en-US" dirty="0" smtClean="0"/>
              <a:t> : if a block has 0.98 (no.) and dark blue color that means the two columns are highly correlated with each other.</a:t>
            </a:r>
          </a:p>
          <a:p>
            <a:r>
              <a:rPr lang="en-US" dirty="0" smtClean="0"/>
              <a:t>Now there are two ways to deal with the </a:t>
            </a:r>
            <a:r>
              <a:rPr lang="en-US" dirty="0" err="1" smtClean="0"/>
              <a:t>multicollinearity</a:t>
            </a:r>
            <a:r>
              <a:rPr lang="en-US" dirty="0" smtClean="0"/>
              <a:t> in the dataset:</a:t>
            </a:r>
          </a:p>
          <a:p>
            <a:pPr marL="0" indent="0">
              <a:buNone/>
            </a:pPr>
            <a:r>
              <a:rPr lang="en-US" dirty="0"/>
              <a:t> </a:t>
            </a:r>
            <a:r>
              <a:rPr lang="en-US" dirty="0" smtClean="0"/>
              <a:t>    1. we will leave the columns as it is and don’t </a:t>
            </a:r>
          </a:p>
          <a:p>
            <a:pPr marL="0" indent="0">
              <a:buNone/>
            </a:pPr>
            <a:r>
              <a:rPr lang="en-US" dirty="0"/>
              <a:t> </a:t>
            </a:r>
            <a:r>
              <a:rPr lang="en-US" dirty="0" smtClean="0"/>
              <a:t>    change the values.</a:t>
            </a:r>
          </a:p>
          <a:p>
            <a:pPr marL="0" indent="0">
              <a:buNone/>
            </a:pPr>
            <a:r>
              <a:rPr lang="en-US" dirty="0"/>
              <a:t> </a:t>
            </a:r>
            <a:r>
              <a:rPr lang="en-US" dirty="0" smtClean="0"/>
              <a:t>    2. we can remove the column which are highly </a:t>
            </a:r>
          </a:p>
          <a:p>
            <a:pPr marL="0" indent="0">
              <a:buNone/>
            </a:pPr>
            <a:r>
              <a:rPr lang="en-US" dirty="0" smtClean="0"/>
              <a:t>     correlated with each other. In this we age going to</a:t>
            </a:r>
          </a:p>
          <a:p>
            <a:pPr marL="0" indent="0">
              <a:buNone/>
            </a:pPr>
            <a:r>
              <a:rPr lang="en-US" dirty="0"/>
              <a:t> </a:t>
            </a:r>
            <a:r>
              <a:rPr lang="en-US" dirty="0" smtClean="0"/>
              <a:t>    remove column with more then 90% of </a:t>
            </a:r>
          </a:p>
          <a:p>
            <a:pPr marL="0" indent="0">
              <a:buNone/>
            </a:pPr>
            <a:r>
              <a:rPr lang="en-US" dirty="0"/>
              <a:t> </a:t>
            </a:r>
            <a:r>
              <a:rPr lang="en-US" dirty="0" smtClean="0"/>
              <a:t>    correlation </a:t>
            </a:r>
            <a:endParaRPr lang="en-US" dirty="0"/>
          </a:p>
        </p:txBody>
      </p:sp>
    </p:spTree>
    <p:extLst>
      <p:ext uri="{BB962C8B-B14F-4D97-AF65-F5344CB8AC3E}">
        <p14:creationId xmlns:p14="http://schemas.microsoft.com/office/powerpoint/2010/main" val="159270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a:xfrm>
            <a:off x="345989" y="306566"/>
            <a:ext cx="7059828" cy="6365958"/>
          </a:xfrm>
        </p:spPr>
        <p:txBody>
          <a:bodyPr/>
          <a:lstStyle/>
          <a:p>
            <a:r>
              <a:rPr lang="en-US" dirty="0" smtClean="0"/>
              <a:t>In the first </a:t>
            </a:r>
            <a:r>
              <a:rPr lang="en-US" dirty="0" err="1"/>
              <a:t>i</a:t>
            </a:r>
            <a:r>
              <a:rPr lang="en-US" dirty="0" err="1" smtClean="0"/>
              <a:t>mange</a:t>
            </a:r>
            <a:r>
              <a:rPr lang="en-US" dirty="0" smtClean="0"/>
              <a:t> we can see the distribution with the term i.e. time period of loan.</a:t>
            </a:r>
          </a:p>
          <a:p>
            <a:r>
              <a:rPr lang="en-US" dirty="0" smtClean="0"/>
              <a:t>Here we can see that more customers takes loan with time period of 36 months than the customers who takes for 60 months .</a:t>
            </a:r>
          </a:p>
          <a:p>
            <a:r>
              <a:rPr lang="en-US" dirty="0" smtClean="0"/>
              <a:t>There are around 40000 entries and more that 28000 are of 36 month of time period.</a:t>
            </a:r>
          </a:p>
          <a:p>
            <a:r>
              <a:rPr lang="en-US" dirty="0" smtClean="0"/>
              <a:t>In the second image we can see the distribution of term with the loan status i.e. Fully paid, Charge Off and Current.</a:t>
            </a:r>
          </a:p>
          <a:p>
            <a:r>
              <a:rPr lang="en-US" dirty="0" smtClean="0"/>
              <a:t>There are no current going loan in 36</a:t>
            </a:r>
            <a:r>
              <a:rPr lang="en-US" baseline="30000" dirty="0"/>
              <a:t> </a:t>
            </a:r>
            <a:r>
              <a:rPr lang="en-US" dirty="0"/>
              <a:t> </a:t>
            </a:r>
            <a:r>
              <a:rPr lang="en-US" dirty="0" smtClean="0"/>
              <a:t>months of term so we can assume that customers are going towards 60 months term period now.</a:t>
            </a:r>
          </a:p>
          <a:p>
            <a:r>
              <a:rPr lang="en-US" dirty="0" smtClean="0"/>
              <a:t>The median of 36 month is also lower than the 60 month term. And maximum percentile range of 30 is lower that 60.</a:t>
            </a:r>
          </a:p>
          <a:p>
            <a:endParaRPr lang="en-US" dirty="0" smtClean="0"/>
          </a:p>
        </p:txBody>
      </p:sp>
      <p:pic>
        <p:nvPicPr>
          <p:cNvPr id="12" name="Content Placeholder 11"/>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689121" y="306565"/>
            <a:ext cx="4395787" cy="2997200"/>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121" y="3403600"/>
            <a:ext cx="4395787" cy="3268924"/>
          </a:xfrm>
          <a:prstGeom prst="rect">
            <a:avLst/>
          </a:prstGeom>
        </p:spPr>
      </p:pic>
    </p:spTree>
    <p:extLst>
      <p:ext uri="{BB962C8B-B14F-4D97-AF65-F5344CB8AC3E}">
        <p14:creationId xmlns:p14="http://schemas.microsoft.com/office/powerpoint/2010/main" val="201186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9438" y="1301578"/>
            <a:ext cx="6246489" cy="5441092"/>
          </a:xfrm>
        </p:spPr>
      </p:pic>
      <p:sp>
        <p:nvSpPr>
          <p:cNvPr id="9" name="Content Placeholder 20"/>
          <p:cNvSpPr txBox="1">
            <a:spLocks/>
          </p:cNvSpPr>
          <p:nvPr/>
        </p:nvSpPr>
        <p:spPr>
          <a:xfrm>
            <a:off x="345989" y="306566"/>
            <a:ext cx="7059828" cy="63659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smtClean="0"/>
          </a:p>
          <a:p>
            <a:endParaRPr lang="en-US" dirty="0" smtClean="0"/>
          </a:p>
        </p:txBody>
      </p:sp>
      <p:sp>
        <p:nvSpPr>
          <p:cNvPr id="11" name="Content Placeholder 20"/>
          <p:cNvSpPr txBox="1">
            <a:spLocks/>
          </p:cNvSpPr>
          <p:nvPr/>
        </p:nvSpPr>
        <p:spPr>
          <a:xfrm>
            <a:off x="345989" y="306566"/>
            <a:ext cx="5420497" cy="643610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200" dirty="0" smtClean="0"/>
              <a:t>Maximum loans are applied and approved are from the city CA.</a:t>
            </a:r>
          </a:p>
          <a:p>
            <a:r>
              <a:rPr lang="en-US" sz="2200" dirty="0" smtClean="0"/>
              <a:t>We can also see that most of the customers were not verified.</a:t>
            </a:r>
          </a:p>
          <a:p>
            <a:r>
              <a:rPr lang="en-US" sz="2200" dirty="0" smtClean="0"/>
              <a:t>Maximum customers have House ownership as rent or mortgage so we cannot get there property if they don’t pay the loan amount with charges.</a:t>
            </a:r>
          </a:p>
          <a:p>
            <a:r>
              <a:rPr lang="en-US" sz="2200" dirty="0" smtClean="0"/>
              <a:t>Some of the states or city has very less number of loans and customers who has owned house has less probability to take loan than the others. </a:t>
            </a:r>
          </a:p>
          <a:p>
            <a:r>
              <a:rPr lang="en-US" sz="2200" dirty="0" smtClean="0"/>
              <a:t>While not verifying customers we are increasing our charge off chances also.</a:t>
            </a:r>
          </a:p>
          <a:p>
            <a:r>
              <a:rPr lang="en-US" sz="2200" dirty="0" smtClean="0"/>
              <a:t> we can assume that cities or states with less customers are more richer than other as they don’t take loans or they are less educated and has fear to take loan.</a:t>
            </a:r>
          </a:p>
          <a:p>
            <a:endParaRPr lang="en-US" dirty="0" smtClean="0"/>
          </a:p>
          <a:p>
            <a:endParaRPr lang="en-US" dirty="0" smtClean="0"/>
          </a:p>
        </p:txBody>
      </p:sp>
    </p:spTree>
    <p:extLst>
      <p:ext uri="{BB962C8B-B14F-4D97-AF65-F5344CB8AC3E}">
        <p14:creationId xmlns:p14="http://schemas.microsoft.com/office/powerpoint/2010/main" val="301529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654" y="1705232"/>
            <a:ext cx="7151173" cy="5082746"/>
          </a:xfrm>
        </p:spPr>
      </p:pic>
      <p:sp>
        <p:nvSpPr>
          <p:cNvPr id="5" name="Content Placeholder 20"/>
          <p:cNvSpPr txBox="1">
            <a:spLocks/>
          </p:cNvSpPr>
          <p:nvPr/>
        </p:nvSpPr>
        <p:spPr>
          <a:xfrm>
            <a:off x="345989" y="306566"/>
            <a:ext cx="4539049" cy="64361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200" dirty="0" smtClean="0"/>
              <a:t> Here we can see that the loan takes buy upper grade customers are more than the lower grade. We can assume that happens because of the interest rate charges.</a:t>
            </a:r>
          </a:p>
          <a:p>
            <a:r>
              <a:rPr lang="en-US" sz="2200" dirty="0" smtClean="0"/>
              <a:t>Interest rate for upper grade if much lower than the lower grade that’s why lower grade customers hesitate to take loan.</a:t>
            </a:r>
          </a:p>
          <a:p>
            <a:r>
              <a:rPr lang="en-US" sz="2200" dirty="0" smtClean="0"/>
              <a:t>The Distribution in the Grade and Sub grade is Quite similar. But its clear that from grade A4 to B5 the count of loans is very high or we can say that maximum number of loans is from that area.</a:t>
            </a:r>
          </a:p>
          <a:p>
            <a:pPr marL="0" indent="0">
              <a:buNone/>
            </a:pPr>
            <a:endParaRPr lang="en-US" dirty="0" smtClean="0"/>
          </a:p>
          <a:p>
            <a:endParaRPr lang="en-US" dirty="0" smtClean="0"/>
          </a:p>
        </p:txBody>
      </p:sp>
    </p:spTree>
    <p:extLst>
      <p:ext uri="{BB962C8B-B14F-4D97-AF65-F5344CB8AC3E}">
        <p14:creationId xmlns:p14="http://schemas.microsoft.com/office/powerpoint/2010/main" val="8588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6847" y="3031523"/>
            <a:ext cx="6195153" cy="372085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88" y="3031523"/>
            <a:ext cx="5486402" cy="3720859"/>
          </a:xfrm>
          <a:prstGeom prst="rect">
            <a:avLst/>
          </a:prstGeom>
        </p:spPr>
      </p:pic>
      <p:sp>
        <p:nvSpPr>
          <p:cNvPr id="6" name="Content Placeholder 20"/>
          <p:cNvSpPr txBox="1">
            <a:spLocks/>
          </p:cNvSpPr>
          <p:nvPr/>
        </p:nvSpPr>
        <p:spPr>
          <a:xfrm>
            <a:off x="345988" y="407351"/>
            <a:ext cx="10000736" cy="20063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loan applicants are increasing year on </a:t>
            </a:r>
            <a:r>
              <a:rPr lang="en-US" dirty="0" smtClean="0"/>
              <a:t>year, and the difference in 2010 and 2011 id more than double of 2010 .</a:t>
            </a:r>
          </a:p>
          <a:p>
            <a:r>
              <a:rPr lang="en-US" sz="2200" dirty="0" smtClean="0"/>
              <a:t>The distribution of loans in months are nearly similar in starting months (Jan-Apr) and (May-Aug).</a:t>
            </a:r>
          </a:p>
          <a:p>
            <a:r>
              <a:rPr lang="en-US" sz="2200" dirty="0" smtClean="0"/>
              <a:t>The loan  count in 2011 is very high than other years.</a:t>
            </a:r>
          </a:p>
          <a:p>
            <a:endParaRPr lang="en-US" sz="2200" dirty="0" smtClean="0"/>
          </a:p>
          <a:p>
            <a:endParaRPr lang="en-US" dirty="0" smtClean="0"/>
          </a:p>
          <a:p>
            <a:endParaRPr lang="en-US" dirty="0" smtClean="0"/>
          </a:p>
        </p:txBody>
      </p:sp>
    </p:spTree>
    <p:extLst>
      <p:ext uri="{BB962C8B-B14F-4D97-AF65-F5344CB8AC3E}">
        <p14:creationId xmlns:p14="http://schemas.microsoft.com/office/powerpoint/2010/main" val="265892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414</TotalTime>
  <Words>1228</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               Data Analysis       (loan Dataset) </vt:lpstr>
      <vt:lpstr>About Data </vt:lpstr>
      <vt:lpstr>Missing Values Treatment </vt:lpstr>
      <vt:lpstr>Treatment of columns</vt:lpstr>
      <vt:lpstr>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(loan Dataset)</dc:title>
  <dc:creator>Gaurav</dc:creator>
  <cp:lastModifiedBy>Gaurav</cp:lastModifiedBy>
  <cp:revision>46</cp:revision>
  <dcterms:created xsi:type="dcterms:W3CDTF">2022-08-06T05:57:47Z</dcterms:created>
  <dcterms:modified xsi:type="dcterms:W3CDTF">2022-08-10T11:12:23Z</dcterms:modified>
</cp:coreProperties>
</file>