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2236-EEB8-4A65-9FD6-1D3DF81F0D2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29FF-03AA-4E9E-A079-183B0BB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4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2236-EEB8-4A65-9FD6-1D3DF81F0D2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29FF-03AA-4E9E-A079-183B0BB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6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2236-EEB8-4A65-9FD6-1D3DF81F0D2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29FF-03AA-4E9E-A079-183B0BB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2236-EEB8-4A65-9FD6-1D3DF81F0D2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29FF-03AA-4E9E-A079-183B0BB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6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2236-EEB8-4A65-9FD6-1D3DF81F0D2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29FF-03AA-4E9E-A079-183B0BB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1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2236-EEB8-4A65-9FD6-1D3DF81F0D2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29FF-03AA-4E9E-A079-183B0BB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0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2236-EEB8-4A65-9FD6-1D3DF81F0D2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29FF-03AA-4E9E-A079-183B0BB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7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2236-EEB8-4A65-9FD6-1D3DF81F0D2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29FF-03AA-4E9E-A079-183B0BB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7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2236-EEB8-4A65-9FD6-1D3DF81F0D2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29FF-03AA-4E9E-A079-183B0BB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4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2236-EEB8-4A65-9FD6-1D3DF81F0D2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29FF-03AA-4E9E-A079-183B0BB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8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2236-EEB8-4A65-9FD6-1D3DF81F0D2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29FF-03AA-4E9E-A079-183B0BB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1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22236-EEB8-4A65-9FD6-1D3DF81F0D29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729FF-03AA-4E9E-A079-183B0BB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0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0731"/>
            <a:ext cx="9144000" cy="2059232"/>
          </a:xfrm>
        </p:spPr>
        <p:txBody>
          <a:bodyPr>
            <a:normAutofit/>
          </a:bodyPr>
          <a:lstStyle/>
          <a:p>
            <a:r>
              <a:rPr lang="en-US" sz="4400" dirty="0"/>
              <a:t>BUAN 6340.003 – </a:t>
            </a:r>
            <a:br>
              <a:rPr lang="en-US" sz="4400" dirty="0"/>
            </a:br>
            <a:r>
              <a:rPr lang="en-US" sz="4400" dirty="0"/>
              <a:t>Programming for Data Science</a:t>
            </a:r>
            <a:br>
              <a:rPr lang="en-US" sz="4400" dirty="0"/>
            </a:br>
            <a:r>
              <a:rPr lang="en-US" sz="4400" dirty="0"/>
              <a:t>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4262"/>
            <a:ext cx="9144000" cy="2499824"/>
          </a:xfrm>
        </p:spPr>
        <p:txBody>
          <a:bodyPr/>
          <a:lstStyle/>
          <a:p>
            <a:r>
              <a:rPr lang="en-US" b="1" dirty="0"/>
              <a:t>TED Talks Data Exploration and Analysis</a:t>
            </a:r>
          </a:p>
          <a:p>
            <a:pPr algn="l"/>
            <a:r>
              <a:rPr lang="en-US" dirty="0"/>
              <a:t>					</a:t>
            </a:r>
            <a:r>
              <a:rPr lang="en-US" b="1" dirty="0"/>
              <a:t>            Prepared By:</a:t>
            </a:r>
          </a:p>
          <a:p>
            <a:pPr algn="l"/>
            <a:r>
              <a:rPr lang="en-US" dirty="0"/>
              <a:t>					            </a:t>
            </a:r>
            <a:r>
              <a:rPr lang="en-US" b="1" dirty="0"/>
              <a:t>Gaurav Bobade </a:t>
            </a:r>
            <a:r>
              <a:rPr lang="en-US" dirty="0"/>
              <a:t>(gxb170930)</a:t>
            </a:r>
          </a:p>
        </p:txBody>
      </p:sp>
    </p:spTree>
    <p:extLst>
      <p:ext uri="{BB962C8B-B14F-4D97-AF65-F5344CB8AC3E}">
        <p14:creationId xmlns:p14="http://schemas.microsoft.com/office/powerpoint/2010/main" val="112462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0C8C-878F-4721-BEE1-B672676BD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7154"/>
            <a:ext cx="4129454" cy="723534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+mn-lt"/>
              </a:rPr>
              <a:t>Correlation of fields: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59E31-8E66-44F8-BE18-0E6D338E7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704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TED Talks get hundred’s of comments and millions of views. Hence, I decided to check if their exists any correlation.</a:t>
            </a:r>
          </a:p>
          <a:p>
            <a:r>
              <a:rPr lang="en-US" dirty="0"/>
              <a:t>In the screenshot on the right, the </a:t>
            </a:r>
            <a:r>
              <a:rPr lang="en-US" dirty="0" err="1"/>
              <a:t>pearson</a:t>
            </a:r>
            <a:r>
              <a:rPr lang="en-US" dirty="0"/>
              <a:t> coefficient is slightly more than 0.5. This suggests us that medium correlation exists between the two quantities.</a:t>
            </a:r>
          </a:p>
          <a:p>
            <a:r>
              <a:rPr lang="en-US" dirty="0"/>
              <a:t>Other correlation tried are  “views and duration” and “languages and views” and they have less than medium correlation among the quantities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90662-2D18-4711-901C-E05AAE212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348" y="1328921"/>
            <a:ext cx="4443045" cy="50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0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DD03-5272-48FA-A03E-9F4BF32D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+mn-lt"/>
              </a:rPr>
              <a:t>TED Talks Over the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48D65-4C04-4383-BF4C-3C0EF8144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US" sz="2400" dirty="0"/>
              <a:t>In 2017 there is a dip in the number of TED Talks the reason can be the data which we have. </a:t>
            </a:r>
          </a:p>
          <a:p>
            <a:r>
              <a:rPr lang="en-US" sz="2400" dirty="0"/>
              <a:t>The dataset has data until 21</a:t>
            </a:r>
            <a:r>
              <a:rPr lang="en-US" sz="2400" baseline="30000" dirty="0"/>
              <a:t>st</a:t>
            </a:r>
            <a:r>
              <a:rPr lang="en-US" sz="2400" dirty="0"/>
              <a:t> Sept 2017. So it can happen that the number of Talks may increase by the end of 2017.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D560D-D830-4742-8961-CF4FD3E25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3563937"/>
            <a:ext cx="11169894" cy="30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66E9-A5E2-4ED8-90A4-7EC5740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1115"/>
            <a:ext cx="10515600" cy="679573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+mn-lt"/>
              </a:rPr>
              <a:t>Heat Map giving the summary of TED Talks: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2CF66-8363-40A5-B672-946B87093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/>
              <a:t>hmap_df</a:t>
            </a:r>
            <a:r>
              <a:rPr lang="en-US" sz="1400" dirty="0"/>
              <a:t> = </a:t>
            </a:r>
            <a:r>
              <a:rPr lang="en-US" sz="1400" dirty="0" err="1"/>
              <a:t>df.copy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 err="1"/>
              <a:t>hmap_df</a:t>
            </a:r>
            <a:r>
              <a:rPr lang="en-US" sz="1400" dirty="0"/>
              <a:t>['</a:t>
            </a:r>
            <a:r>
              <a:rPr lang="en-US" sz="1400" dirty="0" err="1"/>
              <a:t>film_date</a:t>
            </a:r>
            <a:r>
              <a:rPr lang="en-US" sz="1400" dirty="0"/>
              <a:t>'] = </a:t>
            </a:r>
            <a:r>
              <a:rPr lang="en-US" sz="1400" dirty="0" err="1"/>
              <a:t>hmap_df</a:t>
            </a:r>
            <a:r>
              <a:rPr lang="en-US" sz="1400" dirty="0"/>
              <a:t>['</a:t>
            </a:r>
            <a:r>
              <a:rPr lang="en-US" sz="1400" dirty="0" err="1"/>
              <a:t>film_date</a:t>
            </a:r>
            <a:r>
              <a:rPr lang="en-US" sz="1400" dirty="0"/>
              <a:t>'].apply(lambda x: </a:t>
            </a:r>
            <a:r>
              <a:rPr lang="en-US" sz="1400" dirty="0" err="1"/>
              <a:t>month_order</a:t>
            </a:r>
            <a:r>
              <a:rPr lang="en-US" sz="1400" dirty="0"/>
              <a:t>[</a:t>
            </a:r>
            <a:r>
              <a:rPr lang="en-US" sz="1400" dirty="0" err="1"/>
              <a:t>int</a:t>
            </a:r>
            <a:r>
              <a:rPr lang="en-US" sz="1400" dirty="0"/>
              <a:t>(</a:t>
            </a:r>
            <a:r>
              <a:rPr lang="en-US" sz="1400" dirty="0" err="1"/>
              <a:t>x.split</a:t>
            </a:r>
            <a:r>
              <a:rPr lang="en-US" sz="1400" dirty="0"/>
              <a:t>('-')[1]) - 1] + " " + </a:t>
            </a:r>
            <a:r>
              <a:rPr lang="en-US" sz="1400" dirty="0" err="1"/>
              <a:t>str</a:t>
            </a:r>
            <a:r>
              <a:rPr lang="en-US" sz="1400" dirty="0"/>
              <a:t>(</a:t>
            </a:r>
            <a:r>
              <a:rPr lang="en-US" sz="1400" dirty="0" err="1"/>
              <a:t>x.split</a:t>
            </a:r>
            <a:r>
              <a:rPr lang="en-US" sz="1400" dirty="0"/>
              <a:t>('-')[2]))</a:t>
            </a:r>
          </a:p>
          <a:p>
            <a:pPr marL="0" indent="0">
              <a:buNone/>
            </a:pPr>
            <a:r>
              <a:rPr lang="en-US" sz="1400" dirty="0" err="1"/>
              <a:t>hmap_df</a:t>
            </a:r>
            <a:r>
              <a:rPr lang="en-US" sz="1400" dirty="0"/>
              <a:t> = </a:t>
            </a:r>
            <a:r>
              <a:rPr lang="en-US" sz="1400" dirty="0" err="1"/>
              <a:t>pd.pivot_table</a:t>
            </a:r>
            <a:r>
              <a:rPr lang="en-US" sz="1400" dirty="0"/>
              <a:t>(</a:t>
            </a:r>
            <a:r>
              <a:rPr lang="en-US" sz="1400" dirty="0" err="1"/>
              <a:t>hmap_df</a:t>
            </a:r>
            <a:r>
              <a:rPr lang="en-US" sz="1400" dirty="0"/>
              <a:t>[['</a:t>
            </a:r>
            <a:r>
              <a:rPr lang="en-US" sz="1400" dirty="0" err="1"/>
              <a:t>film_date</a:t>
            </a:r>
            <a:r>
              <a:rPr lang="en-US" sz="1400" dirty="0"/>
              <a:t>', 'title']], index='</a:t>
            </a:r>
            <a:r>
              <a:rPr lang="en-US" sz="1400" dirty="0" err="1"/>
              <a:t>film_date</a:t>
            </a:r>
            <a:r>
              <a:rPr lang="en-US" sz="1400" dirty="0"/>
              <a:t>', </a:t>
            </a:r>
            <a:r>
              <a:rPr lang="en-US" sz="1400" dirty="0" err="1"/>
              <a:t>aggfunc</a:t>
            </a:r>
            <a:r>
              <a:rPr lang="en-US" sz="1400" dirty="0"/>
              <a:t>='count').</a:t>
            </a:r>
            <a:r>
              <a:rPr lang="en-US" sz="1400" dirty="0" err="1"/>
              <a:t>reset_index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 err="1"/>
              <a:t>hmap_df</a:t>
            </a:r>
            <a:r>
              <a:rPr lang="en-US" sz="1400" dirty="0"/>
              <a:t>['month'] = </a:t>
            </a:r>
            <a:r>
              <a:rPr lang="en-US" sz="1400" dirty="0" err="1"/>
              <a:t>hmap_df</a:t>
            </a:r>
            <a:r>
              <a:rPr lang="en-US" sz="1400" dirty="0"/>
              <a:t>['</a:t>
            </a:r>
            <a:r>
              <a:rPr lang="en-US" sz="1400" dirty="0" err="1"/>
              <a:t>film_date</a:t>
            </a:r>
            <a:r>
              <a:rPr lang="en-US" sz="1400" dirty="0"/>
              <a:t>'].apply(lambda x: months[</a:t>
            </a:r>
            <a:r>
              <a:rPr lang="en-US" sz="1400" dirty="0" err="1"/>
              <a:t>x.split</a:t>
            </a:r>
            <a:r>
              <a:rPr lang="en-US" sz="1400" dirty="0"/>
              <a:t>()[0]])</a:t>
            </a:r>
          </a:p>
          <a:p>
            <a:pPr marL="0" indent="0">
              <a:buNone/>
            </a:pPr>
            <a:r>
              <a:rPr lang="en-US" sz="1400" dirty="0" err="1"/>
              <a:t>hmap_df</a:t>
            </a:r>
            <a:r>
              <a:rPr lang="en-US" sz="1400" dirty="0"/>
              <a:t>['year'] = </a:t>
            </a:r>
            <a:r>
              <a:rPr lang="en-US" sz="1400" dirty="0" err="1"/>
              <a:t>hmap_df</a:t>
            </a:r>
            <a:r>
              <a:rPr lang="en-US" sz="1400" dirty="0"/>
              <a:t>['</a:t>
            </a:r>
            <a:r>
              <a:rPr lang="en-US" sz="1400" dirty="0" err="1"/>
              <a:t>film_date</a:t>
            </a:r>
            <a:r>
              <a:rPr lang="en-US" sz="1400" dirty="0"/>
              <a:t>'].apply(lambda x: </a:t>
            </a:r>
            <a:r>
              <a:rPr lang="en-US" sz="1400" dirty="0" err="1"/>
              <a:t>x.split</a:t>
            </a:r>
            <a:r>
              <a:rPr lang="en-US" sz="1400" dirty="0"/>
              <a:t>()[1])</a:t>
            </a:r>
          </a:p>
          <a:p>
            <a:pPr marL="0" indent="0">
              <a:buNone/>
            </a:pPr>
            <a:r>
              <a:rPr lang="en-US" sz="1400" dirty="0" err="1"/>
              <a:t>hmap_df</a:t>
            </a:r>
            <a:r>
              <a:rPr lang="en-US" sz="1400" dirty="0"/>
              <a:t> = </a:t>
            </a:r>
            <a:r>
              <a:rPr lang="en-US" sz="1400" dirty="0" err="1"/>
              <a:t>hmap_df.sort_values</a:t>
            </a:r>
            <a:r>
              <a:rPr lang="en-US" sz="1400" dirty="0"/>
              <a:t>(['year', 'month'])</a:t>
            </a:r>
          </a:p>
          <a:p>
            <a:pPr marL="0" indent="0">
              <a:buNone/>
            </a:pPr>
            <a:r>
              <a:rPr lang="en-US" sz="1400" dirty="0" err="1"/>
              <a:t>hmap_df</a:t>
            </a:r>
            <a:r>
              <a:rPr lang="en-US" sz="1400" dirty="0"/>
              <a:t> = </a:t>
            </a:r>
            <a:r>
              <a:rPr lang="en-US" sz="1400" dirty="0" err="1"/>
              <a:t>hmap_df</a:t>
            </a:r>
            <a:r>
              <a:rPr lang="en-US" sz="1400" dirty="0"/>
              <a:t>[['month', 'year', 'title']]</a:t>
            </a:r>
          </a:p>
          <a:p>
            <a:pPr marL="0" indent="0">
              <a:buNone/>
            </a:pPr>
            <a:r>
              <a:rPr lang="en-US" sz="1400" dirty="0" err="1"/>
              <a:t>hmap_df</a:t>
            </a:r>
            <a:r>
              <a:rPr lang="en-US" sz="1400" dirty="0"/>
              <a:t> = </a:t>
            </a:r>
            <a:r>
              <a:rPr lang="en-US" sz="1400" dirty="0" err="1"/>
              <a:t>hmap_df.pivot</a:t>
            </a:r>
            <a:r>
              <a:rPr lang="en-US" sz="1400" dirty="0"/>
              <a:t>('month', 'year', 'title')</a:t>
            </a:r>
          </a:p>
          <a:p>
            <a:pPr marL="0" indent="0">
              <a:buNone/>
            </a:pPr>
            <a:r>
              <a:rPr lang="en-US" sz="1400" dirty="0" err="1"/>
              <a:t>hmap_df</a:t>
            </a:r>
            <a:r>
              <a:rPr lang="en-US" sz="1400" dirty="0"/>
              <a:t> = </a:t>
            </a:r>
            <a:r>
              <a:rPr lang="en-US" sz="1400" dirty="0" err="1"/>
              <a:t>hmap_df.fillna</a:t>
            </a:r>
            <a:r>
              <a:rPr lang="en-US" sz="1400" dirty="0"/>
              <a:t>(0)</a:t>
            </a:r>
          </a:p>
          <a:p>
            <a:pPr marL="0" indent="0">
              <a:buNone/>
            </a:pPr>
            <a:r>
              <a:rPr lang="en-US" sz="1400" dirty="0"/>
              <a:t>f, ax = </a:t>
            </a:r>
            <a:r>
              <a:rPr lang="en-US" sz="1400" dirty="0" err="1"/>
              <a:t>plt.subplots</a:t>
            </a:r>
            <a:r>
              <a:rPr lang="en-US" sz="1400" dirty="0"/>
              <a:t>(</a:t>
            </a:r>
            <a:r>
              <a:rPr lang="en-US" sz="1400" dirty="0" err="1"/>
              <a:t>figsize</a:t>
            </a:r>
            <a:r>
              <a:rPr lang="en-US" sz="1400" dirty="0"/>
              <a:t>=(15, 8))</a:t>
            </a:r>
          </a:p>
          <a:p>
            <a:pPr marL="0" indent="0">
              <a:buNone/>
            </a:pPr>
            <a:r>
              <a:rPr lang="en-US" sz="1400" dirty="0" err="1"/>
              <a:t>sns.heatmap</a:t>
            </a:r>
            <a:r>
              <a:rPr lang="en-US" sz="1400" dirty="0"/>
              <a:t>(</a:t>
            </a:r>
            <a:r>
              <a:rPr lang="en-US" sz="1400" dirty="0" err="1"/>
              <a:t>hmap_df</a:t>
            </a:r>
            <a:r>
              <a:rPr lang="en-US" sz="1400" dirty="0"/>
              <a:t>, </a:t>
            </a:r>
            <a:r>
              <a:rPr lang="en-US" sz="1400" dirty="0" err="1"/>
              <a:t>annot</a:t>
            </a:r>
            <a:r>
              <a:rPr lang="en-US" sz="1400" dirty="0"/>
              <a:t>=True, linewidths=.5, ax=ax, </a:t>
            </a:r>
            <a:r>
              <a:rPr lang="en-US" sz="1400" dirty="0" err="1"/>
              <a:t>fmt</a:t>
            </a:r>
            <a:r>
              <a:rPr lang="en-US" sz="1400" dirty="0"/>
              <a:t>='n', </a:t>
            </a:r>
            <a:r>
              <a:rPr lang="en-US" sz="1400" dirty="0" err="1"/>
              <a:t>yticklabels</a:t>
            </a:r>
            <a:r>
              <a:rPr lang="en-US" sz="1400" dirty="0"/>
              <a:t>=</a:t>
            </a:r>
            <a:r>
              <a:rPr lang="en-US" sz="1400" dirty="0" err="1"/>
              <a:t>month_order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773D2-F50D-4A74-8767-7BA4B5A0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690688"/>
            <a:ext cx="6340721" cy="503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62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BCC4-7B6B-414D-BED4-711BDE28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9569"/>
            <a:ext cx="10515600" cy="741119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+mn-lt"/>
              </a:rPr>
              <a:t>TED Talk Speakers and their occupations: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28753-8F25-4570-88EF-181FF444C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9408" cy="4654306"/>
          </a:xfrm>
        </p:spPr>
        <p:txBody>
          <a:bodyPr>
            <a:normAutofit/>
          </a:bodyPr>
          <a:lstStyle/>
          <a:p>
            <a:r>
              <a:rPr lang="en-US" sz="2600" dirty="0"/>
              <a:t>From the screenshot you can observe that Hans </a:t>
            </a:r>
            <a:r>
              <a:rPr lang="en-US" sz="2600" dirty="0" err="1"/>
              <a:t>Rosling</a:t>
            </a:r>
            <a:r>
              <a:rPr lang="en-US" sz="2600" dirty="0"/>
              <a:t> made maximum number of appearances in TED Talks i.e.9 . </a:t>
            </a:r>
          </a:p>
          <a:p>
            <a:r>
              <a:rPr lang="en-US" sz="2600" dirty="0"/>
              <a:t>Screenshot shows us the 10 speakers with maximum appearances.</a:t>
            </a:r>
          </a:p>
          <a:p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4DAC1-23A1-46E1-99FC-969214977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653" y="1825625"/>
            <a:ext cx="4964723" cy="378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59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3C80-AE78-42E1-8318-9DDA4B56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7300"/>
            <a:ext cx="10515600" cy="70595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TED Talk Speakers and their occupations: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B312-38D0-474F-8E25-DC777EC2B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6448"/>
            <a:ext cx="10515600" cy="4351338"/>
          </a:xfrm>
        </p:spPr>
        <p:txBody>
          <a:bodyPr/>
          <a:lstStyle/>
          <a:p>
            <a:r>
              <a:rPr lang="en-US" dirty="0"/>
              <a:t>TED Talk speakers come from various backgrounds. So what is the occupation of these speakers? </a:t>
            </a:r>
          </a:p>
          <a:p>
            <a:r>
              <a:rPr lang="en-US" dirty="0"/>
              <a:t>We observe that writer is the most popular occupation and then Artist and Designer.</a:t>
            </a:r>
          </a:p>
          <a:p>
            <a:r>
              <a:rPr lang="en-US" dirty="0"/>
              <a:t> But as speakers may identify themselves in multiple professions we should not consider this graph in screenshot as 100%  accurate.</a:t>
            </a:r>
          </a:p>
          <a:p>
            <a:pPr marL="0" indent="0">
              <a:buNone/>
            </a:pPr>
            <a:r>
              <a:rPr lang="en-US" dirty="0"/>
              <a:t>(Note: Graph is in next slide)</a:t>
            </a:r>
          </a:p>
        </p:txBody>
      </p:sp>
    </p:spTree>
    <p:extLst>
      <p:ext uri="{BB962C8B-B14F-4D97-AF65-F5344CB8AC3E}">
        <p14:creationId xmlns:p14="http://schemas.microsoft.com/office/powerpoint/2010/main" val="290070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B9F01C-679E-446B-B2B5-A1636C3F8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96" y="2224454"/>
            <a:ext cx="11244270" cy="44492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7981819-6B78-4102-A624-C5249FBE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7300"/>
            <a:ext cx="10515600" cy="70595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TED Talk Speakers and their occupations:</a:t>
            </a:r>
          </a:p>
        </p:txBody>
      </p:sp>
    </p:spTree>
    <p:extLst>
      <p:ext uri="{BB962C8B-B14F-4D97-AF65-F5344CB8AC3E}">
        <p14:creationId xmlns:p14="http://schemas.microsoft.com/office/powerpoint/2010/main" val="1737080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2AE8-6B5C-4AF7-88DA-656111F0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5900"/>
            <a:ext cx="10515600" cy="78508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+mn-lt"/>
              </a:rPr>
              <a:t>Number of views attracted by profession of the speakers in a boxplot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1B17-46EA-462C-A7D8-F9C478DF4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7948"/>
            <a:ext cx="10515600" cy="2034198"/>
          </a:xfrm>
        </p:spPr>
        <p:txBody>
          <a:bodyPr>
            <a:normAutofit/>
          </a:bodyPr>
          <a:lstStyle/>
          <a:p>
            <a:r>
              <a:rPr lang="en-US" sz="2200" dirty="0"/>
              <a:t>Screenshot in the next slide shows the top 10 most popular professions and views.</a:t>
            </a:r>
          </a:p>
          <a:p>
            <a:r>
              <a:rPr lang="en-US" sz="2200" dirty="0"/>
              <a:t>Psychologists gather the highest views by median value. Writers have the greatest range of views between Q1 and Q3.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24018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E33D-CEF0-4D57-9A40-EFBFF640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6477"/>
            <a:ext cx="10515600" cy="133899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Boxplot of Speaker’s occupation Vs 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AF836-B508-4CDC-9642-7DFCD7762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8" y="2066192"/>
            <a:ext cx="10867292" cy="463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41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0966-17AC-472C-9957-D2C64558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3299"/>
            <a:ext cx="10515600" cy="732326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latin typeface="+mn-lt"/>
              </a:rPr>
              <a:t>K 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78F9E-8342-48DA-A65D-D8A6E647E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964"/>
            <a:ext cx="10515600" cy="4900490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/>
              <a:t>I applied </a:t>
            </a:r>
            <a:r>
              <a:rPr lang="en-US" sz="5600" dirty="0" err="1"/>
              <a:t>Kmeans</a:t>
            </a:r>
            <a:r>
              <a:rPr lang="en-US" sz="5600" dirty="0"/>
              <a:t> Clustering on “Views and Comments” and also on “Views and Duration”</a:t>
            </a:r>
          </a:p>
          <a:p>
            <a:r>
              <a:rPr lang="en-US" sz="5600" dirty="0"/>
              <a:t>I decided to select views and comments variable since they had some correlation between them (Ref: slide 9)</a:t>
            </a:r>
          </a:p>
          <a:p>
            <a:r>
              <a:rPr lang="en-US" sz="5600" dirty="0"/>
              <a:t>Screenshot in the next slide gives an idea of “Views and Comments”. </a:t>
            </a:r>
          </a:p>
          <a:p>
            <a:r>
              <a:rPr lang="en-US" sz="5600" dirty="0"/>
              <a:t>Three clusters were created which are following:</a:t>
            </a:r>
          </a:p>
          <a:p>
            <a:pPr lvl="1"/>
            <a:r>
              <a:rPr lang="en-US" sz="5600" dirty="0"/>
              <a:t>Low views</a:t>
            </a:r>
          </a:p>
          <a:p>
            <a:pPr lvl="1"/>
            <a:r>
              <a:rPr lang="en-US" sz="5600" dirty="0"/>
              <a:t>Medium views and</a:t>
            </a:r>
          </a:p>
          <a:p>
            <a:pPr lvl="1"/>
            <a:r>
              <a:rPr lang="en-US" sz="5600" dirty="0"/>
              <a:t>High views</a:t>
            </a:r>
          </a:p>
          <a:p>
            <a:r>
              <a:rPr lang="en-US" sz="5600" dirty="0"/>
              <a:t>From the screenshot it is clear that there are few TED Talks which have low views but comments by viewers are high.</a:t>
            </a:r>
          </a:p>
          <a:p>
            <a:r>
              <a:rPr lang="en-US" sz="5600" dirty="0"/>
              <a:t>At the same time TED Talks with high views (in high view cluster in pink color) there are talks with few comments</a:t>
            </a:r>
          </a:p>
          <a:p>
            <a:r>
              <a:rPr lang="en-US" sz="4800" dirty="0"/>
              <a:t>Code: #Cluster 1 "View and Comments" </a:t>
            </a:r>
          </a:p>
          <a:p>
            <a:pPr marL="0" indent="0">
              <a:buNone/>
            </a:pPr>
            <a:r>
              <a:rPr lang="en-US" sz="4800" dirty="0" err="1"/>
              <a:t>df_combined</a:t>
            </a:r>
            <a:r>
              <a:rPr lang="en-US" sz="4800" dirty="0"/>
              <a:t> = </a:t>
            </a:r>
            <a:r>
              <a:rPr lang="en-US" sz="4800" dirty="0" err="1"/>
              <a:t>df</a:t>
            </a:r>
            <a:r>
              <a:rPr lang="en-US" sz="4800" dirty="0"/>
              <a:t>[['views', 'comments']]</a:t>
            </a:r>
          </a:p>
          <a:p>
            <a:pPr marL="0" indent="0">
              <a:buNone/>
            </a:pPr>
            <a:r>
              <a:rPr lang="en-US" sz="4800" dirty="0" err="1"/>
              <a:t>df_combined</a:t>
            </a:r>
            <a:r>
              <a:rPr lang="en-US" sz="4800" dirty="0"/>
              <a:t> </a:t>
            </a:r>
          </a:p>
          <a:p>
            <a:pPr marL="0" indent="0">
              <a:buNone/>
            </a:pPr>
            <a:r>
              <a:rPr lang="en-US" sz="4800" dirty="0" err="1"/>
              <a:t>kmeans</a:t>
            </a:r>
            <a:r>
              <a:rPr lang="en-US" sz="4800" dirty="0"/>
              <a:t> = </a:t>
            </a:r>
            <a:r>
              <a:rPr lang="en-US" sz="4800" dirty="0" err="1"/>
              <a:t>KMeans</a:t>
            </a:r>
            <a:r>
              <a:rPr lang="en-US" sz="4800" dirty="0"/>
              <a:t>(</a:t>
            </a:r>
            <a:r>
              <a:rPr lang="en-US" sz="4800" dirty="0" err="1"/>
              <a:t>n_clusters</a:t>
            </a:r>
            <a:r>
              <a:rPr lang="en-US" sz="4800" dirty="0"/>
              <a:t>=3)</a:t>
            </a:r>
          </a:p>
          <a:p>
            <a:pPr marL="0" indent="0">
              <a:buNone/>
            </a:pPr>
            <a:r>
              <a:rPr lang="en-US" sz="4800" dirty="0" err="1"/>
              <a:t>kmeans.fit</a:t>
            </a:r>
            <a:r>
              <a:rPr lang="en-US" sz="4800" dirty="0"/>
              <a:t>(</a:t>
            </a:r>
            <a:r>
              <a:rPr lang="en-US" sz="4800" dirty="0" err="1"/>
              <a:t>df_combined</a:t>
            </a:r>
            <a:r>
              <a:rPr lang="en-US" sz="4800" dirty="0"/>
              <a:t>)</a:t>
            </a:r>
          </a:p>
          <a:p>
            <a:pPr marL="0" indent="0">
              <a:buNone/>
            </a:pPr>
            <a:r>
              <a:rPr lang="en-US" sz="4800" dirty="0" err="1"/>
              <a:t>y_pred</a:t>
            </a:r>
            <a:r>
              <a:rPr lang="en-US" sz="4800" dirty="0"/>
              <a:t> = </a:t>
            </a:r>
            <a:r>
              <a:rPr lang="en-US" sz="4800" dirty="0" err="1"/>
              <a:t>kmeans.predict</a:t>
            </a:r>
            <a:r>
              <a:rPr lang="en-US" sz="4800" dirty="0"/>
              <a:t>(</a:t>
            </a:r>
            <a:r>
              <a:rPr lang="en-US" sz="4800" dirty="0" err="1"/>
              <a:t>df_combined</a:t>
            </a:r>
            <a:r>
              <a:rPr lang="en-US" sz="4800" dirty="0"/>
              <a:t>)</a:t>
            </a:r>
          </a:p>
          <a:p>
            <a:pPr marL="0" indent="0">
              <a:buNone/>
            </a:pPr>
            <a:r>
              <a:rPr lang="en-US" sz="4800" dirty="0"/>
              <a:t>centroids = </a:t>
            </a:r>
            <a:r>
              <a:rPr lang="en-US" sz="4800" dirty="0" err="1"/>
              <a:t>kmeans.cluster_centers</a:t>
            </a:r>
            <a:r>
              <a:rPr lang="en-US" sz="4800" dirty="0"/>
              <a:t>_</a:t>
            </a:r>
          </a:p>
          <a:p>
            <a:pPr marL="0" indent="0">
              <a:buNone/>
            </a:pPr>
            <a:r>
              <a:rPr lang="en-US" sz="4800" dirty="0"/>
              <a:t>fig = </a:t>
            </a:r>
            <a:r>
              <a:rPr lang="en-US" sz="4800" dirty="0" err="1"/>
              <a:t>plt.figure</a:t>
            </a:r>
            <a:r>
              <a:rPr lang="en-US" sz="4800" dirty="0"/>
              <a:t>(</a:t>
            </a:r>
            <a:r>
              <a:rPr lang="en-US" sz="4800" dirty="0" err="1"/>
              <a:t>figsize</a:t>
            </a:r>
            <a:r>
              <a:rPr lang="en-US" sz="4800" dirty="0"/>
              <a:t>=(10,10))</a:t>
            </a:r>
          </a:p>
          <a:p>
            <a:pPr marL="0" indent="0">
              <a:buNone/>
            </a:pPr>
            <a:r>
              <a:rPr lang="en-US" sz="4800" dirty="0" err="1"/>
              <a:t>plt.scatter</a:t>
            </a:r>
            <a:r>
              <a:rPr lang="en-US" sz="4800" dirty="0"/>
              <a:t>(</a:t>
            </a:r>
            <a:r>
              <a:rPr lang="en-US" sz="4800" dirty="0" err="1"/>
              <a:t>df_combined</a:t>
            </a:r>
            <a:r>
              <a:rPr lang="en-US" sz="4800" dirty="0"/>
              <a:t>['views'], </a:t>
            </a:r>
            <a:r>
              <a:rPr lang="en-US" sz="4800" dirty="0" err="1"/>
              <a:t>df_combined</a:t>
            </a:r>
            <a:r>
              <a:rPr lang="en-US" sz="4800" dirty="0"/>
              <a:t>['comments'], c=</a:t>
            </a:r>
            <a:r>
              <a:rPr lang="en-US" sz="4800" dirty="0" err="1"/>
              <a:t>y_pred</a:t>
            </a:r>
            <a:r>
              <a:rPr lang="en-US" sz="4800" dirty="0"/>
              <a:t>, alpha=0.5)</a:t>
            </a:r>
          </a:p>
          <a:p>
            <a:pPr marL="0" indent="0">
              <a:buNone/>
            </a:pPr>
            <a:r>
              <a:rPr lang="en-US" sz="4800" dirty="0" err="1"/>
              <a:t>plt.show</a:t>
            </a:r>
            <a:r>
              <a:rPr lang="en-US" sz="4800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85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88877A-E9D2-48DF-8B19-4C7D2648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3299"/>
            <a:ext cx="10515600" cy="732326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latin typeface="+mn-lt"/>
              </a:rPr>
              <a:t>K Means 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6C965-D0FB-4852-AB5F-04F17184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1" y="2048607"/>
            <a:ext cx="10105292" cy="451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6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1E9C-D5BF-4B9B-96B0-BD778B050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66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TED Talks Data Exploration and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B514-8891-4535-AC86-83368B2D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7691"/>
            <a:ext cx="10515600" cy="35392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About Dataset: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The data was originally shared under the Creative Commons License (just like the TED Talks) and hosted on Kaggle.</a:t>
            </a:r>
          </a:p>
          <a:p>
            <a:r>
              <a:rPr lang="en-US" dirty="0"/>
              <a:t>I have used the ‘</a:t>
            </a:r>
            <a:r>
              <a:rPr lang="en-US" dirty="0" err="1"/>
              <a:t>ted_main</a:t>
            </a:r>
            <a:r>
              <a:rPr lang="en-US" dirty="0"/>
              <a:t>’ dataset to explore the world of TED Talks, who are the speakers, their occupation, views and comments etc.</a:t>
            </a:r>
          </a:p>
          <a:p>
            <a:r>
              <a:rPr lang="en-US" dirty="0"/>
              <a:t>Dataset File description:</a:t>
            </a:r>
          </a:p>
          <a:p>
            <a:pPr lvl="1"/>
            <a:r>
              <a:rPr lang="en-US" dirty="0" err="1"/>
              <a:t>TED_Main</a:t>
            </a:r>
            <a:r>
              <a:rPr lang="en-US" dirty="0"/>
              <a:t> Dataset – Dataset size is 2551 rows and 17 columns.</a:t>
            </a:r>
          </a:p>
          <a:p>
            <a:pPr lvl="2"/>
            <a:r>
              <a:rPr lang="en-US" dirty="0"/>
              <a:t> Contains all the information about the talks organized at TED and TEDx events until 21</a:t>
            </a:r>
            <a:r>
              <a:rPr lang="en-US" baseline="30000" dirty="0"/>
              <a:t>st</a:t>
            </a:r>
            <a:r>
              <a:rPr lang="en-US" dirty="0"/>
              <a:t> Sept 2017.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06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73A67-99CF-431E-A260-A4FC0260F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3923"/>
            <a:ext cx="2643554" cy="3803040"/>
          </a:xfrm>
        </p:spPr>
        <p:txBody>
          <a:bodyPr>
            <a:normAutofit/>
          </a:bodyPr>
          <a:lstStyle/>
          <a:p>
            <a:r>
              <a:rPr lang="en-US" sz="2200" dirty="0"/>
              <a:t>Second clustering is between “Views and Duration”</a:t>
            </a:r>
          </a:p>
          <a:p>
            <a:r>
              <a:rPr lang="en-US" sz="2200" dirty="0"/>
              <a:t>Note: third cluster is very light color and is next to second cluster in black color</a:t>
            </a:r>
          </a:p>
          <a:p>
            <a:endParaRPr lang="en-US" sz="2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1F4211-5D63-4ED7-A60D-DBF295EC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3299"/>
            <a:ext cx="10515600" cy="732326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latin typeface="+mn-lt"/>
              </a:rPr>
              <a:t>K Means 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82164-6853-4218-B0F4-2AFA652A9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077" y="1969477"/>
            <a:ext cx="6945923" cy="452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64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5BAB-C1AF-48F9-904D-45754B03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8169"/>
            <a:ext cx="10515600" cy="732326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+mn-lt"/>
              </a:rPr>
              <a:t>TED Talks Themes: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9A7D1-3B58-4F5C-8866-4015E3A61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4261"/>
            <a:ext cx="9422423" cy="2927839"/>
          </a:xfrm>
        </p:spPr>
        <p:txBody>
          <a:bodyPr>
            <a:normAutofit/>
          </a:bodyPr>
          <a:lstStyle/>
          <a:p>
            <a:r>
              <a:rPr lang="en-US" sz="2200" dirty="0"/>
              <a:t>TED talks was started out as a conference about technology, entertainment and design, it has till now diversified into virtually every field of study and walk of life.</a:t>
            </a:r>
          </a:p>
          <a:p>
            <a:r>
              <a:rPr lang="en-US" sz="2200" dirty="0" err="1"/>
              <a:t>len</a:t>
            </a:r>
            <a:r>
              <a:rPr lang="en-US" sz="2200" dirty="0"/>
              <a:t>(</a:t>
            </a:r>
            <a:r>
              <a:rPr lang="en-US" sz="2200" dirty="0" err="1"/>
              <a:t>theme_df</a:t>
            </a:r>
            <a:r>
              <a:rPr lang="en-US" sz="2200" dirty="0"/>
              <a:t>['theme'].</a:t>
            </a:r>
            <a:r>
              <a:rPr lang="en-US" sz="2200" dirty="0" err="1"/>
              <a:t>value_counts</a:t>
            </a:r>
            <a:r>
              <a:rPr lang="en-US" sz="2200" dirty="0"/>
              <a:t>())</a:t>
            </a:r>
          </a:p>
          <a:p>
            <a:pPr marL="0" indent="0">
              <a:buNone/>
            </a:pPr>
            <a:r>
              <a:rPr lang="en-US" sz="2200" dirty="0"/>
              <a:t>Output: 416</a:t>
            </a:r>
          </a:p>
          <a:p>
            <a:r>
              <a:rPr lang="en-US" sz="2200" dirty="0"/>
              <a:t>TED defines a surprising 416 different categories for its talks.</a:t>
            </a:r>
          </a:p>
          <a:p>
            <a:r>
              <a:rPr lang="en-US" sz="2200" dirty="0"/>
              <a:t>Most popular theme for talks still is technology and second is science.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55390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7358-B274-432D-81FF-85D71084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92" y="963003"/>
            <a:ext cx="10515600" cy="1182322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+mn-lt"/>
              </a:rPr>
              <a:t>Is TED Talks conference bias towards any particular theme?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A6BB9-2A1C-4814-A7CD-6B7C8FC4D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226"/>
            <a:ext cx="6608885" cy="1928690"/>
          </a:xfrm>
        </p:spPr>
        <p:txBody>
          <a:bodyPr>
            <a:normAutofit/>
          </a:bodyPr>
          <a:lstStyle/>
          <a:p>
            <a:r>
              <a:rPr lang="en-US" sz="2200" dirty="0"/>
              <a:t>Most popular theme for talks still is technology and second is science.</a:t>
            </a:r>
          </a:p>
          <a:p>
            <a:r>
              <a:rPr lang="en-US" sz="2200" dirty="0"/>
              <a:t>From the screenshots it is clear that TED Talks are not biased towards any particular theme </a:t>
            </a:r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C441A-5DC1-4670-9129-55EA66EFF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654" y="1936067"/>
            <a:ext cx="3338146" cy="2046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AAE6DD-6852-4D64-96F4-8DFD2C86A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36" y="4106009"/>
            <a:ext cx="10938364" cy="255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20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E20D-8324-4145-995D-BF945A62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806"/>
            <a:ext cx="10515600" cy="626819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latin typeface="+mn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5A41-DECD-4577-9CCC-093F3E6EE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5323"/>
            <a:ext cx="10515600" cy="4031640"/>
          </a:xfrm>
        </p:spPr>
        <p:txBody>
          <a:bodyPr>
            <a:normAutofit/>
          </a:bodyPr>
          <a:lstStyle/>
          <a:p>
            <a:r>
              <a:rPr lang="en-US" sz="2200" dirty="0"/>
              <a:t>From the above analysis and clustering a individual can give an estimate about how many views will a speaker get if his occupation is Writer or Architect. </a:t>
            </a:r>
          </a:p>
          <a:p>
            <a:r>
              <a:rPr lang="en-US" sz="2200" dirty="0"/>
              <a:t>A individual can also estimate most popular talks, talks with most comments, how many TED talks have been organized over the years (i.e. 1972-2017).</a:t>
            </a:r>
          </a:p>
          <a:p>
            <a:r>
              <a:rPr lang="en-US" sz="2200" dirty="0"/>
              <a:t>From the analysis we now know how many TED Talks have been organized till 21</a:t>
            </a:r>
            <a:r>
              <a:rPr lang="en-US" sz="2200" baseline="30000" dirty="0"/>
              <a:t>st</a:t>
            </a:r>
            <a:r>
              <a:rPr lang="en-US" sz="2200" dirty="0"/>
              <a:t> September 2017, which speaker has highest appearances in TED Events.</a:t>
            </a:r>
          </a:p>
          <a:p>
            <a:r>
              <a:rPr lang="en-US" sz="2200" dirty="0"/>
              <a:t>I would end my analysis here. </a:t>
            </a:r>
          </a:p>
          <a:p>
            <a:r>
              <a:rPr lang="en-US" sz="2200" b="1" dirty="0"/>
              <a:t>Naturally, with TED Talks dataset I believe one can come up with many more meaningful insights.</a:t>
            </a:r>
          </a:p>
        </p:txBody>
      </p:sp>
    </p:spTree>
    <p:extLst>
      <p:ext uri="{BB962C8B-B14F-4D97-AF65-F5344CB8AC3E}">
        <p14:creationId xmlns:p14="http://schemas.microsoft.com/office/powerpoint/2010/main" val="219848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F3D7-6536-4574-9A78-D77B4E25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Libraries used and loading the dataset: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9DB4-D64F-429B-81B2-F5159FB8D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600"/>
            <a:ext cx="10515600" cy="4170363"/>
          </a:xfrm>
        </p:spPr>
        <p:txBody>
          <a:bodyPr>
            <a:noAutofit/>
          </a:bodyPr>
          <a:lstStyle/>
          <a:p>
            <a:r>
              <a:rPr lang="en-US" sz="2000" dirty="0"/>
              <a:t>Libraries used: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dirty="0" err="1"/>
              <a:t>Numpy</a:t>
            </a:r>
            <a:endParaRPr lang="en-US" dirty="0"/>
          </a:p>
          <a:p>
            <a:pPr marL="800100" lvl="2" indent="-342900">
              <a:spcBef>
                <a:spcPts val="1000"/>
              </a:spcBef>
            </a:pPr>
            <a:r>
              <a:rPr lang="en-US" dirty="0"/>
              <a:t>Pandas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dirty="0"/>
              <a:t>Matplotlib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dirty="0"/>
              <a:t>Datetime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dirty="0"/>
              <a:t>Seaborn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dirty="0" err="1"/>
              <a:t>Sklearn</a:t>
            </a:r>
            <a:endParaRPr lang="en-US" dirty="0"/>
          </a:p>
          <a:p>
            <a:r>
              <a:rPr lang="en-US" sz="2000" dirty="0"/>
              <a:t>Loading the </a:t>
            </a:r>
            <a:r>
              <a:rPr lang="en-US" sz="2000" dirty="0" err="1"/>
              <a:t>ted_main</a:t>
            </a:r>
            <a:r>
              <a:rPr lang="en-US" sz="2000" dirty="0"/>
              <a:t> dataset </a:t>
            </a:r>
          </a:p>
          <a:p>
            <a:pPr marL="0" indent="0">
              <a:buNone/>
            </a:pPr>
            <a:r>
              <a:rPr lang="en-US" sz="2000" dirty="0" err="1"/>
              <a:t>df</a:t>
            </a:r>
            <a:r>
              <a:rPr lang="en-US" sz="2000" dirty="0"/>
              <a:t>= </a:t>
            </a:r>
            <a:r>
              <a:rPr lang="en-US" sz="2000" dirty="0" err="1"/>
              <a:t>pd.read_csv</a:t>
            </a:r>
            <a:r>
              <a:rPr lang="en-US" sz="2000" dirty="0"/>
              <a:t>('D:\\Spring18\\</a:t>
            </a:r>
            <a:r>
              <a:rPr lang="en-US" sz="2000" dirty="0" err="1"/>
              <a:t>DataScienceforPython</a:t>
            </a:r>
            <a:r>
              <a:rPr lang="en-US" sz="2000" dirty="0"/>
              <a:t>\\Project\\</a:t>
            </a:r>
            <a:r>
              <a:rPr lang="en-US" sz="2000" dirty="0" err="1"/>
              <a:t>TEDTalksDataset</a:t>
            </a:r>
            <a:r>
              <a:rPr lang="en-US" sz="2000" dirty="0"/>
              <a:t>\\ted_main.csv’)</a:t>
            </a:r>
          </a:p>
          <a:p>
            <a:pPr marL="0" indent="0">
              <a:buNone/>
            </a:pPr>
            <a:r>
              <a:rPr lang="en-US" sz="2000" dirty="0" err="1"/>
              <a:t>df.columns</a:t>
            </a:r>
            <a:r>
              <a:rPr lang="en-US" sz="2000" dirty="0"/>
              <a:t> (Columns are the fields which are explained in the next slide)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733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7DDF-FC6E-42C0-9AF8-6106ABDC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9908"/>
            <a:ext cx="10515600" cy="67078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Fields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FC49-D45F-406E-9A0A-59D942558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32377" cy="4351338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/>
              <a:t>name:</a:t>
            </a:r>
            <a:r>
              <a:rPr lang="en-US" dirty="0"/>
              <a:t> The official name of the TED Talk. Includes the title and the speaker.</a:t>
            </a:r>
          </a:p>
          <a:p>
            <a:r>
              <a:rPr lang="en-US" b="1" dirty="0"/>
              <a:t>title:</a:t>
            </a:r>
            <a:r>
              <a:rPr lang="en-US" dirty="0"/>
              <a:t> The title of the talk</a:t>
            </a:r>
          </a:p>
          <a:p>
            <a:r>
              <a:rPr lang="en-US" b="1" dirty="0"/>
              <a:t>description:</a:t>
            </a:r>
            <a:r>
              <a:rPr lang="en-US" dirty="0"/>
              <a:t> A blurb of what the talk is about.</a:t>
            </a:r>
          </a:p>
          <a:p>
            <a:r>
              <a:rPr lang="en-US" b="1" dirty="0" err="1"/>
              <a:t>main_speaker</a:t>
            </a:r>
            <a:r>
              <a:rPr lang="en-US" b="1" dirty="0"/>
              <a:t>:</a:t>
            </a:r>
            <a:r>
              <a:rPr lang="en-US" dirty="0"/>
              <a:t> The first named speaker of the talk.</a:t>
            </a:r>
          </a:p>
          <a:p>
            <a:r>
              <a:rPr lang="en-US" b="1" dirty="0" err="1"/>
              <a:t>speaker_occupation</a:t>
            </a:r>
            <a:r>
              <a:rPr lang="en-US" b="1" dirty="0"/>
              <a:t>:</a:t>
            </a:r>
            <a:r>
              <a:rPr lang="en-US" dirty="0"/>
              <a:t> The occupation of the main speaker.</a:t>
            </a:r>
          </a:p>
          <a:p>
            <a:r>
              <a:rPr lang="en-US" b="1" dirty="0" err="1"/>
              <a:t>num_speaker</a:t>
            </a:r>
            <a:r>
              <a:rPr lang="en-US" b="1" dirty="0"/>
              <a:t>:</a:t>
            </a:r>
            <a:r>
              <a:rPr lang="en-US" dirty="0"/>
              <a:t> The number of speakers in the talk.</a:t>
            </a:r>
          </a:p>
          <a:p>
            <a:r>
              <a:rPr lang="en-US" b="1" dirty="0"/>
              <a:t>duration:</a:t>
            </a:r>
            <a:r>
              <a:rPr lang="en-US" dirty="0"/>
              <a:t> The duration of the talk in seconds.</a:t>
            </a:r>
          </a:p>
          <a:p>
            <a:r>
              <a:rPr lang="en-US" b="1" dirty="0"/>
              <a:t>event:</a:t>
            </a:r>
            <a:r>
              <a:rPr lang="en-US" dirty="0"/>
              <a:t> The TED/TEDx event where the talk took place.</a:t>
            </a:r>
          </a:p>
          <a:p>
            <a:r>
              <a:rPr lang="en-US" b="1" dirty="0" err="1"/>
              <a:t>film_date</a:t>
            </a:r>
            <a:r>
              <a:rPr lang="en-US" b="1" dirty="0"/>
              <a:t>:</a:t>
            </a:r>
            <a:r>
              <a:rPr lang="en-US" dirty="0"/>
              <a:t> The Unix timestamp of the filming.</a:t>
            </a:r>
          </a:p>
          <a:p>
            <a:r>
              <a:rPr lang="en-US" b="1" dirty="0" err="1"/>
              <a:t>published_date</a:t>
            </a:r>
            <a:r>
              <a:rPr lang="en-US" b="1" dirty="0"/>
              <a:t>:</a:t>
            </a:r>
            <a:r>
              <a:rPr lang="en-US" dirty="0"/>
              <a:t> The Unix timestamp for the publication of the talk on TED.com</a:t>
            </a:r>
          </a:p>
          <a:p>
            <a:r>
              <a:rPr lang="en-US" b="1" dirty="0"/>
              <a:t>comments:</a:t>
            </a:r>
            <a:r>
              <a:rPr lang="en-US" dirty="0"/>
              <a:t> The number of first level comments made on the talk.</a:t>
            </a:r>
          </a:p>
          <a:p>
            <a:r>
              <a:rPr lang="en-US" b="1" dirty="0"/>
              <a:t>tags:</a:t>
            </a:r>
            <a:r>
              <a:rPr lang="en-US" dirty="0"/>
              <a:t> The themes associated with the talk.</a:t>
            </a:r>
          </a:p>
          <a:p>
            <a:r>
              <a:rPr lang="en-US" b="1" dirty="0"/>
              <a:t>languages:</a:t>
            </a:r>
            <a:r>
              <a:rPr lang="en-US" dirty="0"/>
              <a:t> The number of languages in which the talk is available.</a:t>
            </a:r>
          </a:p>
          <a:p>
            <a:r>
              <a:rPr lang="en-US" b="1" dirty="0"/>
              <a:t>ratings:</a:t>
            </a:r>
            <a:r>
              <a:rPr lang="en-US" dirty="0"/>
              <a:t> A </a:t>
            </a:r>
            <a:r>
              <a:rPr lang="en-US" dirty="0" err="1"/>
              <a:t>stringified</a:t>
            </a:r>
            <a:r>
              <a:rPr lang="en-US" dirty="0"/>
              <a:t> dictionary of the various ratings given to the talk (inspiring, fascinating, jaw dropping, etc.)</a:t>
            </a:r>
          </a:p>
          <a:p>
            <a:r>
              <a:rPr lang="en-US" b="1" dirty="0" err="1"/>
              <a:t>related_talks</a:t>
            </a:r>
            <a:r>
              <a:rPr lang="en-US" b="1" dirty="0"/>
              <a:t>:</a:t>
            </a:r>
            <a:r>
              <a:rPr lang="en-US" dirty="0"/>
              <a:t> A list of dictionaries of recommended talks to watch next.</a:t>
            </a:r>
          </a:p>
          <a:p>
            <a:r>
              <a:rPr lang="en-US" b="1" dirty="0"/>
              <a:t>url:</a:t>
            </a:r>
            <a:r>
              <a:rPr lang="en-US" dirty="0"/>
              <a:t> The URL of the talk.</a:t>
            </a:r>
          </a:p>
          <a:p>
            <a:r>
              <a:rPr lang="en-US" b="1" dirty="0"/>
              <a:t>views:</a:t>
            </a:r>
            <a:r>
              <a:rPr lang="en-US" dirty="0"/>
              <a:t> The number of views on the talk.</a:t>
            </a:r>
          </a:p>
        </p:txBody>
      </p:sp>
    </p:spTree>
    <p:extLst>
      <p:ext uri="{BB962C8B-B14F-4D97-AF65-F5344CB8AC3E}">
        <p14:creationId xmlns:p14="http://schemas.microsoft.com/office/powerpoint/2010/main" val="161942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C402-C6C6-49E5-8ECD-109355BD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Data Exploration: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51C88-D4DF-4C55-9E98-883771627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020408"/>
          </a:xfrm>
        </p:spPr>
        <p:txBody>
          <a:bodyPr>
            <a:noAutofit/>
          </a:bodyPr>
          <a:lstStyle/>
          <a:p>
            <a:r>
              <a:rPr lang="en-US" sz="2600" dirty="0"/>
              <a:t>As the first step I explored every column of the dataset and few of them which I have used for clustering and visualization are as follows:</a:t>
            </a:r>
          </a:p>
          <a:p>
            <a:pPr lvl="1"/>
            <a:r>
              <a:rPr lang="en-US" sz="2600" dirty="0" err="1"/>
              <a:t>df</a:t>
            </a:r>
            <a:r>
              <a:rPr lang="en-US" sz="2600" dirty="0"/>
              <a:t>['views'].describe()</a:t>
            </a:r>
          </a:p>
          <a:p>
            <a:pPr lvl="1"/>
            <a:r>
              <a:rPr lang="en-US" sz="2600" dirty="0" err="1"/>
              <a:t>df</a:t>
            </a:r>
            <a:r>
              <a:rPr lang="en-US" sz="2600" dirty="0"/>
              <a:t>['comments'].describe()</a:t>
            </a:r>
          </a:p>
          <a:p>
            <a:pPr lvl="1"/>
            <a:r>
              <a:rPr lang="en-US" sz="2600" dirty="0" err="1"/>
              <a:t>df</a:t>
            </a:r>
            <a:r>
              <a:rPr lang="en-US" sz="2600" dirty="0"/>
              <a:t>['ratings'].describe()</a:t>
            </a:r>
          </a:p>
          <a:p>
            <a:pPr lvl="1"/>
            <a:r>
              <a:rPr lang="en-US" sz="2600" dirty="0" err="1"/>
              <a:t>df</a:t>
            </a:r>
            <a:r>
              <a:rPr lang="en-US" sz="2600" dirty="0"/>
              <a:t>['duration'].describe()</a:t>
            </a:r>
          </a:p>
          <a:p>
            <a:pPr lvl="1"/>
            <a:r>
              <a:rPr lang="en-US" sz="2600" dirty="0" err="1"/>
              <a:t>df</a:t>
            </a:r>
            <a:r>
              <a:rPr lang="en-US" sz="2600" dirty="0"/>
              <a:t>['languages'].describe()</a:t>
            </a:r>
          </a:p>
          <a:p>
            <a:r>
              <a:rPr lang="en-US" sz="2600" dirty="0"/>
              <a:t>Converted </a:t>
            </a:r>
            <a:r>
              <a:rPr lang="en-US" sz="2600" dirty="0" err="1"/>
              <a:t>unix</a:t>
            </a:r>
            <a:r>
              <a:rPr lang="en-US" sz="2600" dirty="0"/>
              <a:t> timestamps to human readable format</a:t>
            </a:r>
          </a:p>
          <a:p>
            <a:pPr lvl="1"/>
            <a:r>
              <a:rPr lang="en-US" sz="2600" dirty="0" err="1"/>
              <a:t>df</a:t>
            </a:r>
            <a:r>
              <a:rPr lang="en-US" sz="2600" dirty="0"/>
              <a:t>['</a:t>
            </a:r>
            <a:r>
              <a:rPr lang="en-US" sz="2600" dirty="0" err="1"/>
              <a:t>film_date</a:t>
            </a:r>
            <a:r>
              <a:rPr lang="en-US" sz="2600" dirty="0"/>
              <a:t>'] = </a:t>
            </a:r>
            <a:r>
              <a:rPr lang="en-US" sz="2600" dirty="0" err="1"/>
              <a:t>df</a:t>
            </a:r>
            <a:r>
              <a:rPr lang="en-US" sz="2600" dirty="0"/>
              <a:t>['</a:t>
            </a:r>
            <a:r>
              <a:rPr lang="en-US" sz="2600" dirty="0" err="1"/>
              <a:t>film_date</a:t>
            </a:r>
            <a:r>
              <a:rPr lang="en-US" sz="2600" dirty="0"/>
              <a:t>'].apply(lambda x: </a:t>
            </a:r>
            <a:r>
              <a:rPr lang="en-US" sz="2600" dirty="0" err="1"/>
              <a:t>datetime.datetime.fromtimestamp</a:t>
            </a:r>
            <a:r>
              <a:rPr lang="en-US" sz="2600" dirty="0"/>
              <a:t>( </a:t>
            </a:r>
            <a:r>
              <a:rPr lang="en-US" sz="2600" dirty="0" err="1"/>
              <a:t>int</a:t>
            </a:r>
            <a:r>
              <a:rPr lang="en-US" sz="2600" dirty="0"/>
              <a:t>(x)).</a:t>
            </a:r>
            <a:r>
              <a:rPr lang="en-US" sz="2600" dirty="0" err="1"/>
              <a:t>strftime</a:t>
            </a:r>
            <a:r>
              <a:rPr lang="en-US" sz="2600" dirty="0"/>
              <a:t>('%d-%m-%Y'))</a:t>
            </a:r>
          </a:p>
          <a:p>
            <a:pPr lvl="1"/>
            <a:r>
              <a:rPr lang="en-US" sz="2600" dirty="0" err="1"/>
              <a:t>df</a:t>
            </a:r>
            <a:r>
              <a:rPr lang="en-US" sz="2600" dirty="0"/>
              <a:t>['</a:t>
            </a:r>
            <a:r>
              <a:rPr lang="en-US" sz="2600" dirty="0" err="1"/>
              <a:t>published_date</a:t>
            </a:r>
            <a:r>
              <a:rPr lang="en-US" sz="2600" dirty="0"/>
              <a:t>'] = </a:t>
            </a:r>
            <a:r>
              <a:rPr lang="en-US" sz="2600" dirty="0" err="1"/>
              <a:t>df</a:t>
            </a:r>
            <a:r>
              <a:rPr lang="en-US" sz="2600" dirty="0"/>
              <a:t>['</a:t>
            </a:r>
            <a:r>
              <a:rPr lang="en-US" sz="2600" dirty="0" err="1"/>
              <a:t>published_date</a:t>
            </a:r>
            <a:r>
              <a:rPr lang="en-US" sz="2600" dirty="0"/>
              <a:t>'].apply(lambda x: </a:t>
            </a:r>
            <a:r>
              <a:rPr lang="en-US" sz="2600" dirty="0" err="1"/>
              <a:t>datetime.datetime.fromtimestamp</a:t>
            </a:r>
            <a:r>
              <a:rPr lang="en-US" sz="2600" dirty="0"/>
              <a:t>( </a:t>
            </a:r>
            <a:r>
              <a:rPr lang="en-US" sz="2600" dirty="0" err="1"/>
              <a:t>int</a:t>
            </a:r>
            <a:r>
              <a:rPr lang="en-US" sz="2600" dirty="0"/>
              <a:t>(x)).</a:t>
            </a:r>
            <a:r>
              <a:rPr lang="en-US" sz="2600" dirty="0" err="1"/>
              <a:t>strftime</a:t>
            </a:r>
            <a:r>
              <a:rPr lang="en-US" sz="2600" dirty="0"/>
              <a:t>('%d-%m-%Y'))</a:t>
            </a:r>
          </a:p>
        </p:txBody>
      </p:sp>
    </p:spTree>
    <p:extLst>
      <p:ext uri="{BB962C8B-B14F-4D97-AF65-F5344CB8AC3E}">
        <p14:creationId xmlns:p14="http://schemas.microsoft.com/office/powerpoint/2010/main" val="103733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ECB9-0ADB-4019-8D17-BD5ED849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283676"/>
            <a:ext cx="6415454" cy="2268415"/>
          </a:xfrm>
        </p:spPr>
        <p:txBody>
          <a:bodyPr>
            <a:noAutofit/>
          </a:bodyPr>
          <a:lstStyle/>
          <a:p>
            <a:r>
              <a:rPr lang="en-US" sz="3400" dirty="0">
                <a:latin typeface="+mn-lt"/>
              </a:rPr>
              <a:t>Screenshots for data exploration:</a:t>
            </a:r>
            <a:br>
              <a:rPr lang="en-US" sz="3400" dirty="0">
                <a:latin typeface="+mn-lt"/>
              </a:rPr>
            </a:br>
            <a:r>
              <a:rPr lang="en-US" sz="3400" dirty="0">
                <a:latin typeface="+mn-lt"/>
              </a:rPr>
              <a:t>describe function gives us summary statistics and the distribution of the fields in TED Talks dataset.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2643E-6C4A-43AC-8FD9-7C44087C5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7" y="3763109"/>
            <a:ext cx="5550583" cy="2808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03EA36-32D2-4BF7-963D-CD018081D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108" y="1283676"/>
            <a:ext cx="4325815" cy="546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2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241D-88AA-4567-A469-D57A62C8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092"/>
            <a:ext cx="10515600" cy="69715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Most Popular, Least Popular TED Talks: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D0B7-E89C-4DAF-8041-66E8D8AE5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54" y="2274033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/>
              <a:t>Most Popular:</a:t>
            </a:r>
          </a:p>
          <a:p>
            <a:pPr marL="457200" lvl="1" indent="0">
              <a:buNone/>
            </a:pPr>
            <a:r>
              <a:rPr lang="en-US" sz="2000" dirty="0" err="1"/>
              <a:t>pop_talks</a:t>
            </a:r>
            <a:r>
              <a:rPr lang="en-US" sz="2000" dirty="0"/>
              <a:t> = </a:t>
            </a:r>
            <a:r>
              <a:rPr lang="en-US" sz="2000" dirty="0" err="1"/>
              <a:t>df</a:t>
            </a:r>
            <a:r>
              <a:rPr lang="en-US" sz="2000" dirty="0"/>
              <a:t>[['title', '</a:t>
            </a:r>
            <a:r>
              <a:rPr lang="en-US" sz="2000" dirty="0" err="1"/>
              <a:t>main_speaker</a:t>
            </a:r>
            <a:r>
              <a:rPr lang="en-US" sz="2000" dirty="0"/>
              <a:t>', 'views', '</a:t>
            </a:r>
            <a:r>
              <a:rPr lang="en-US" sz="2000" dirty="0" err="1"/>
              <a:t>film_date','languages</a:t>
            </a:r>
            <a:r>
              <a:rPr lang="en-US" sz="2000" dirty="0"/>
              <a:t>']].</a:t>
            </a:r>
            <a:r>
              <a:rPr lang="en-US" sz="2000" dirty="0" err="1"/>
              <a:t>sort_values</a:t>
            </a:r>
            <a:r>
              <a:rPr lang="en-US" sz="2000" dirty="0"/>
              <a:t>('views', ascending=False)[:15]</a:t>
            </a:r>
          </a:p>
          <a:p>
            <a:pPr marL="457200" lvl="1" indent="0">
              <a:buNone/>
            </a:pPr>
            <a:r>
              <a:rPr lang="en-US" sz="2000" dirty="0" err="1"/>
              <a:t>pop_talks</a:t>
            </a:r>
            <a:endParaRPr lang="en-US" sz="2000" dirty="0"/>
          </a:p>
          <a:p>
            <a:r>
              <a:rPr lang="en-US" sz="2000" dirty="0"/>
              <a:t>Least Popular</a:t>
            </a:r>
          </a:p>
          <a:p>
            <a:pPr marL="457200" lvl="1" indent="0">
              <a:buNone/>
            </a:pPr>
            <a:r>
              <a:rPr lang="en-US" sz="2000" dirty="0" err="1"/>
              <a:t>least_pop_talks</a:t>
            </a:r>
            <a:r>
              <a:rPr lang="en-US" sz="2000" dirty="0"/>
              <a:t> = </a:t>
            </a:r>
            <a:r>
              <a:rPr lang="en-US" sz="2000" dirty="0" err="1"/>
              <a:t>df</a:t>
            </a:r>
            <a:r>
              <a:rPr lang="en-US" sz="2000" dirty="0"/>
              <a:t>[['title', '</a:t>
            </a:r>
            <a:r>
              <a:rPr lang="en-US" sz="2000" dirty="0" err="1"/>
              <a:t>main_speaker</a:t>
            </a:r>
            <a:r>
              <a:rPr lang="en-US" sz="2000" dirty="0"/>
              <a:t>', 'views', '</a:t>
            </a:r>
            <a:r>
              <a:rPr lang="en-US" sz="2000" dirty="0" err="1"/>
              <a:t>film_date</a:t>
            </a:r>
            <a:r>
              <a:rPr lang="en-US" sz="2000" dirty="0"/>
              <a:t>']].</a:t>
            </a:r>
            <a:r>
              <a:rPr lang="en-US" sz="2000" dirty="0" err="1"/>
              <a:t>sort_values</a:t>
            </a:r>
            <a:r>
              <a:rPr lang="en-US" sz="2000" dirty="0"/>
              <a:t>('views', ascending=True)[:15]</a:t>
            </a:r>
          </a:p>
          <a:p>
            <a:pPr marL="457200" lvl="1" indent="0">
              <a:buNone/>
            </a:pPr>
            <a:r>
              <a:rPr lang="en-US" sz="2000" dirty="0" err="1"/>
              <a:t>least_pop_talks</a:t>
            </a:r>
            <a:endParaRPr lang="en-US" sz="2000" dirty="0"/>
          </a:p>
          <a:p>
            <a:r>
              <a:rPr lang="en-US" sz="2000" dirty="0"/>
              <a:t>Highest Comments</a:t>
            </a:r>
          </a:p>
          <a:p>
            <a:pPr marL="457200" lvl="1" indent="0">
              <a:buNone/>
            </a:pPr>
            <a:r>
              <a:rPr lang="en-US" sz="2000" dirty="0" err="1"/>
              <a:t>most_comments</a:t>
            </a:r>
            <a:r>
              <a:rPr lang="en-US" sz="2000" dirty="0"/>
              <a:t> = </a:t>
            </a:r>
            <a:r>
              <a:rPr lang="en-US" sz="2000" dirty="0" err="1"/>
              <a:t>df</a:t>
            </a:r>
            <a:r>
              <a:rPr lang="en-US" sz="2000" dirty="0"/>
              <a:t>[['title', 'main_speaker','film_date','event','speaker_occupation','comments']].</a:t>
            </a:r>
            <a:r>
              <a:rPr lang="en-US" sz="2000" dirty="0" err="1"/>
              <a:t>sort_values</a:t>
            </a:r>
            <a:r>
              <a:rPr lang="en-US" sz="2000" dirty="0"/>
              <a:t>('comments', ascending =False)[:10]</a:t>
            </a:r>
          </a:p>
          <a:p>
            <a:pPr marL="457200" lvl="1" indent="0">
              <a:buNone/>
            </a:pPr>
            <a:r>
              <a:rPr lang="en-US" sz="2000" dirty="0" err="1"/>
              <a:t>most_comments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223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2DD41F-AC18-4E07-85BA-8F16B84A0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8608"/>
            <a:ext cx="9627577" cy="45719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7C31B69-5ACF-46B9-8CCF-03D5DC50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6370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latin typeface="+mn-lt"/>
              </a:rPr>
              <a:t>Most Popular, Least Popular TED Talks:</a:t>
            </a:r>
          </a:p>
        </p:txBody>
      </p:sp>
    </p:spTree>
    <p:extLst>
      <p:ext uri="{BB962C8B-B14F-4D97-AF65-F5344CB8AC3E}">
        <p14:creationId xmlns:p14="http://schemas.microsoft.com/office/powerpoint/2010/main" val="348715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5141-4BD2-4093-B14A-DD919162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8" y="8750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+mn-lt"/>
              </a:rPr>
              <a:t>Visualization for TED Talk which is translated in maximum number of languages: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ADE7B-559C-43EF-B3BE-79730E5DC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8" y="1966302"/>
            <a:ext cx="10515600" cy="2157290"/>
          </a:xfrm>
        </p:spPr>
        <p:txBody>
          <a:bodyPr>
            <a:normAutofit/>
          </a:bodyPr>
          <a:lstStyle/>
          <a:p>
            <a:r>
              <a:rPr lang="en-US" sz="2200" dirty="0"/>
              <a:t>The screenshot below gives and visualization of 15 speakers whose TED Talk is translated in maximum languages.</a:t>
            </a:r>
          </a:p>
          <a:p>
            <a:r>
              <a:rPr lang="en-US" sz="2200" dirty="0"/>
              <a:t>From the most popular TED Talks we get an idea that Ken Robinson’s TED Talks is most popular with 47 million views. </a:t>
            </a:r>
          </a:p>
          <a:p>
            <a:r>
              <a:rPr lang="en-US" sz="2200" dirty="0"/>
              <a:t>Other visualizations which I created are 15 most popular TED Talk by views, 15 speakers who TED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D6B2D-7088-499A-A7C2-0B0F7E443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2" y="4123593"/>
            <a:ext cx="10858500" cy="257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39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1482</Words>
  <Application>Microsoft Office PowerPoint</Application>
  <PresentationFormat>Widescreen</PresentationFormat>
  <Paragraphs>138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BUAN 6340.003 –  Programming for Data Science Project Presentation</vt:lpstr>
      <vt:lpstr>TED Talks Data Exploration and Analysis:</vt:lpstr>
      <vt:lpstr>Libraries used and loading the dataset: </vt:lpstr>
      <vt:lpstr>Fields Description:</vt:lpstr>
      <vt:lpstr>Data Exploration:</vt:lpstr>
      <vt:lpstr>Screenshots for data exploration: describe function gives us summary statistics and the distribution of the fields in TED Talks dataset.</vt:lpstr>
      <vt:lpstr>Most Popular, Least Popular TED Talks:</vt:lpstr>
      <vt:lpstr>PowerPoint Presentation</vt:lpstr>
      <vt:lpstr>Visualization for TED Talk which is translated in maximum number of languages:</vt:lpstr>
      <vt:lpstr>Correlation of fields:</vt:lpstr>
      <vt:lpstr>TED Talks Over the years</vt:lpstr>
      <vt:lpstr>Heat Map giving the summary of TED Talks:</vt:lpstr>
      <vt:lpstr>TED Talk Speakers and their occupations:</vt:lpstr>
      <vt:lpstr>TED Talk Speakers and their occupations:</vt:lpstr>
      <vt:lpstr>TED Talk Speakers and their occupations:</vt:lpstr>
      <vt:lpstr>Number of views attracted by profession of the speakers in a boxplot</vt:lpstr>
      <vt:lpstr>Boxplot of Speaker’s occupation Vs views</vt:lpstr>
      <vt:lpstr>K Means Clustering</vt:lpstr>
      <vt:lpstr>K Means Clustering</vt:lpstr>
      <vt:lpstr>K Means Clustering</vt:lpstr>
      <vt:lpstr>TED Talks Themes: </vt:lpstr>
      <vt:lpstr>Is TED Talks conference bias towards any particular theme?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Carrie</dc:creator>
  <cp:lastModifiedBy>Bobade, Gaurav</cp:lastModifiedBy>
  <cp:revision>32</cp:revision>
  <dcterms:created xsi:type="dcterms:W3CDTF">2016-12-14T15:51:34Z</dcterms:created>
  <dcterms:modified xsi:type="dcterms:W3CDTF">2018-05-03T06:16:39Z</dcterms:modified>
</cp:coreProperties>
</file>