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2d864857c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2d864857c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2daa93e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2daa93e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2e18531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2e18531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2e18531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2e18531c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2d864857c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2d864857c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2d864857c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2d864857c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2daa93e8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2daa93e8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2daa93e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2daa93e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176750" y="1708075"/>
            <a:ext cx="6935400" cy="1062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Entertainer Data Analytics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01250" y="1344650"/>
            <a:ext cx="8449800" cy="330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today's hectic world, finding time to relax is essential. The entertainment industry, comprising movies, music, news, and more, offers a diverse array of options for leisure. Understanding its workings helps us appreciate its role in our lives.</a:t>
            </a:r>
            <a:endParaRPr/>
          </a:p>
        </p:txBody>
      </p:sp>
      <p:sp>
        <p:nvSpPr>
          <p:cNvPr id="72" name="Google Shape;72;p14"/>
          <p:cNvSpPr txBox="1"/>
          <p:nvPr/>
        </p:nvSpPr>
        <p:spPr>
          <a:xfrm>
            <a:off x="1521000" y="1549175"/>
            <a:ext cx="423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3" name="Google Shape;73;p14"/>
          <p:cNvSpPr txBox="1"/>
          <p:nvPr/>
        </p:nvSpPr>
        <p:spPr>
          <a:xfrm>
            <a:off x="264525" y="205750"/>
            <a:ext cx="8187300" cy="893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4800"/>
              <a:buFont typeface="Arial"/>
              <a:buNone/>
            </a:pPr>
            <a:r>
              <a:rPr b="1" lang="en-GB" sz="4800">
                <a:solidFill>
                  <a:schemeClr val="dk1"/>
                </a:solidFill>
              </a:rPr>
              <a:t>Introduction</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26400" y="639275"/>
            <a:ext cx="3950100" cy="440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solidFill>
                  <a:schemeClr val="accent1"/>
                </a:solidFill>
                <a:latin typeface="Arial"/>
                <a:ea typeface="Arial"/>
                <a:cs typeface="Arial"/>
                <a:sym typeface="Arial"/>
              </a:rPr>
              <a:t>Objective</a:t>
            </a:r>
            <a:endParaRPr sz="2700">
              <a:solidFill>
                <a:schemeClr val="accent1"/>
              </a:solidFill>
              <a:latin typeface="Arial"/>
              <a:ea typeface="Arial"/>
              <a:cs typeface="Arial"/>
              <a:sym typeface="Arial"/>
            </a:endParaRPr>
          </a:p>
          <a:p>
            <a:pPr indent="0" lvl="0" marL="0" rtl="0" algn="ctr">
              <a:spcBef>
                <a:spcPts val="1200"/>
              </a:spcBef>
              <a:spcAft>
                <a:spcPts val="1200"/>
              </a:spcAft>
              <a:buNone/>
            </a:pPr>
            <a:r>
              <a:rPr lang="en-GB" sz="1450">
                <a:solidFill>
                  <a:srgbClr val="000000"/>
                </a:solidFill>
                <a:highlight>
                  <a:srgbClr val="F5F5F5"/>
                </a:highlight>
                <a:latin typeface="Arial"/>
                <a:ea typeface="Arial"/>
                <a:cs typeface="Arial"/>
                <a:sym typeface="Arial"/>
              </a:rPr>
              <a:t>The Goal of this project is to develop a PowerBi Dashboard, which can be used to analysis entertainer’s filmography and their career as well as movie analysis over the year.​</a:t>
            </a:r>
            <a:endParaRPr sz="1450">
              <a:solidFill>
                <a:schemeClr val="accent1"/>
              </a:solidFill>
              <a:latin typeface="Arial"/>
              <a:ea typeface="Arial"/>
              <a:cs typeface="Arial"/>
              <a:sym typeface="Arial"/>
            </a:endParaRPr>
          </a:p>
        </p:txBody>
      </p:sp>
      <p:sp>
        <p:nvSpPr>
          <p:cNvPr id="79" name="Google Shape;79;p15"/>
          <p:cNvSpPr txBox="1"/>
          <p:nvPr>
            <p:ph idx="1" type="body"/>
          </p:nvPr>
        </p:nvSpPr>
        <p:spPr>
          <a:xfrm>
            <a:off x="4408725" y="639300"/>
            <a:ext cx="4467600" cy="4401300"/>
          </a:xfrm>
          <a:prstGeom prst="rect">
            <a:avLst/>
          </a:prstGeom>
        </p:spPr>
        <p:txBody>
          <a:bodyPr anchorCtr="0" anchor="t" bIns="91425" lIns="90000" spcFirstLastPara="1" rIns="91425" wrap="square" tIns="91425">
            <a:normAutofit fontScale="77500" lnSpcReduction="10000"/>
          </a:bodyPr>
          <a:lstStyle/>
          <a:p>
            <a:pPr indent="0" lvl="0" marL="0" rtl="0" algn="ctr">
              <a:spcBef>
                <a:spcPts val="0"/>
              </a:spcBef>
              <a:spcAft>
                <a:spcPts val="0"/>
              </a:spcAft>
              <a:buNone/>
            </a:pPr>
            <a:r>
              <a:rPr lang="en-GB" sz="3500">
                <a:solidFill>
                  <a:schemeClr val="accent1"/>
                </a:solidFill>
                <a:highlight>
                  <a:srgbClr val="F5F5F5"/>
                </a:highlight>
                <a:latin typeface="Arial"/>
                <a:ea typeface="Arial"/>
                <a:cs typeface="Arial"/>
                <a:sym typeface="Arial"/>
              </a:rPr>
              <a:t>Problem Statement​</a:t>
            </a:r>
            <a:endParaRPr sz="3500">
              <a:solidFill>
                <a:schemeClr val="accent1"/>
              </a:solidFill>
              <a:highlight>
                <a:srgbClr val="F5F5F5"/>
              </a:highlight>
              <a:latin typeface="Arial"/>
              <a:ea typeface="Arial"/>
              <a:cs typeface="Arial"/>
              <a:sym typeface="Arial"/>
            </a:endParaRPr>
          </a:p>
          <a:p>
            <a:pPr indent="0" lvl="0" marL="0" rtl="0" algn="l">
              <a:spcBef>
                <a:spcPts val="1200"/>
              </a:spcBef>
              <a:spcAft>
                <a:spcPts val="0"/>
              </a:spcAft>
              <a:buNone/>
            </a:pPr>
            <a:r>
              <a:rPr lang="en-GB" sz="1900">
                <a:solidFill>
                  <a:srgbClr val="404040"/>
                </a:solidFill>
                <a:highlight>
                  <a:srgbClr val="F5F5F5"/>
                </a:highlight>
                <a:latin typeface="Arial"/>
                <a:ea typeface="Arial"/>
                <a:cs typeface="Arial"/>
                <a:sym typeface="Arial"/>
              </a:rPr>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a:t>
            </a:r>
            <a:r>
              <a:rPr lang="en-GB" sz="1900">
                <a:solidFill>
                  <a:srgbClr val="000000"/>
                </a:solidFill>
                <a:highlight>
                  <a:srgbClr val="F5F5F5"/>
                </a:highlight>
                <a:latin typeface="Arial"/>
                <a:ea typeface="Arial"/>
                <a:cs typeface="Arial"/>
                <a:sym typeface="Arial"/>
              </a:rPr>
              <a:t>​</a:t>
            </a:r>
            <a:endParaRPr sz="1900">
              <a:solidFill>
                <a:srgbClr val="000000"/>
              </a:solidFill>
              <a:highlight>
                <a:srgbClr val="F5F5F5"/>
              </a:highlight>
              <a:latin typeface="Arial"/>
              <a:ea typeface="Arial"/>
              <a:cs typeface="Arial"/>
              <a:sym typeface="Arial"/>
            </a:endParaRPr>
          </a:p>
          <a:p>
            <a:pPr indent="0" lvl="0" marL="0" rtl="0" algn="l">
              <a:spcBef>
                <a:spcPts val="0"/>
              </a:spcBef>
              <a:spcAft>
                <a:spcPts val="1200"/>
              </a:spcAft>
              <a:buNone/>
            </a:pPr>
            <a:r>
              <a:rPr lang="en-GB" sz="2300">
                <a:solidFill>
                  <a:srgbClr val="000000"/>
                </a:solidFill>
                <a:highlight>
                  <a:srgbClr val="F5F5F5"/>
                </a:highlight>
                <a:latin typeface="Arial"/>
                <a:ea typeface="Arial"/>
                <a:cs typeface="Arial"/>
                <a:sym typeface="Arial"/>
              </a:rPr>
              <a:t>​</a:t>
            </a:r>
            <a:endParaRPr sz="2300">
              <a:solidFill>
                <a:schemeClr val="accent1"/>
              </a:solidFill>
              <a:highlight>
                <a:srgbClr val="F5F5F5"/>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319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3200">
                <a:latin typeface="Arial"/>
                <a:ea typeface="Arial"/>
                <a:cs typeface="Arial"/>
                <a:sym typeface="Arial"/>
              </a:rPr>
              <a:t>Dataset Information</a:t>
            </a:r>
            <a:endParaRPr/>
          </a:p>
        </p:txBody>
      </p:sp>
      <p:sp>
        <p:nvSpPr>
          <p:cNvPr id="85" name="Google Shape;85;p16"/>
          <p:cNvSpPr txBox="1"/>
          <p:nvPr>
            <p:ph idx="1" type="body"/>
          </p:nvPr>
        </p:nvSpPr>
        <p:spPr>
          <a:xfrm>
            <a:off x="311700" y="987125"/>
            <a:ext cx="85206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highlight>
                  <a:srgbClr val="F5F5F5"/>
                </a:highlight>
                <a:latin typeface="Times New Roman"/>
                <a:ea typeface="Times New Roman"/>
                <a:cs typeface="Times New Roman"/>
                <a:sym typeface="Times New Roman"/>
              </a:rPr>
              <a:t>Provided Dataset:</a:t>
            </a:r>
            <a:r>
              <a:rPr lang="en-GB">
                <a:solidFill>
                  <a:srgbClr val="000000"/>
                </a:solidFill>
                <a:highlight>
                  <a:srgbClr val="F5F5F5"/>
                </a:highlight>
                <a:latin typeface="Times New Roman"/>
                <a:ea typeface="Times New Roman"/>
                <a:cs typeface="Times New Roman"/>
                <a:sym typeface="Times New Roman"/>
              </a:rPr>
              <a:t>​</a:t>
            </a:r>
            <a:endParaRPr>
              <a:solidFill>
                <a:srgbClr val="000000"/>
              </a:solidFill>
              <a:highlight>
                <a:srgbClr val="F5F5F5"/>
              </a:highlight>
              <a:latin typeface="Times New Roman"/>
              <a:ea typeface="Times New Roman"/>
              <a:cs typeface="Times New Roman"/>
              <a:sym typeface="Times New Roman"/>
            </a:endParaRPr>
          </a:p>
          <a:p>
            <a:pPr indent="-314325" lvl="0" marL="787400" rtl="0" algn="l">
              <a:spcBef>
                <a:spcPts val="0"/>
              </a:spcBef>
              <a:spcAft>
                <a:spcPts val="0"/>
              </a:spcAft>
              <a:buClr>
                <a:srgbClr val="000000"/>
              </a:buClr>
              <a:buSzPts val="1350"/>
              <a:buFont typeface="Arial"/>
              <a:buAutoNum type="arabicPeriod"/>
            </a:pPr>
            <a:r>
              <a:rPr b="1" lang="en-GB">
                <a:solidFill>
                  <a:srgbClr val="000000"/>
                </a:solidFill>
                <a:highlight>
                  <a:srgbClr val="F5F5F5"/>
                </a:highlight>
                <a:latin typeface="Arial"/>
                <a:ea typeface="Arial"/>
                <a:cs typeface="Arial"/>
                <a:sym typeface="Arial"/>
              </a:rPr>
              <a:t>Entertainer-Basic Info</a:t>
            </a:r>
            <a:r>
              <a:rPr lang="en-GB">
                <a:solidFill>
                  <a:srgbClr val="000000"/>
                </a:solidFill>
                <a:highlight>
                  <a:srgbClr val="F5F5F5"/>
                </a:highlight>
                <a:latin typeface="Times New Roman"/>
                <a:ea typeface="Times New Roman"/>
                <a:cs typeface="Times New Roman"/>
                <a:sym typeface="Times New Roman"/>
              </a:rPr>
              <a:t>: It consists of list of </a:t>
            </a:r>
            <a:r>
              <a:rPr b="1" lang="en-GB">
                <a:solidFill>
                  <a:srgbClr val="000000"/>
                </a:solidFill>
                <a:highlight>
                  <a:srgbClr val="F5F5F5"/>
                </a:highlight>
                <a:latin typeface="Times New Roman"/>
                <a:ea typeface="Times New Roman"/>
                <a:cs typeface="Times New Roman"/>
                <a:sym typeface="Times New Roman"/>
              </a:rPr>
              <a:t>70</a:t>
            </a:r>
            <a:r>
              <a:rPr lang="en-GB">
                <a:solidFill>
                  <a:srgbClr val="000000"/>
                </a:solidFill>
                <a:highlight>
                  <a:srgbClr val="F5F5F5"/>
                </a:highlight>
                <a:latin typeface="Times New Roman"/>
                <a:ea typeface="Times New Roman"/>
                <a:cs typeface="Times New Roman"/>
                <a:sym typeface="Times New Roman"/>
              </a:rPr>
              <a:t> Entertainers Name, Birth year and Gender ​</a:t>
            </a:r>
            <a:endParaRPr>
              <a:solidFill>
                <a:srgbClr val="000000"/>
              </a:solidFill>
              <a:highlight>
                <a:srgbClr val="F5F5F5"/>
              </a:highlight>
              <a:latin typeface="Times New Roman"/>
              <a:ea typeface="Times New Roman"/>
              <a:cs typeface="Times New Roman"/>
              <a:sym typeface="Times New Roman"/>
            </a:endParaRPr>
          </a:p>
          <a:p>
            <a:pPr indent="-314325" lvl="0" marL="787400" rtl="0" algn="l">
              <a:spcBef>
                <a:spcPts val="0"/>
              </a:spcBef>
              <a:spcAft>
                <a:spcPts val="0"/>
              </a:spcAft>
              <a:buClr>
                <a:srgbClr val="000000"/>
              </a:buClr>
              <a:buSzPts val="1350"/>
              <a:buFont typeface="Arial"/>
              <a:buAutoNum type="arabicPeriod"/>
            </a:pPr>
            <a:r>
              <a:rPr b="1" lang="en-GB">
                <a:solidFill>
                  <a:srgbClr val="000000"/>
                </a:solidFill>
                <a:highlight>
                  <a:srgbClr val="F5F5F5"/>
                </a:highlight>
                <a:latin typeface="Arial"/>
                <a:ea typeface="Arial"/>
                <a:cs typeface="Arial"/>
                <a:sym typeface="Arial"/>
              </a:rPr>
              <a:t>Entertainer-Breakthrough Info:</a:t>
            </a:r>
            <a:r>
              <a:rPr lang="en-GB">
                <a:solidFill>
                  <a:srgbClr val="000000"/>
                </a:solidFill>
                <a:highlight>
                  <a:srgbClr val="F5F5F5"/>
                </a:highlight>
                <a:latin typeface="Times New Roman"/>
                <a:ea typeface="Times New Roman"/>
                <a:cs typeface="Times New Roman"/>
                <a:sym typeface="Times New Roman"/>
              </a:rPr>
              <a:t> It consists of details about the 70 entertainers like breakthrough year, first major award, breakthrough movie name​</a:t>
            </a:r>
            <a:endParaRPr>
              <a:solidFill>
                <a:srgbClr val="000000"/>
              </a:solidFill>
              <a:highlight>
                <a:srgbClr val="F5F5F5"/>
              </a:highlight>
              <a:latin typeface="Times New Roman"/>
              <a:ea typeface="Times New Roman"/>
              <a:cs typeface="Times New Roman"/>
              <a:sym typeface="Times New Roman"/>
            </a:endParaRPr>
          </a:p>
          <a:p>
            <a:pPr indent="-314325" lvl="0" marL="787400" rtl="0" algn="l">
              <a:spcBef>
                <a:spcPts val="0"/>
              </a:spcBef>
              <a:spcAft>
                <a:spcPts val="0"/>
              </a:spcAft>
              <a:buClr>
                <a:srgbClr val="000000"/>
              </a:buClr>
              <a:buSzPts val="1350"/>
              <a:buFont typeface="Arial"/>
              <a:buAutoNum type="arabicPeriod"/>
            </a:pPr>
            <a:r>
              <a:rPr b="1" lang="en-GB">
                <a:solidFill>
                  <a:srgbClr val="000000"/>
                </a:solidFill>
                <a:highlight>
                  <a:srgbClr val="F5F5F5"/>
                </a:highlight>
                <a:latin typeface="Arial"/>
                <a:ea typeface="Arial"/>
                <a:cs typeface="Arial"/>
                <a:sym typeface="Arial"/>
              </a:rPr>
              <a:t>Entertainer-Last major work Info:</a:t>
            </a:r>
            <a:r>
              <a:rPr lang="en-GB">
                <a:solidFill>
                  <a:srgbClr val="000000"/>
                </a:solidFill>
                <a:highlight>
                  <a:srgbClr val="F5F5F5"/>
                </a:highlight>
                <a:latin typeface="Times New Roman"/>
                <a:ea typeface="Times New Roman"/>
                <a:cs typeface="Times New Roman"/>
                <a:sym typeface="Times New Roman"/>
              </a:rPr>
              <a:t> It consists of the details about the 70 entertainers last major work and if died, Year of death details.​</a:t>
            </a:r>
            <a:endParaRPr>
              <a:solidFill>
                <a:srgbClr val="000000"/>
              </a:solidFill>
              <a:highlight>
                <a:srgbClr val="F5F5F5"/>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670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2800">
                <a:highlight>
                  <a:srgbClr val="F5F5F5"/>
                </a:highlight>
                <a:latin typeface="Arial"/>
                <a:ea typeface="Arial"/>
                <a:cs typeface="Arial"/>
                <a:sym typeface="Arial"/>
              </a:rPr>
              <a:t>KPIs (Key Performance Indicators)</a:t>
            </a:r>
            <a:r>
              <a:rPr b="0" lang="en-GB" sz="2800">
                <a:highlight>
                  <a:srgbClr val="F5F5F5"/>
                </a:highlight>
                <a:latin typeface="Arial"/>
                <a:ea typeface="Arial"/>
                <a:cs typeface="Arial"/>
                <a:sym typeface="Arial"/>
              </a:rPr>
              <a:t>​</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Average Movie rating of the Entertainer​</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Total number of movies acted by the Entertainer​</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Total number of awards ​</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Breakthrough Movie year​</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Break through Movie name​</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First major award year​</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Date of birth of the Entertainer​</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Height of the Entertainer​</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One of the famous Quote of the Entertainer​</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Trademarks of the Entertainer​</a:t>
            </a:r>
            <a:endParaRPr>
              <a:solidFill>
                <a:srgbClr val="000000"/>
              </a:solidFill>
              <a:highlight>
                <a:srgbClr val="F5F5F5"/>
              </a:highlight>
              <a:latin typeface="Times New Roman"/>
              <a:ea typeface="Times New Roman"/>
              <a:cs typeface="Times New Roman"/>
              <a:sym typeface="Times New Roman"/>
            </a:endParaRPr>
          </a:p>
          <a:p>
            <a:pPr indent="-307895" lvl="0" marL="787400" rtl="0" algn="l">
              <a:spcBef>
                <a:spcPts val="0"/>
              </a:spcBef>
              <a:spcAft>
                <a:spcPts val="0"/>
              </a:spcAft>
              <a:buClr>
                <a:srgbClr val="000000"/>
              </a:buClr>
              <a:buSzPct val="75000"/>
              <a:buFont typeface="Arial"/>
              <a:buChar char="●"/>
            </a:pPr>
            <a:r>
              <a:rPr lang="en-GB">
                <a:solidFill>
                  <a:srgbClr val="000000"/>
                </a:solidFill>
                <a:highlight>
                  <a:srgbClr val="F5F5F5"/>
                </a:highlight>
                <a:latin typeface="Times New Roman"/>
                <a:ea typeface="Times New Roman"/>
                <a:cs typeface="Times New Roman"/>
                <a:sym typeface="Times New Roman"/>
              </a:rPr>
              <a:t>Nicknames of the Entertainer</a:t>
            </a:r>
            <a:endParaRPr>
              <a:solidFill>
                <a:srgbClr val="000000"/>
              </a:solidFill>
              <a:highlight>
                <a:srgbClr val="F5F5F5"/>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185275" y="143750"/>
            <a:ext cx="8388300" cy="495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4320"/>
              <a:buFont typeface="Arial"/>
              <a:buNone/>
            </a:pPr>
            <a:r>
              <a:rPr b="0" lang="en-GB" sz="3000">
                <a:highlight>
                  <a:srgbClr val="F5F5F5"/>
                </a:highlight>
                <a:latin typeface="Arial"/>
                <a:ea typeface="Arial"/>
                <a:cs typeface="Arial"/>
                <a:sym typeface="Arial"/>
              </a:rPr>
              <a:t>Insights​</a:t>
            </a:r>
            <a:endParaRPr sz="3000"/>
          </a:p>
        </p:txBody>
      </p:sp>
      <p:sp>
        <p:nvSpPr>
          <p:cNvPr id="97" name="Google Shape;97;p18"/>
          <p:cNvSpPr txBox="1"/>
          <p:nvPr>
            <p:ph idx="1" type="body"/>
          </p:nvPr>
        </p:nvSpPr>
        <p:spPr>
          <a:xfrm>
            <a:off x="185275" y="830400"/>
            <a:ext cx="8904000" cy="4313100"/>
          </a:xfrm>
          <a:prstGeom prst="rect">
            <a:avLst/>
          </a:prstGeom>
        </p:spPr>
        <p:txBody>
          <a:bodyPr anchorCtr="0" anchor="t" bIns="91425" lIns="91425" spcFirstLastPara="1" rIns="91425" wrap="square" tIns="91425">
            <a:normAutofit fontScale="55000" lnSpcReduction="20000"/>
          </a:bodyPr>
          <a:lstStyle/>
          <a:p>
            <a:pPr indent="-303019" lvl="0" marL="7239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Meryl Streep is the entertainer who received highest number of awards among other entertainers​</a:t>
            </a:r>
            <a:endParaRPr sz="2630">
              <a:solidFill>
                <a:srgbClr val="000000"/>
              </a:solidFill>
              <a:highlight>
                <a:srgbClr val="F5F5F5"/>
              </a:highlight>
              <a:latin typeface="Arial"/>
              <a:ea typeface="Arial"/>
              <a:cs typeface="Arial"/>
              <a:sym typeface="Arial"/>
            </a:endParaRPr>
          </a:p>
          <a:p>
            <a:pPr indent="-303019" lvl="0" marL="7239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Top 6 entertainers who received most of the awards​</a:t>
            </a:r>
            <a:endParaRPr sz="2630">
              <a:solidFill>
                <a:srgbClr val="000000"/>
              </a:solidFill>
              <a:highlight>
                <a:srgbClr val="F5F5F5"/>
              </a:highlight>
              <a:latin typeface="Arial"/>
              <a:ea typeface="Arial"/>
              <a:cs typeface="Arial"/>
              <a:sym typeface="Arial"/>
            </a:endParaRPr>
          </a:p>
          <a:p>
            <a:pPr indent="-303019" lvl="0" marL="11684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Meryl Streep​</a:t>
            </a:r>
            <a:endParaRPr sz="2630">
              <a:solidFill>
                <a:srgbClr val="000000"/>
              </a:solidFill>
              <a:highlight>
                <a:srgbClr val="F5F5F5"/>
              </a:highlight>
              <a:latin typeface="Arial"/>
              <a:ea typeface="Arial"/>
              <a:cs typeface="Arial"/>
              <a:sym typeface="Arial"/>
            </a:endParaRPr>
          </a:p>
          <a:p>
            <a:pPr indent="-303019" lvl="0" marL="11684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Lady Gaga​</a:t>
            </a:r>
            <a:endParaRPr sz="2630">
              <a:solidFill>
                <a:srgbClr val="000000"/>
              </a:solidFill>
              <a:highlight>
                <a:srgbClr val="F5F5F5"/>
              </a:highlight>
              <a:latin typeface="Arial"/>
              <a:ea typeface="Arial"/>
              <a:cs typeface="Arial"/>
              <a:sym typeface="Arial"/>
            </a:endParaRPr>
          </a:p>
          <a:p>
            <a:pPr indent="-303019" lvl="0" marL="11684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Leonardo DiCaprio​</a:t>
            </a:r>
            <a:endParaRPr sz="2630">
              <a:solidFill>
                <a:srgbClr val="000000"/>
              </a:solidFill>
              <a:highlight>
                <a:srgbClr val="F5F5F5"/>
              </a:highlight>
              <a:latin typeface="Arial"/>
              <a:ea typeface="Arial"/>
              <a:cs typeface="Arial"/>
              <a:sym typeface="Arial"/>
            </a:endParaRPr>
          </a:p>
          <a:p>
            <a:pPr indent="-303019" lvl="0" marL="11684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Mariah Carey​</a:t>
            </a:r>
            <a:endParaRPr sz="2630">
              <a:solidFill>
                <a:srgbClr val="000000"/>
              </a:solidFill>
              <a:highlight>
                <a:srgbClr val="F5F5F5"/>
              </a:highlight>
              <a:latin typeface="Arial"/>
              <a:ea typeface="Arial"/>
              <a:cs typeface="Arial"/>
              <a:sym typeface="Arial"/>
            </a:endParaRPr>
          </a:p>
          <a:p>
            <a:pPr indent="-303019" lvl="0" marL="11684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Justin Timberlake​</a:t>
            </a:r>
            <a:endParaRPr sz="2630">
              <a:solidFill>
                <a:srgbClr val="000000"/>
              </a:solidFill>
              <a:highlight>
                <a:srgbClr val="F5F5F5"/>
              </a:highlight>
              <a:latin typeface="Arial"/>
              <a:ea typeface="Arial"/>
              <a:cs typeface="Arial"/>
              <a:sym typeface="Arial"/>
            </a:endParaRPr>
          </a:p>
          <a:p>
            <a:pPr indent="-303019" lvl="0" marL="11684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Will Smith​</a:t>
            </a:r>
            <a:endParaRPr sz="2630">
              <a:solidFill>
                <a:srgbClr val="000000"/>
              </a:solidFill>
              <a:highlight>
                <a:srgbClr val="F5F5F5"/>
              </a:highlight>
              <a:latin typeface="Arial"/>
              <a:ea typeface="Arial"/>
              <a:cs typeface="Arial"/>
              <a:sym typeface="Arial"/>
            </a:endParaRPr>
          </a:p>
          <a:p>
            <a:pPr indent="-303019" lvl="0" marL="7239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James Dean has the highest average rating of movies among others​</a:t>
            </a:r>
            <a:endParaRPr sz="2630">
              <a:solidFill>
                <a:srgbClr val="000000"/>
              </a:solidFill>
              <a:highlight>
                <a:srgbClr val="F5F5F5"/>
              </a:highlight>
              <a:latin typeface="Arial"/>
              <a:ea typeface="Arial"/>
              <a:cs typeface="Arial"/>
              <a:sym typeface="Arial"/>
            </a:endParaRPr>
          </a:p>
          <a:p>
            <a:pPr indent="-303019" lvl="0" marL="7239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Highest number of movies (55) released till date was on 1998​</a:t>
            </a:r>
            <a:endParaRPr sz="2630">
              <a:solidFill>
                <a:srgbClr val="000000"/>
              </a:solidFill>
              <a:highlight>
                <a:srgbClr val="F5F5F5"/>
              </a:highlight>
              <a:latin typeface="Arial"/>
              <a:ea typeface="Arial"/>
              <a:cs typeface="Arial"/>
              <a:sym typeface="Arial"/>
            </a:endParaRPr>
          </a:p>
          <a:p>
            <a:pPr indent="-303019" lvl="0" marL="7239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Highest average rating of movies was on 1949​</a:t>
            </a:r>
            <a:endParaRPr sz="2630">
              <a:solidFill>
                <a:srgbClr val="000000"/>
              </a:solidFill>
              <a:highlight>
                <a:srgbClr val="F5F5F5"/>
              </a:highlight>
              <a:latin typeface="Arial"/>
              <a:ea typeface="Arial"/>
              <a:cs typeface="Arial"/>
              <a:sym typeface="Arial"/>
            </a:endParaRPr>
          </a:p>
          <a:p>
            <a:pPr indent="-303019" lvl="0" marL="7239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Donald Sutherland acted in highest number of movies till date, which was 198 movies</a:t>
            </a:r>
            <a:endParaRPr sz="2630">
              <a:solidFill>
                <a:srgbClr val="000000"/>
              </a:solidFill>
              <a:highlight>
                <a:srgbClr val="F5F5F5"/>
              </a:highlight>
              <a:latin typeface="Arial"/>
              <a:ea typeface="Arial"/>
              <a:cs typeface="Arial"/>
              <a:sym typeface="Arial"/>
            </a:endParaRPr>
          </a:p>
          <a:p>
            <a:pPr indent="-303019" lvl="0" marL="7239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​As it is a entertainer’s analysis project, based on the end user need they can consume a lot of insights from the dashboard.​</a:t>
            </a:r>
            <a:endParaRPr sz="2630">
              <a:solidFill>
                <a:srgbClr val="000000"/>
              </a:solidFill>
              <a:highlight>
                <a:srgbClr val="F5F5F5"/>
              </a:highlight>
              <a:latin typeface="Arial"/>
              <a:ea typeface="Arial"/>
              <a:cs typeface="Arial"/>
              <a:sym typeface="Arial"/>
            </a:endParaRPr>
          </a:p>
          <a:p>
            <a:pPr indent="-303019" lvl="0" marL="4572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​For the filtering purpose based on the end user need, in entertainers analysis page, there is a drop down filter to select the particular entertainer.​</a:t>
            </a:r>
            <a:endParaRPr sz="2630">
              <a:solidFill>
                <a:srgbClr val="000000"/>
              </a:solidFill>
              <a:highlight>
                <a:srgbClr val="F5F5F5"/>
              </a:highlight>
              <a:latin typeface="Arial"/>
              <a:ea typeface="Arial"/>
              <a:cs typeface="Arial"/>
              <a:sym typeface="Arial"/>
            </a:endParaRPr>
          </a:p>
          <a:p>
            <a:pPr indent="-303019" lvl="0" marL="457200" rtl="0" algn="l">
              <a:spcBef>
                <a:spcPts val="0"/>
              </a:spcBef>
              <a:spcAft>
                <a:spcPts val="0"/>
              </a:spcAft>
              <a:buClr>
                <a:srgbClr val="000000"/>
              </a:buClr>
              <a:buSzPct val="80994"/>
              <a:buFont typeface="Arial"/>
              <a:buChar char="●"/>
            </a:pPr>
            <a:r>
              <a:rPr lang="en-GB" sz="2630">
                <a:solidFill>
                  <a:srgbClr val="000000"/>
                </a:solidFill>
                <a:highlight>
                  <a:srgbClr val="F5F5F5"/>
                </a:highlight>
                <a:latin typeface="Arial"/>
                <a:ea typeface="Arial"/>
                <a:cs typeface="Arial"/>
                <a:sym typeface="Arial"/>
              </a:rPr>
              <a:t>​In Movie analysis page, Included several filters like rating and year, so the end user can filter the data according to their interest </a:t>
            </a:r>
            <a:endParaRPr sz="263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t/>
            </a:r>
            <a:endParaRPr sz="2000">
              <a:solidFill>
                <a:srgbClr val="000000"/>
              </a:solidFill>
              <a:highlight>
                <a:srgbClr val="F5F5F5"/>
              </a:highlight>
              <a:latin typeface="Arial"/>
              <a:ea typeface="Arial"/>
              <a:cs typeface="Arial"/>
              <a:sym typeface="Arial"/>
            </a:endParaRPr>
          </a:p>
          <a:p>
            <a:pPr indent="0" lvl="0" marL="0" rtl="0" algn="ctr">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92175"/>
            <a:ext cx="8520600" cy="6573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28124"/>
              <a:buFont typeface="Arial"/>
              <a:buNone/>
            </a:pPr>
            <a:r>
              <a:rPr b="1" lang="en-GB" sz="3520"/>
              <a:t>My Design</a:t>
            </a:r>
            <a:endParaRPr sz="1720"/>
          </a:p>
        </p:txBody>
      </p:sp>
      <p:sp>
        <p:nvSpPr>
          <p:cNvPr id="103" name="Google Shape;103;p19"/>
          <p:cNvSpPr txBox="1"/>
          <p:nvPr>
            <p:ph idx="1" type="body"/>
          </p:nvPr>
        </p:nvSpPr>
        <p:spPr>
          <a:xfrm>
            <a:off x="0" y="2358650"/>
            <a:ext cx="9086700" cy="430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4739375" y="2476225"/>
            <a:ext cx="4265027" cy="2496476"/>
          </a:xfrm>
          <a:prstGeom prst="rect">
            <a:avLst/>
          </a:prstGeom>
          <a:noFill/>
          <a:ln>
            <a:noFill/>
          </a:ln>
        </p:spPr>
      </p:pic>
      <p:pic>
        <p:nvPicPr>
          <p:cNvPr id="105" name="Google Shape;105;p19"/>
          <p:cNvPicPr preferRelativeResize="0"/>
          <p:nvPr/>
        </p:nvPicPr>
        <p:blipFill>
          <a:blip r:embed="rId4">
            <a:alphaModFix/>
          </a:blip>
          <a:stretch>
            <a:fillRect/>
          </a:stretch>
        </p:blipFill>
        <p:spPr>
          <a:xfrm>
            <a:off x="43325" y="881750"/>
            <a:ext cx="4696049" cy="2659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72075" y="2539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3200">
                <a:highlight>
                  <a:srgbClr val="F5F5F5"/>
                </a:highlight>
              </a:rPr>
              <a:t>Benefits​</a:t>
            </a:r>
            <a:endParaRPr/>
          </a:p>
        </p:txBody>
      </p:sp>
      <p:sp>
        <p:nvSpPr>
          <p:cNvPr id="111" name="Google Shape;111;p20"/>
          <p:cNvSpPr txBox="1"/>
          <p:nvPr>
            <p:ph idx="1" type="body"/>
          </p:nvPr>
        </p:nvSpPr>
        <p:spPr>
          <a:xfrm>
            <a:off x="216200" y="1285875"/>
            <a:ext cx="8645400" cy="3776700"/>
          </a:xfrm>
          <a:prstGeom prst="rect">
            <a:avLst/>
          </a:prstGeom>
        </p:spPr>
        <p:txBody>
          <a:bodyPr anchorCtr="0" anchor="t" bIns="91425" lIns="91425" spcFirstLastPara="1" rIns="91425" wrap="square" tIns="91425">
            <a:noAutofit/>
          </a:bodyPr>
          <a:lstStyle/>
          <a:p>
            <a:pPr indent="-314325" lvl="0" marL="723900" rtl="0" algn="l">
              <a:spcBef>
                <a:spcPts val="0"/>
              </a:spcBef>
              <a:spcAft>
                <a:spcPts val="0"/>
              </a:spcAft>
              <a:buClr>
                <a:srgbClr val="000000"/>
              </a:buClr>
              <a:buSzPts val="1350"/>
              <a:buFont typeface="Arial"/>
              <a:buChar char="●"/>
            </a:pPr>
            <a:r>
              <a:rPr lang="en-GB">
                <a:solidFill>
                  <a:srgbClr val="000000"/>
                </a:solidFill>
                <a:highlight>
                  <a:srgbClr val="F5F5F5"/>
                </a:highlight>
                <a:latin typeface="Arial"/>
                <a:ea typeface="Arial"/>
                <a:cs typeface="Arial"/>
                <a:sym typeface="Arial"/>
              </a:rPr>
              <a:t>Entertainer’s filmography can be analysed with a click​</a:t>
            </a:r>
            <a:endParaRPr>
              <a:solidFill>
                <a:srgbClr val="000000"/>
              </a:solidFill>
              <a:highlight>
                <a:srgbClr val="F5F5F5"/>
              </a:highlight>
              <a:latin typeface="Arial"/>
              <a:ea typeface="Arial"/>
              <a:cs typeface="Arial"/>
              <a:sym typeface="Arial"/>
            </a:endParaRPr>
          </a:p>
          <a:p>
            <a:pPr indent="-314325" lvl="0" marL="723900" rtl="0" algn="l">
              <a:spcBef>
                <a:spcPts val="0"/>
              </a:spcBef>
              <a:spcAft>
                <a:spcPts val="0"/>
              </a:spcAft>
              <a:buClr>
                <a:srgbClr val="000000"/>
              </a:buClr>
              <a:buSzPts val="1350"/>
              <a:buFont typeface="Arial"/>
              <a:buChar char="●"/>
            </a:pPr>
            <a:r>
              <a:rPr lang="en-GB">
                <a:solidFill>
                  <a:srgbClr val="000000"/>
                </a:solidFill>
                <a:highlight>
                  <a:srgbClr val="F5F5F5"/>
                </a:highlight>
                <a:latin typeface="Arial"/>
                <a:ea typeface="Arial"/>
                <a:cs typeface="Arial"/>
                <a:sym typeface="Arial"/>
              </a:rPr>
              <a:t>Awards of the entertainers can be consumed by the end user​</a:t>
            </a:r>
            <a:endParaRPr>
              <a:solidFill>
                <a:srgbClr val="000000"/>
              </a:solidFill>
              <a:highlight>
                <a:srgbClr val="F5F5F5"/>
              </a:highlight>
              <a:latin typeface="Arial"/>
              <a:ea typeface="Arial"/>
              <a:cs typeface="Arial"/>
              <a:sym typeface="Arial"/>
            </a:endParaRPr>
          </a:p>
          <a:p>
            <a:pPr indent="-314325" lvl="0" marL="723900" rtl="0" algn="l">
              <a:spcBef>
                <a:spcPts val="0"/>
              </a:spcBef>
              <a:spcAft>
                <a:spcPts val="0"/>
              </a:spcAft>
              <a:buClr>
                <a:srgbClr val="000000"/>
              </a:buClr>
              <a:buSzPts val="1350"/>
              <a:buFont typeface="Arial"/>
              <a:buChar char="●"/>
            </a:pPr>
            <a:r>
              <a:rPr lang="en-GB">
                <a:solidFill>
                  <a:srgbClr val="000000"/>
                </a:solidFill>
                <a:highlight>
                  <a:srgbClr val="F5F5F5"/>
                </a:highlight>
                <a:latin typeface="Arial"/>
                <a:ea typeface="Arial"/>
                <a:cs typeface="Arial"/>
                <a:sym typeface="Arial"/>
              </a:rPr>
              <a:t>Different KPIs will indicate the main information about the entertainer​</a:t>
            </a:r>
            <a:endParaRPr>
              <a:solidFill>
                <a:srgbClr val="000000"/>
              </a:solidFill>
              <a:highlight>
                <a:srgbClr val="F5F5F5"/>
              </a:highlight>
              <a:latin typeface="Arial"/>
              <a:ea typeface="Arial"/>
              <a:cs typeface="Arial"/>
              <a:sym typeface="Arial"/>
            </a:endParaRPr>
          </a:p>
          <a:p>
            <a:pPr indent="-314325" lvl="0" marL="723900" rtl="0" algn="l">
              <a:spcBef>
                <a:spcPts val="0"/>
              </a:spcBef>
              <a:spcAft>
                <a:spcPts val="0"/>
              </a:spcAft>
              <a:buClr>
                <a:srgbClr val="000000"/>
              </a:buClr>
              <a:buSzPts val="1350"/>
              <a:buFont typeface="Arial"/>
              <a:buChar char="●"/>
            </a:pPr>
            <a:r>
              <a:rPr lang="en-GB">
                <a:solidFill>
                  <a:srgbClr val="000000"/>
                </a:solidFill>
                <a:highlight>
                  <a:srgbClr val="F5F5F5"/>
                </a:highlight>
                <a:latin typeface="Arial"/>
                <a:ea typeface="Arial"/>
                <a:cs typeface="Arial"/>
                <a:sym typeface="Arial"/>
              </a:rPr>
              <a:t>Movie count trend or rating of the movies trend over the year can be consumed based on the filters applied </a:t>
            </a:r>
            <a:endParaRPr>
              <a:solidFill>
                <a:srgbClr val="000000"/>
              </a:solidFill>
              <a:highlight>
                <a:srgbClr val="F5F5F5"/>
              </a:highlight>
              <a:latin typeface="Arial"/>
              <a:ea typeface="Arial"/>
              <a:cs typeface="Arial"/>
              <a:sym typeface="Arial"/>
            </a:endParaRPr>
          </a:p>
          <a:p>
            <a:pPr indent="0" lvl="0" marL="0" rtl="0" algn="l">
              <a:lnSpc>
                <a:spcPct val="95000"/>
              </a:lnSpc>
              <a:spcBef>
                <a:spcPts val="0"/>
              </a:spcBef>
              <a:spcAft>
                <a:spcPts val="1200"/>
              </a:spcAft>
              <a:buSzPts val="770"/>
              <a:buNone/>
            </a:pPr>
            <a:r>
              <a:t/>
            </a:r>
            <a:endParaRPr sz="1400">
              <a:solidFill>
                <a:srgbClr val="000000"/>
              </a:solidFill>
              <a:highlight>
                <a:srgbClr val="F5F5F5"/>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60275" y="1848450"/>
            <a:ext cx="8520600" cy="10320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6000"/>
              <a:buFont typeface="Arial"/>
              <a:buNone/>
            </a:pPr>
            <a:r>
              <a:rPr b="1" lang="en-GB" sz="6000"/>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