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2d864857c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2d864857c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2daa93e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2daa93e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2e18531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2e18531c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2d864857c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2d864857c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310deb9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310deb9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2daa93e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2daa93e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176750" y="1708075"/>
            <a:ext cx="6935400" cy="10620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GB"/>
              <a:t>Budget Sales Analytics</a:t>
            </a:r>
            <a:endParaRPr/>
          </a:p>
          <a:p>
            <a:pPr indent="0" lvl="0" marL="0" rtl="0" algn="just">
              <a:spcBef>
                <a:spcPts val="0"/>
              </a:spcBef>
              <a:spcAft>
                <a:spcPts val="0"/>
              </a:spcAft>
              <a:buNone/>
            </a:pPr>
            <a:r>
              <a:rPr lang="en-GB" sz="1550"/>
              <a:t>Retail &amp; Sales</a:t>
            </a:r>
            <a:endParaRPr sz="15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01250" y="1344650"/>
            <a:ext cx="8449800" cy="330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Welcome to our "Domain Sale" process, designed for seamless domain purchases. Sellers list domains at fixed prices in our Marketplace for instant buyer transactions. Extract and analyze sales, budgets, products, and customer data to create insightful, visually appealing dashboards and uncover key metrics.</a:t>
            </a:r>
            <a:endParaRPr/>
          </a:p>
        </p:txBody>
      </p:sp>
      <p:sp>
        <p:nvSpPr>
          <p:cNvPr id="72" name="Google Shape;72;p14"/>
          <p:cNvSpPr txBox="1"/>
          <p:nvPr/>
        </p:nvSpPr>
        <p:spPr>
          <a:xfrm>
            <a:off x="1521000" y="1549175"/>
            <a:ext cx="423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3" name="Google Shape;73;p14"/>
          <p:cNvSpPr txBox="1"/>
          <p:nvPr/>
        </p:nvSpPr>
        <p:spPr>
          <a:xfrm>
            <a:off x="264525" y="205750"/>
            <a:ext cx="8187300" cy="893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4800"/>
              <a:buFont typeface="Arial"/>
              <a:buNone/>
            </a:pPr>
            <a:r>
              <a:rPr b="1" lang="en-GB" sz="4800">
                <a:solidFill>
                  <a:schemeClr val="dk1"/>
                </a:solidFill>
              </a:rPr>
              <a:t>Introduction</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26400" y="639275"/>
            <a:ext cx="3950100" cy="440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700">
                <a:solidFill>
                  <a:schemeClr val="accent1"/>
                </a:solidFill>
                <a:latin typeface="Arial"/>
                <a:ea typeface="Arial"/>
                <a:cs typeface="Arial"/>
                <a:sym typeface="Arial"/>
              </a:rPr>
              <a:t>Objective</a:t>
            </a:r>
            <a:endParaRPr sz="2700">
              <a:solidFill>
                <a:schemeClr val="accent1"/>
              </a:solidFill>
              <a:latin typeface="Arial"/>
              <a:ea typeface="Arial"/>
              <a:cs typeface="Arial"/>
              <a:sym typeface="Arial"/>
            </a:endParaRPr>
          </a:p>
          <a:p>
            <a:pPr indent="0" lvl="0" marL="0" rtl="0" algn="ctr">
              <a:spcBef>
                <a:spcPts val="1200"/>
              </a:spcBef>
              <a:spcAft>
                <a:spcPts val="1200"/>
              </a:spcAft>
              <a:buNone/>
            </a:pPr>
            <a:r>
              <a:rPr lang="en-GB" sz="1450">
                <a:solidFill>
                  <a:srgbClr val="000000"/>
                </a:solidFill>
                <a:highlight>
                  <a:srgbClr val="F5F5F5"/>
                </a:highlight>
                <a:latin typeface="Arial"/>
                <a:ea typeface="Arial"/>
                <a:cs typeface="Arial"/>
                <a:sym typeface="Arial"/>
              </a:rPr>
              <a:t>To streamline the domain purchasing process by enabling instant transactions through a fixed-price Marketplace, and to provide tools for extracting and analyzing data on sales, budgets, products, and customers to create insightful dashboards.</a:t>
            </a:r>
            <a:endParaRPr sz="1450">
              <a:solidFill>
                <a:schemeClr val="accent1"/>
              </a:solidFill>
              <a:latin typeface="Arial"/>
              <a:ea typeface="Arial"/>
              <a:cs typeface="Arial"/>
              <a:sym typeface="Arial"/>
            </a:endParaRPr>
          </a:p>
        </p:txBody>
      </p:sp>
      <p:sp>
        <p:nvSpPr>
          <p:cNvPr id="79" name="Google Shape;79;p15"/>
          <p:cNvSpPr txBox="1"/>
          <p:nvPr>
            <p:ph idx="1" type="body"/>
          </p:nvPr>
        </p:nvSpPr>
        <p:spPr>
          <a:xfrm>
            <a:off x="4408725" y="639300"/>
            <a:ext cx="4467600" cy="4401300"/>
          </a:xfrm>
          <a:prstGeom prst="rect">
            <a:avLst/>
          </a:prstGeom>
        </p:spPr>
        <p:txBody>
          <a:bodyPr anchorCtr="0" anchor="t" bIns="91425" lIns="90000" spcFirstLastPara="1" rIns="91425" wrap="square" tIns="91425">
            <a:normAutofit fontScale="92500" lnSpcReduction="20000"/>
          </a:bodyPr>
          <a:lstStyle/>
          <a:p>
            <a:pPr indent="0" lvl="0" marL="0" rtl="0" algn="ctr">
              <a:spcBef>
                <a:spcPts val="0"/>
              </a:spcBef>
              <a:spcAft>
                <a:spcPts val="0"/>
              </a:spcAft>
              <a:buNone/>
            </a:pPr>
            <a:r>
              <a:rPr lang="en-GB" sz="3500">
                <a:solidFill>
                  <a:schemeClr val="accent1"/>
                </a:solidFill>
                <a:highlight>
                  <a:srgbClr val="F5F5F5"/>
                </a:highlight>
                <a:latin typeface="Arial"/>
                <a:ea typeface="Arial"/>
                <a:cs typeface="Arial"/>
                <a:sym typeface="Arial"/>
              </a:rPr>
              <a:t>Problem Statement​</a:t>
            </a:r>
            <a:endParaRPr sz="3500">
              <a:solidFill>
                <a:schemeClr val="accent1"/>
              </a:solidFill>
              <a:highlight>
                <a:srgbClr val="F5F5F5"/>
              </a:highlight>
              <a:latin typeface="Arial"/>
              <a:ea typeface="Arial"/>
              <a:cs typeface="Arial"/>
              <a:sym typeface="Arial"/>
            </a:endParaRPr>
          </a:p>
          <a:p>
            <a:pPr indent="0" lvl="0" marL="0" rtl="0" algn="l">
              <a:spcBef>
                <a:spcPts val="1200"/>
              </a:spcBef>
              <a:spcAft>
                <a:spcPts val="0"/>
              </a:spcAft>
              <a:buNone/>
            </a:pPr>
            <a:r>
              <a:rPr lang="en-GB" sz="1900">
                <a:solidFill>
                  <a:srgbClr val="404040"/>
                </a:solidFill>
                <a:highlight>
                  <a:srgbClr val="F5F5F5"/>
                </a:highlight>
                <a:latin typeface="Arial"/>
                <a:ea typeface="Arial"/>
                <a:cs typeface="Arial"/>
                <a:sym typeface="Arial"/>
              </a:rPr>
              <a:t>The traditional domain purchasing process is often cumbersome, requiring direct negotiation between buyers and sellers. This can lead to delays and inefficiencies. Additionally, there is a need for a comprehensive system to extract and analyze various data metrics, such as sales, budgets, and customer information, to facilitate better decision-making and visualization through detailed dashboards.</a:t>
            </a:r>
            <a:endParaRPr sz="1900">
              <a:solidFill>
                <a:srgbClr val="404040"/>
              </a:solidFill>
              <a:highlight>
                <a:srgbClr val="F5F5F5"/>
              </a:highlight>
              <a:latin typeface="Arial"/>
              <a:ea typeface="Arial"/>
              <a:cs typeface="Arial"/>
              <a:sym typeface="Arial"/>
            </a:endParaRPr>
          </a:p>
          <a:p>
            <a:pPr indent="0" lvl="0" marL="0" rtl="0" algn="l">
              <a:spcBef>
                <a:spcPts val="1200"/>
              </a:spcBef>
              <a:spcAft>
                <a:spcPts val="0"/>
              </a:spcAft>
              <a:buNone/>
            </a:pPr>
            <a:r>
              <a:t/>
            </a:r>
            <a:endParaRPr sz="1900">
              <a:solidFill>
                <a:srgbClr val="404040"/>
              </a:solidFill>
              <a:highlight>
                <a:srgbClr val="F5F5F5"/>
              </a:highlight>
              <a:latin typeface="Arial"/>
              <a:ea typeface="Arial"/>
              <a:cs typeface="Arial"/>
              <a:sym typeface="Arial"/>
            </a:endParaRPr>
          </a:p>
          <a:p>
            <a:pPr indent="0" lvl="0" marL="0" rtl="0" algn="l">
              <a:spcBef>
                <a:spcPts val="0"/>
              </a:spcBef>
              <a:spcAft>
                <a:spcPts val="1200"/>
              </a:spcAft>
              <a:buNone/>
            </a:pPr>
            <a:r>
              <a:rPr lang="en-GB" sz="2300">
                <a:solidFill>
                  <a:srgbClr val="000000"/>
                </a:solidFill>
                <a:highlight>
                  <a:srgbClr val="F5F5F5"/>
                </a:highlight>
                <a:latin typeface="Arial"/>
                <a:ea typeface="Arial"/>
                <a:cs typeface="Arial"/>
                <a:sym typeface="Arial"/>
              </a:rPr>
              <a:t>​</a:t>
            </a:r>
            <a:endParaRPr sz="2300">
              <a:solidFill>
                <a:schemeClr val="accent1"/>
              </a:solidFill>
              <a:highlight>
                <a:srgbClr val="F5F5F5"/>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670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2800">
                <a:highlight>
                  <a:srgbClr val="F5F5F5"/>
                </a:highlight>
                <a:latin typeface="Arial"/>
                <a:ea typeface="Arial"/>
                <a:cs typeface="Arial"/>
                <a:sym typeface="Arial"/>
              </a:rPr>
              <a:t>KPIs (Key Performance Indicators)</a:t>
            </a:r>
            <a:r>
              <a:rPr b="0" lang="en-GB" sz="2800">
                <a:highlight>
                  <a:srgbClr val="F5F5F5"/>
                </a:highlight>
                <a:latin typeface="Arial"/>
                <a:ea typeface="Arial"/>
                <a:cs typeface="Arial"/>
                <a:sym typeface="Arial"/>
              </a:rPr>
              <a:t>​</a:t>
            </a:r>
            <a:endParaRPr/>
          </a:p>
        </p:txBody>
      </p:sp>
      <p:sp>
        <p:nvSpPr>
          <p:cNvPr id="85" name="Google Shape;85;p16"/>
          <p:cNvSpPr txBox="1"/>
          <p:nvPr>
            <p:ph idx="1" type="body"/>
          </p:nvPr>
        </p:nvSpPr>
        <p:spPr>
          <a:xfrm>
            <a:off x="348050" y="1301500"/>
            <a:ext cx="8520600" cy="37038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Sales Performance: </a:t>
            </a:r>
            <a:r>
              <a:rPr b="1" lang="en-GB" sz="1100">
                <a:solidFill>
                  <a:srgbClr val="000000"/>
                </a:solidFill>
                <a:latin typeface="Arial"/>
                <a:ea typeface="Arial"/>
                <a:cs typeface="Arial"/>
                <a:sym typeface="Arial"/>
              </a:rPr>
              <a:t> </a:t>
            </a:r>
            <a:r>
              <a:rPr b="1" lang="en-GB" sz="1100">
                <a:solidFill>
                  <a:srgbClr val="000000"/>
                </a:solidFill>
                <a:latin typeface="Arial"/>
                <a:ea typeface="Arial"/>
                <a:cs typeface="Arial"/>
                <a:sym typeface="Arial"/>
              </a:rPr>
              <a:t>                        Customer Metrics:                                             Product Metrics: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Total Sales Revenue                        Customer Acquisition Rate                               Top-Selling Domains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Number of Domains Sold                Customer Retention Rate                                  Sales by Domain Category</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Average Sale Price                           Average Customer Spend                                  Domain Traffic Impact</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Sale Price Variance                          Top Customers by Revenue                               Average Domain Age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rPr b="1" lang="en-GB"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                                Budget Metrics:                                                         Market Metrics: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                            Listed Price vs. Sale Price                                        Market Share</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r>
              <a:rPr b="1" lang="en-GB" sz="1100">
                <a:solidFill>
                  <a:srgbClr val="000000"/>
                </a:solidFill>
                <a:latin typeface="Arial"/>
                <a:ea typeface="Arial"/>
                <a:cs typeface="Arial"/>
                <a:sym typeface="Arial"/>
              </a:rPr>
              <a:t> Budget Utilization Rate                                             Growth Rate</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  		    Price Competitiveness                                               Customer Demographics</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92175"/>
            <a:ext cx="8520600" cy="6573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28124"/>
              <a:buFont typeface="Arial"/>
              <a:buNone/>
            </a:pPr>
            <a:r>
              <a:rPr b="1" lang="en-GB" sz="3520"/>
              <a:t>My Design</a:t>
            </a:r>
            <a:endParaRPr sz="1720"/>
          </a:p>
        </p:txBody>
      </p:sp>
      <p:sp>
        <p:nvSpPr>
          <p:cNvPr id="91" name="Google Shape;91;p17"/>
          <p:cNvSpPr txBox="1"/>
          <p:nvPr>
            <p:ph idx="1" type="body"/>
          </p:nvPr>
        </p:nvSpPr>
        <p:spPr>
          <a:xfrm>
            <a:off x="0" y="2358650"/>
            <a:ext cx="9086700" cy="430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91850" y="700950"/>
            <a:ext cx="4561577" cy="2578275"/>
          </a:xfrm>
          <a:prstGeom prst="rect">
            <a:avLst/>
          </a:prstGeom>
          <a:noFill/>
          <a:ln>
            <a:noFill/>
          </a:ln>
        </p:spPr>
      </p:pic>
      <p:pic>
        <p:nvPicPr>
          <p:cNvPr id="93" name="Google Shape;93;p17"/>
          <p:cNvPicPr preferRelativeResize="0"/>
          <p:nvPr/>
        </p:nvPicPr>
        <p:blipFill>
          <a:blip r:embed="rId4">
            <a:alphaModFix/>
          </a:blip>
          <a:stretch>
            <a:fillRect/>
          </a:stretch>
        </p:blipFill>
        <p:spPr>
          <a:xfrm>
            <a:off x="4653425" y="2392150"/>
            <a:ext cx="4403348" cy="260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75350" y="1251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Arial"/>
                <a:ea typeface="Arial"/>
                <a:cs typeface="Arial"/>
                <a:sym typeface="Arial"/>
              </a:rPr>
              <a:t>Benefit’s</a:t>
            </a:r>
            <a:endParaRPr>
              <a:latin typeface="Arial"/>
              <a:ea typeface="Arial"/>
              <a:cs typeface="Arial"/>
              <a:sym typeface="Arial"/>
            </a:endParaRPr>
          </a:p>
        </p:txBody>
      </p:sp>
      <p:sp>
        <p:nvSpPr>
          <p:cNvPr id="99" name="Google Shape;99;p18"/>
          <p:cNvSpPr txBox="1"/>
          <p:nvPr>
            <p:ph idx="1" type="body"/>
          </p:nvPr>
        </p:nvSpPr>
        <p:spPr>
          <a:xfrm>
            <a:off x="58175" y="764625"/>
            <a:ext cx="9001500" cy="42588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05"/>
              <a:buNone/>
            </a:pPr>
            <a:r>
              <a:rPr b="1" lang="en-GB" sz="1000">
                <a:solidFill>
                  <a:srgbClr val="000000"/>
                </a:solidFill>
                <a:latin typeface="Arial"/>
                <a:ea typeface="Arial"/>
                <a:cs typeface="Arial"/>
                <a:sym typeface="Arial"/>
              </a:rPr>
              <a:t>1. Enhanced Sales Insights:  </a:t>
            </a:r>
            <a:endParaRPr b="1"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rPr b="1" lang="en-GB" sz="1000">
                <a:solidFill>
                  <a:srgbClr val="000000"/>
                </a:solidFill>
                <a:latin typeface="Arial"/>
                <a:ea typeface="Arial"/>
                <a:cs typeface="Arial"/>
                <a:sym typeface="Arial"/>
              </a:rPr>
              <a:t> </a:t>
            </a:r>
            <a:r>
              <a:rPr lang="en-GB" sz="1000">
                <a:solidFill>
                  <a:srgbClr val="000000"/>
                </a:solidFill>
                <a:latin typeface="Arial"/>
                <a:ea typeface="Arial"/>
                <a:cs typeface="Arial"/>
                <a:sym typeface="Arial"/>
              </a:rPr>
              <a:t>By tracking detailed sales data, the platform allows for precise revenue monitoring and performance analysis. Sellers can identify trends and patterns in domain sales, such as the most popular categories or the times of year when sales peak. This enables sellers to adjust their strategies, set competitive prices, and maximize profits. Furthermore, analyzing the variance between listed prices and actual sale prices provides valuable feedback for refining pricing strategies to better meet market demands.</a:t>
            </a:r>
            <a:endParaRPr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t/>
            </a:r>
            <a:endParaRPr b="1"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rPr b="1" lang="en-GB" sz="1000">
                <a:solidFill>
                  <a:srgbClr val="000000"/>
                </a:solidFill>
                <a:latin typeface="Arial"/>
                <a:ea typeface="Arial"/>
                <a:cs typeface="Arial"/>
                <a:sym typeface="Arial"/>
              </a:rPr>
              <a:t>2. Improved Customer Understanding:   </a:t>
            </a:r>
            <a:endParaRPr b="1"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rPr lang="en-GB" sz="1000">
                <a:solidFill>
                  <a:srgbClr val="000000"/>
                </a:solidFill>
                <a:latin typeface="Arial"/>
                <a:ea typeface="Arial"/>
                <a:cs typeface="Arial"/>
                <a:sym typeface="Arial"/>
              </a:rPr>
              <a:t>The platform provides in-depth insights into customer behavior, acquisition, retention, and spending habits. By segmenting customers based on their purchasing history and demographics, businesses can tailor their marketing and sales efforts to specific groups. This personalized approach increases customer satisfaction and loyalty, ultimately driving repeat business. Additionally, understanding top customers and their preferences helps in designing targeted campaigns that are more likely to convert, leading to higher overall sales and customer retention rates.</a:t>
            </a:r>
            <a:endParaRPr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t/>
            </a:r>
            <a:endParaRPr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rPr b="1" lang="en-GB" sz="1000">
                <a:solidFill>
                  <a:srgbClr val="000000"/>
                </a:solidFill>
                <a:latin typeface="Arial"/>
                <a:ea typeface="Arial"/>
                <a:cs typeface="Arial"/>
                <a:sym typeface="Arial"/>
              </a:rPr>
              <a:t>3. Data-Driven Decision Making:</a:t>
            </a:r>
            <a:endParaRPr b="1"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rPr lang="en-GB" sz="1000">
                <a:solidFill>
                  <a:srgbClr val="000000"/>
                </a:solidFill>
                <a:latin typeface="Arial"/>
                <a:ea typeface="Arial"/>
                <a:cs typeface="Arial"/>
                <a:sym typeface="Arial"/>
              </a:rPr>
              <a:t>The use of interactive dashboards and advanced data visualization tools allows businesses to easily interpret complex data and derive actionable insights. Monitoring key performance indicators (KPIs) such as total sales revenue, average sale price, and market share provides a comprehensive overview of business health and performance. This data-driven approach facilitates informed decision-making, enabling businesses to quickly identify areas for improvement, capitalize on successful strategies, and maintain a competitive edge in the market.</a:t>
            </a:r>
            <a:endParaRPr sz="1000">
              <a:solidFill>
                <a:srgbClr val="000000"/>
              </a:solidFill>
              <a:latin typeface="Arial"/>
              <a:ea typeface="Arial"/>
              <a:cs typeface="Arial"/>
              <a:sym typeface="Arial"/>
            </a:endParaRPr>
          </a:p>
          <a:p>
            <a:pPr indent="0" lvl="0" marL="0" rtl="0" algn="l">
              <a:lnSpc>
                <a:spcPct val="105000"/>
              </a:lnSpc>
              <a:spcBef>
                <a:spcPts val="1200"/>
              </a:spcBef>
              <a:spcAft>
                <a:spcPts val="0"/>
              </a:spcAft>
              <a:buSzPts val="605"/>
              <a:buNone/>
            </a:pPr>
            <a:r>
              <a:t/>
            </a:r>
            <a:endParaRPr sz="1000">
              <a:solidFill>
                <a:srgbClr val="000000"/>
              </a:solidFill>
              <a:latin typeface="Arial"/>
              <a:ea typeface="Arial"/>
              <a:cs typeface="Arial"/>
              <a:sym typeface="Arial"/>
            </a:endParaRPr>
          </a:p>
          <a:p>
            <a:pPr indent="0" lvl="0" marL="0" rtl="0" algn="l">
              <a:lnSpc>
                <a:spcPct val="105000"/>
              </a:lnSpc>
              <a:spcBef>
                <a:spcPts val="200"/>
              </a:spcBef>
              <a:spcAft>
                <a:spcPts val="1200"/>
              </a:spcAft>
              <a:buSzPts val="605"/>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60275" y="1848450"/>
            <a:ext cx="8520600" cy="10320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6000"/>
              <a:buFont typeface="Arial"/>
              <a:buNone/>
            </a:pPr>
            <a:r>
              <a:rPr b="1" lang="en-GB" sz="6000"/>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