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256" r:id="rId2"/>
    <p:sldId id="257" r:id="rId3"/>
    <p:sldId id="258" r:id="rId4"/>
    <p:sldId id="260" r:id="rId5"/>
    <p:sldId id="261" r:id="rId6"/>
    <p:sldId id="263" r:id="rId7"/>
    <p:sldId id="264" r:id="rId8"/>
    <p:sldId id="259" r:id="rId9"/>
    <p:sldId id="510"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8" r:id="rId30"/>
    <p:sldId id="289" r:id="rId31"/>
    <p:sldId id="285" r:id="rId32"/>
    <p:sldId id="286" r:id="rId33"/>
    <p:sldId id="287"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9" r:id="rId53"/>
    <p:sldId id="310" r:id="rId54"/>
    <p:sldId id="311" r:id="rId55"/>
    <p:sldId id="312" r:id="rId56"/>
    <p:sldId id="313" r:id="rId57"/>
    <p:sldId id="314" r:id="rId58"/>
    <p:sldId id="315" r:id="rId59"/>
    <p:sldId id="458" r:id="rId60"/>
    <p:sldId id="460" r:id="rId61"/>
    <p:sldId id="461" r:id="rId62"/>
    <p:sldId id="462" r:id="rId63"/>
    <p:sldId id="463" r:id="rId64"/>
    <p:sldId id="511" r:id="rId65"/>
    <p:sldId id="513" r:id="rId66"/>
    <p:sldId id="464" r:id="rId67"/>
    <p:sldId id="465" r:id="rId68"/>
    <p:sldId id="512" r:id="rId69"/>
    <p:sldId id="466" r:id="rId70"/>
    <p:sldId id="467" r:id="rId71"/>
    <p:sldId id="468" r:id="rId72"/>
    <p:sldId id="469" r:id="rId73"/>
    <p:sldId id="470" r:id="rId74"/>
    <p:sldId id="471" r:id="rId75"/>
    <p:sldId id="472" r:id="rId76"/>
    <p:sldId id="473" r:id="rId77"/>
    <p:sldId id="474" r:id="rId78"/>
    <p:sldId id="475" r:id="rId79"/>
    <p:sldId id="476" r:id="rId80"/>
    <p:sldId id="477" r:id="rId81"/>
    <p:sldId id="478" r:id="rId82"/>
    <p:sldId id="479" r:id="rId83"/>
    <p:sldId id="480" r:id="rId84"/>
    <p:sldId id="481" r:id="rId85"/>
    <p:sldId id="482" r:id="rId86"/>
    <p:sldId id="483" r:id="rId87"/>
    <p:sldId id="484" r:id="rId88"/>
    <p:sldId id="485" r:id="rId89"/>
    <p:sldId id="524" r:id="rId90"/>
    <p:sldId id="486" r:id="rId91"/>
    <p:sldId id="487" r:id="rId92"/>
    <p:sldId id="488" r:id="rId93"/>
    <p:sldId id="525" r:id="rId94"/>
    <p:sldId id="526" r:id="rId95"/>
    <p:sldId id="527" r:id="rId96"/>
    <p:sldId id="528" r:id="rId97"/>
    <p:sldId id="529" r:id="rId98"/>
    <p:sldId id="519" r:id="rId99"/>
    <p:sldId id="520" r:id="rId100"/>
    <p:sldId id="515" r:id="rId101"/>
    <p:sldId id="514" r:id="rId102"/>
    <p:sldId id="521" r:id="rId103"/>
    <p:sldId id="517" r:id="rId104"/>
    <p:sldId id="518" r:id="rId105"/>
    <p:sldId id="522" r:id="rId106"/>
    <p:sldId id="523" r:id="rId107"/>
    <p:sldId id="490" r:id="rId108"/>
    <p:sldId id="491" r:id="rId109"/>
    <p:sldId id="492" r:id="rId110"/>
    <p:sldId id="493" r:id="rId111"/>
    <p:sldId id="494" r:id="rId112"/>
    <p:sldId id="495" r:id="rId113"/>
    <p:sldId id="496" r:id="rId114"/>
    <p:sldId id="497" r:id="rId115"/>
    <p:sldId id="498" r:id="rId116"/>
    <p:sldId id="499"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443" r:id="rId142"/>
    <p:sldId id="444" r:id="rId143"/>
    <p:sldId id="445" r:id="rId144"/>
    <p:sldId id="446" r:id="rId145"/>
    <p:sldId id="447" r:id="rId146"/>
    <p:sldId id="448" r:id="rId147"/>
    <p:sldId id="449" r:id="rId148"/>
    <p:sldId id="509" r:id="rId1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86364" autoAdjust="0"/>
  </p:normalViewPr>
  <p:slideViewPr>
    <p:cSldViewPr snapToGrid="0">
      <p:cViewPr varScale="1">
        <p:scale>
          <a:sx n="76" d="100"/>
          <a:sy n="76" d="100"/>
        </p:scale>
        <p:origin x="902" y="-254"/>
      </p:cViewPr>
      <p:guideLst/>
    </p:cSldViewPr>
  </p:slideViewPr>
  <p:outlineViewPr>
    <p:cViewPr>
      <p:scale>
        <a:sx n="33" d="100"/>
        <a:sy n="33" d="100"/>
      </p:scale>
      <p:origin x="0" y="-11374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slide" Target="slides/slide137.xml" /><Relationship Id="rId154" Type="http://schemas.openxmlformats.org/officeDocument/2006/relationships/tableStyles" Target="tableStyles.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144" Type="http://schemas.openxmlformats.org/officeDocument/2006/relationships/slide" Target="slides/slide143.xml" /><Relationship Id="rId149" Type="http://schemas.openxmlformats.org/officeDocument/2006/relationships/slide" Target="slides/slide148.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slide" Target="slides/slide138.xml" /><Relationship Id="rId80" Type="http://schemas.openxmlformats.org/officeDocument/2006/relationships/slide" Target="slides/slide79.xml" /><Relationship Id="rId85" Type="http://schemas.openxmlformats.org/officeDocument/2006/relationships/slide" Target="slides/slide84.xml" /><Relationship Id="rId150" Type="http://schemas.openxmlformats.org/officeDocument/2006/relationships/notesMaster" Target="notesMasters/notesMaster1.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137" Type="http://schemas.openxmlformats.org/officeDocument/2006/relationships/slide" Target="slides/slide13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slide" Target="slides/slide131.xml" /><Relationship Id="rId140" Type="http://schemas.openxmlformats.org/officeDocument/2006/relationships/slide" Target="slides/slide139.xml" /><Relationship Id="rId145" Type="http://schemas.openxmlformats.org/officeDocument/2006/relationships/slide" Target="slides/slide144.xml" /><Relationship Id="rId153"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slide" Target="slides/slide134.xml" /><Relationship Id="rId143" Type="http://schemas.openxmlformats.org/officeDocument/2006/relationships/slide" Target="slides/slide142.xml" /><Relationship Id="rId148" Type="http://schemas.openxmlformats.org/officeDocument/2006/relationships/slide" Target="slides/slide147.xml" /><Relationship Id="rId15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slide" Target="slides/slide145.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61" Type="http://schemas.openxmlformats.org/officeDocument/2006/relationships/slide" Target="slides/slide60.xml" /><Relationship Id="rId82" Type="http://schemas.openxmlformats.org/officeDocument/2006/relationships/slide" Target="slides/slide81.xml" /><Relationship Id="rId152" Type="http://schemas.openxmlformats.org/officeDocument/2006/relationships/viewProps" Target="viewProps.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078F8-93EF-489F-B02D-873C3878A155}"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401ED-6428-4952-9C2A-4CC3BBC4FBED}" type="slidenum">
              <a:rPr lang="en-US" smtClean="0"/>
              <a:t>‹#›</a:t>
            </a:fld>
            <a:endParaRPr lang="en-US"/>
          </a:p>
        </p:txBody>
      </p:sp>
    </p:spTree>
    <p:extLst>
      <p:ext uri="{BB962C8B-B14F-4D97-AF65-F5344CB8AC3E}">
        <p14:creationId xmlns:p14="http://schemas.microsoft.com/office/powerpoint/2010/main" val="2946212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9401ED-6428-4952-9C2A-4CC3BBC4FBED}" type="slidenum">
              <a:rPr lang="en-US" smtClean="0"/>
              <a:t>6</a:t>
            </a:fld>
            <a:endParaRPr lang="en-US"/>
          </a:p>
        </p:txBody>
      </p:sp>
    </p:spTree>
    <p:extLst>
      <p:ext uri="{BB962C8B-B14F-4D97-AF65-F5344CB8AC3E}">
        <p14:creationId xmlns:p14="http://schemas.microsoft.com/office/powerpoint/2010/main" val="2177120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9401ED-6428-4952-9C2A-4CC3BBC4FBED}" type="slidenum">
              <a:rPr lang="en-US" smtClean="0"/>
              <a:t>7</a:t>
            </a:fld>
            <a:endParaRPr lang="en-US"/>
          </a:p>
        </p:txBody>
      </p:sp>
    </p:spTree>
    <p:extLst>
      <p:ext uri="{BB962C8B-B14F-4D97-AF65-F5344CB8AC3E}">
        <p14:creationId xmlns:p14="http://schemas.microsoft.com/office/powerpoint/2010/main" val="276556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F:\mongodb\bin&gt;mongod.exe --</a:t>
            </a:r>
            <a:r>
              <a:rPr lang="en-US" dirty="0" err="1"/>
              <a:t>dbpath</a:t>
            </a:r>
            <a:r>
              <a:rPr lang="en-US" dirty="0"/>
              <a:t> "f:\mongodb\data“</a:t>
            </a:r>
          </a:p>
          <a:p>
            <a:r>
              <a:rPr lang="en-US" dirty="0"/>
              <a:t>F</a:t>
            </a:r>
            <a:r>
              <a:rPr lang="en-US"/>
              <a:t>:\mongodb\bin&gt;mongo.exe</a:t>
            </a:r>
            <a:endParaRPr lang="en-US" dirty="0"/>
          </a:p>
        </p:txBody>
      </p:sp>
      <p:sp>
        <p:nvSpPr>
          <p:cNvPr id="4" name="Slide Number Placeholder 3"/>
          <p:cNvSpPr>
            <a:spLocks noGrp="1"/>
          </p:cNvSpPr>
          <p:nvPr>
            <p:ph type="sldNum" sz="quarter" idx="10"/>
          </p:nvPr>
        </p:nvSpPr>
        <p:spPr/>
        <p:txBody>
          <a:bodyPr/>
          <a:lstStyle/>
          <a:p>
            <a:fld id="{FD9401ED-6428-4952-9C2A-4CC3BBC4FBED}" type="slidenum">
              <a:rPr lang="en-US" smtClean="0"/>
              <a:t>12</a:t>
            </a:fld>
            <a:endParaRPr lang="en-US"/>
          </a:p>
        </p:txBody>
      </p:sp>
    </p:spTree>
    <p:extLst>
      <p:ext uri="{BB962C8B-B14F-4D97-AF65-F5344CB8AC3E}">
        <p14:creationId xmlns:p14="http://schemas.microsoft.com/office/powerpoint/2010/main" val="232791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401ED-6428-4952-9C2A-4CC3BBC4FBED}" type="slidenum">
              <a:rPr lang="en-US" smtClean="0"/>
              <a:t>13</a:t>
            </a:fld>
            <a:endParaRPr lang="en-US"/>
          </a:p>
        </p:txBody>
      </p:sp>
    </p:spTree>
    <p:extLst>
      <p:ext uri="{BB962C8B-B14F-4D97-AF65-F5344CB8AC3E}">
        <p14:creationId xmlns:p14="http://schemas.microsoft.com/office/powerpoint/2010/main" val="3571957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401ED-6428-4952-9C2A-4CC3BBC4FBED}" type="slidenum">
              <a:rPr lang="en-US" smtClean="0"/>
              <a:t>70</a:t>
            </a:fld>
            <a:endParaRPr lang="en-US"/>
          </a:p>
        </p:txBody>
      </p:sp>
    </p:spTree>
    <p:extLst>
      <p:ext uri="{BB962C8B-B14F-4D97-AF65-F5344CB8AC3E}">
        <p14:creationId xmlns:p14="http://schemas.microsoft.com/office/powerpoint/2010/main" val="139187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401ED-6428-4952-9C2A-4CC3BBC4FBED}" type="slidenum">
              <a:rPr lang="en-US" smtClean="0"/>
              <a:t>76</a:t>
            </a:fld>
            <a:endParaRPr lang="en-US"/>
          </a:p>
        </p:txBody>
      </p:sp>
    </p:spTree>
    <p:extLst>
      <p:ext uri="{BB962C8B-B14F-4D97-AF65-F5344CB8AC3E}">
        <p14:creationId xmlns:p14="http://schemas.microsoft.com/office/powerpoint/2010/main" val="120771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9401ED-6428-4952-9C2A-4CC3BBC4FBED}" type="slidenum">
              <a:rPr lang="en-US" smtClean="0"/>
              <a:t>88</a:t>
            </a:fld>
            <a:endParaRPr lang="en-US"/>
          </a:p>
        </p:txBody>
      </p:sp>
    </p:spTree>
    <p:extLst>
      <p:ext uri="{BB962C8B-B14F-4D97-AF65-F5344CB8AC3E}">
        <p14:creationId xmlns:p14="http://schemas.microsoft.com/office/powerpoint/2010/main" val="946260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9401ED-6428-4952-9C2A-4CC3BBC4FBED}" type="slidenum">
              <a:rPr lang="en-US" smtClean="0"/>
              <a:t>89</a:t>
            </a:fld>
            <a:endParaRPr lang="en-US"/>
          </a:p>
        </p:txBody>
      </p:sp>
    </p:spTree>
    <p:extLst>
      <p:ext uri="{BB962C8B-B14F-4D97-AF65-F5344CB8AC3E}">
        <p14:creationId xmlns:p14="http://schemas.microsoft.com/office/powerpoint/2010/main" val="30769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85EF2A-7DDB-41E6-A834-FEFD4F0049BE}"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305288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3EDE81-FFC7-4ADC-BCB7-F48A1E7BB681}"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323621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CA4896-6BC6-42BA-8E29-8D9DE75CFE6B}"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109122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4130380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1E503-7094-4661-B382-5967C304D8C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305598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9310C0-B24B-4959-8DCD-BE79515EC1F3}" type="datetime1">
              <a:rPr lang="en-US" smtClean="0"/>
              <a:t>11/30/2022</a:t>
            </a:fld>
            <a:endParaRPr lang="en-US"/>
          </a:p>
        </p:txBody>
      </p:sp>
      <p:sp>
        <p:nvSpPr>
          <p:cNvPr id="6" name="Footer Placeholder 5"/>
          <p:cNvSpPr>
            <a:spLocks noGrp="1"/>
          </p:cNvSpPr>
          <p:nvPr>
            <p:ph type="ftr" sz="quarter" idx="11"/>
          </p:nvPr>
        </p:nvSpPr>
        <p:spPr/>
        <p:txBody>
          <a:bodyPr/>
          <a:lstStyle/>
          <a:p>
            <a:r>
              <a:rPr lang="en-US"/>
              <a:t>Rashmi Gupta</a:t>
            </a:r>
          </a:p>
        </p:txBody>
      </p:sp>
      <p:sp>
        <p:nvSpPr>
          <p:cNvPr id="7" name="Slide Number Placeholder 6"/>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305491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2D62B6-AF70-4E15-AAFE-C88AE16CBDFC}" type="datetime1">
              <a:rPr lang="en-US" smtClean="0"/>
              <a:t>11/30/2022</a:t>
            </a:fld>
            <a:endParaRPr lang="en-US"/>
          </a:p>
        </p:txBody>
      </p:sp>
      <p:sp>
        <p:nvSpPr>
          <p:cNvPr id="8" name="Footer Placeholder 7"/>
          <p:cNvSpPr>
            <a:spLocks noGrp="1"/>
          </p:cNvSpPr>
          <p:nvPr>
            <p:ph type="ftr" sz="quarter" idx="11"/>
          </p:nvPr>
        </p:nvSpPr>
        <p:spPr/>
        <p:txBody>
          <a:bodyPr/>
          <a:lstStyle/>
          <a:p>
            <a:r>
              <a:rPr lang="en-US"/>
              <a:t>Rashmi Gupta</a:t>
            </a:r>
          </a:p>
        </p:txBody>
      </p:sp>
      <p:sp>
        <p:nvSpPr>
          <p:cNvPr id="9" name="Slide Number Placeholder 8"/>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24293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E3D495-BFD1-4EDC-8C1F-162AF3CB1EB3}" type="datetime1">
              <a:rPr lang="en-US" smtClean="0"/>
              <a:t>11/30/2022</a:t>
            </a:fld>
            <a:endParaRPr lang="en-US"/>
          </a:p>
        </p:txBody>
      </p:sp>
      <p:sp>
        <p:nvSpPr>
          <p:cNvPr id="4" name="Footer Placeholder 3"/>
          <p:cNvSpPr>
            <a:spLocks noGrp="1"/>
          </p:cNvSpPr>
          <p:nvPr>
            <p:ph type="ftr" sz="quarter" idx="11"/>
          </p:nvPr>
        </p:nvSpPr>
        <p:spPr/>
        <p:txBody>
          <a:bodyPr/>
          <a:lstStyle/>
          <a:p>
            <a:r>
              <a:rPr lang="en-US"/>
              <a:t>Rashmi Gupta</a:t>
            </a:r>
          </a:p>
        </p:txBody>
      </p:sp>
      <p:sp>
        <p:nvSpPr>
          <p:cNvPr id="5" name="Slide Number Placeholder 4"/>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76625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D20F2-15CE-412D-8086-99C28755510D}" type="datetime1">
              <a:rPr lang="en-US" smtClean="0"/>
              <a:t>11/30/2022</a:t>
            </a:fld>
            <a:endParaRPr lang="en-US"/>
          </a:p>
        </p:txBody>
      </p:sp>
      <p:sp>
        <p:nvSpPr>
          <p:cNvPr id="3" name="Footer Placeholder 2"/>
          <p:cNvSpPr>
            <a:spLocks noGrp="1"/>
          </p:cNvSpPr>
          <p:nvPr>
            <p:ph type="ftr" sz="quarter" idx="11"/>
          </p:nvPr>
        </p:nvSpPr>
        <p:spPr/>
        <p:txBody>
          <a:bodyPr/>
          <a:lstStyle/>
          <a:p>
            <a:r>
              <a:rPr lang="en-US"/>
              <a:t>Rashmi Gupta</a:t>
            </a:r>
          </a:p>
        </p:txBody>
      </p:sp>
      <p:sp>
        <p:nvSpPr>
          <p:cNvPr id="4" name="Slide Number Placeholder 3"/>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164785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2565F-2191-4661-AFC6-BF319A0391FB}" type="datetime1">
              <a:rPr lang="en-US" smtClean="0"/>
              <a:t>11/30/2022</a:t>
            </a:fld>
            <a:endParaRPr lang="en-US"/>
          </a:p>
        </p:txBody>
      </p:sp>
      <p:sp>
        <p:nvSpPr>
          <p:cNvPr id="6" name="Footer Placeholder 5"/>
          <p:cNvSpPr>
            <a:spLocks noGrp="1"/>
          </p:cNvSpPr>
          <p:nvPr>
            <p:ph type="ftr" sz="quarter" idx="11"/>
          </p:nvPr>
        </p:nvSpPr>
        <p:spPr/>
        <p:txBody>
          <a:bodyPr/>
          <a:lstStyle/>
          <a:p>
            <a:r>
              <a:rPr lang="en-US"/>
              <a:t>Rashmi Gupta</a:t>
            </a:r>
          </a:p>
        </p:txBody>
      </p:sp>
      <p:sp>
        <p:nvSpPr>
          <p:cNvPr id="7" name="Slide Number Placeholder 6"/>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367072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A5724D-EEDF-46CF-9725-99E670077EAC}" type="datetime1">
              <a:rPr lang="en-US" smtClean="0"/>
              <a:t>11/30/2022</a:t>
            </a:fld>
            <a:endParaRPr lang="en-US"/>
          </a:p>
        </p:txBody>
      </p:sp>
      <p:sp>
        <p:nvSpPr>
          <p:cNvPr id="6" name="Footer Placeholder 5"/>
          <p:cNvSpPr>
            <a:spLocks noGrp="1"/>
          </p:cNvSpPr>
          <p:nvPr>
            <p:ph type="ftr" sz="quarter" idx="11"/>
          </p:nvPr>
        </p:nvSpPr>
        <p:spPr/>
        <p:txBody>
          <a:bodyPr/>
          <a:lstStyle/>
          <a:p>
            <a:r>
              <a:rPr lang="en-US"/>
              <a:t>Rashmi Gupta</a:t>
            </a:r>
          </a:p>
        </p:txBody>
      </p:sp>
      <p:sp>
        <p:nvSpPr>
          <p:cNvPr id="7" name="Slide Number Placeholder 6"/>
          <p:cNvSpPr>
            <a:spLocks noGrp="1"/>
          </p:cNvSpPr>
          <p:nvPr>
            <p:ph type="sldNum" sz="quarter" idx="12"/>
          </p:nvPr>
        </p:nvSpPr>
        <p:spPr/>
        <p:txBody>
          <a:bodyPr/>
          <a:lstStyle/>
          <a:p>
            <a:fld id="{ED2BB53F-E1EE-48E0-A6FB-5C936FDA483A}" type="slidenum">
              <a:rPr lang="en-US" smtClean="0"/>
              <a:t>‹#›</a:t>
            </a:fld>
            <a:endParaRPr lang="en-US"/>
          </a:p>
        </p:txBody>
      </p:sp>
    </p:spTree>
    <p:extLst>
      <p:ext uri="{BB962C8B-B14F-4D97-AF65-F5344CB8AC3E}">
        <p14:creationId xmlns:p14="http://schemas.microsoft.com/office/powerpoint/2010/main" val="369041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251D5-436B-4390-9346-6DF721C507A0}" type="datetime1">
              <a:rPr lang="en-US" smtClean="0"/>
              <a:t>11/30/2022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Rashmi Gupta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BB53F-E1EE-48E0-A6FB-5C936FDA483A}" type="slidenum">
              <a:rPr lang="en-US" smtClean="0"/>
              <a:t>‹#›</a:t>
            </a:fld>
            <a:endParaRPr lang="en-US"/>
          </a:p>
        </p:txBody>
      </p:sp>
    </p:spTree>
    <p:extLst>
      <p:ext uri="{BB962C8B-B14F-4D97-AF65-F5344CB8AC3E}">
        <p14:creationId xmlns:p14="http://schemas.microsoft.com/office/powerpoint/2010/main" val="16279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hyperlink" Target="https://www.mongodb.org/downloads"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MongoDB</a:t>
            </a:r>
            <a:r>
              <a:rPr lang="en-US" dirty="0"/>
              <a:t> </a:t>
            </a:r>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1461C977-EB70-4EA1-A068-6D585487E3CD}"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a:t>
            </a:fld>
            <a:endParaRPr lang="en-US"/>
          </a:p>
        </p:txBody>
      </p:sp>
    </p:spTree>
    <p:extLst>
      <p:ext uri="{BB962C8B-B14F-4D97-AF65-F5344CB8AC3E}">
        <p14:creationId xmlns:p14="http://schemas.microsoft.com/office/powerpoint/2010/main" val="43047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Overview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Document</a:t>
            </a:r>
          </a:p>
          <a:p>
            <a:pPr lvl="1"/>
            <a:r>
              <a:rPr lang="en-US" dirty="0"/>
              <a:t>A document is a set of key-value pairs. </a:t>
            </a:r>
          </a:p>
          <a:p>
            <a:pPr lvl="1"/>
            <a:r>
              <a:rPr lang="en-US" dirty="0"/>
              <a:t>Documents have dynamic schema. Dynamic schema means that documents in the same collection do not need to have the same set of fields or structure,</a:t>
            </a:r>
          </a:p>
          <a:p>
            <a:pPr lvl="1"/>
            <a:r>
              <a:rPr lang="en-US" dirty="0"/>
              <a:t>Common fields in a collection's documents may hold different types of data.</a:t>
            </a:r>
          </a:p>
          <a:p>
            <a:pPr lvl="1"/>
            <a:endParaRPr lang="en-US" dirty="0"/>
          </a:p>
          <a:p>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a:t>
            </a:fld>
            <a:endParaRPr lang="en-US"/>
          </a:p>
        </p:txBody>
      </p:sp>
    </p:spTree>
    <p:extLst>
      <p:ext uri="{BB962C8B-B14F-4D97-AF65-F5344CB8AC3E}">
        <p14:creationId xmlns:p14="http://schemas.microsoft.com/office/powerpoint/2010/main" val="9999358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MongoDB - Advanced Indexing </a:t>
            </a:r>
            <a:r>
              <a:rPr lang="en-US" sz="1800" dirty="0"/>
              <a:t>contd.</a:t>
            </a:r>
            <a:br>
              <a:rPr lang="en-US" sz="1800" dirty="0"/>
            </a:br>
            <a:endParaRPr lang="en-US" dirty="0"/>
          </a:p>
        </p:txBody>
      </p:sp>
      <p:sp>
        <p:nvSpPr>
          <p:cNvPr id="3" name="Content Placeholder 2"/>
          <p:cNvSpPr>
            <a:spLocks noGrp="1"/>
          </p:cNvSpPr>
          <p:nvPr>
            <p:ph idx="1"/>
          </p:nvPr>
        </p:nvSpPr>
        <p:spPr/>
        <p:txBody>
          <a:bodyPr>
            <a:normAutofit/>
          </a:bodyPr>
          <a:lstStyle/>
          <a:p>
            <a:r>
              <a:rPr lang="en-US" dirty="0"/>
              <a:t>Indexing Array Fields</a:t>
            </a:r>
          </a:p>
          <a:p>
            <a:r>
              <a:rPr lang="en-US" dirty="0"/>
              <a:t>Suppose we want to search user documents based on the user’s tags. For this, we will create an index on tags array in the collection.</a:t>
            </a:r>
          </a:p>
          <a:p>
            <a:r>
              <a:rPr lang="en-US" dirty="0"/>
              <a:t>Creating an index on array in turn creates separate index entries for each of its fields. So in our case when we create an index on tags array, separate indexes will be created for its values music, cricket and blogs</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100</a:t>
            </a:fld>
            <a:endParaRPr lang="en-US"/>
          </a:p>
        </p:txBody>
      </p:sp>
    </p:spTree>
    <p:extLst>
      <p:ext uri="{BB962C8B-B14F-4D97-AF65-F5344CB8AC3E}">
        <p14:creationId xmlns:p14="http://schemas.microsoft.com/office/powerpoint/2010/main" val="7823672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Advanced Indexing </a:t>
            </a:r>
            <a:r>
              <a:rPr lang="en-US" sz="1800" dirty="0"/>
              <a:t>contd.</a:t>
            </a:r>
            <a:br>
              <a:rPr lang="en-US" sz="1800" dirty="0"/>
            </a:br>
            <a:endParaRPr lang="en-US" dirty="0"/>
          </a:p>
        </p:txBody>
      </p:sp>
      <p:sp>
        <p:nvSpPr>
          <p:cNvPr id="3" name="Content Placeholder 2"/>
          <p:cNvSpPr>
            <a:spLocks noGrp="1"/>
          </p:cNvSpPr>
          <p:nvPr>
            <p:ph idx="1"/>
          </p:nvPr>
        </p:nvSpPr>
        <p:spPr/>
        <p:txBody>
          <a:bodyPr>
            <a:normAutofit/>
          </a:bodyPr>
          <a:lstStyle/>
          <a:p>
            <a:r>
              <a:rPr lang="en-US" dirty="0"/>
              <a:t>To create an index on tags array, use the following code −</a:t>
            </a:r>
          </a:p>
          <a:p>
            <a:pPr marL="457200" lvl="1" indent="0">
              <a:buNone/>
            </a:pPr>
            <a:r>
              <a:rPr lang="en-US" dirty="0"/>
              <a:t>&gt;</a:t>
            </a:r>
            <a:r>
              <a:rPr lang="en-US" dirty="0" err="1"/>
              <a:t>db.users.ensureIndex</a:t>
            </a:r>
            <a:r>
              <a:rPr lang="en-US" dirty="0"/>
              <a:t>({"tags":1})</a:t>
            </a:r>
          </a:p>
          <a:p>
            <a:r>
              <a:rPr lang="en-US" dirty="0"/>
              <a:t>After creating the index, we can search on the tags field of the collection like this −</a:t>
            </a:r>
          </a:p>
          <a:p>
            <a:pPr marL="457200" lvl="1" indent="0">
              <a:buNone/>
            </a:pPr>
            <a:r>
              <a:rPr lang="en-US" dirty="0"/>
              <a:t>&gt;</a:t>
            </a:r>
            <a:r>
              <a:rPr lang="en-US" dirty="0" err="1"/>
              <a:t>db.users.find</a:t>
            </a:r>
            <a:r>
              <a:rPr lang="en-US" dirty="0"/>
              <a:t>({</a:t>
            </a:r>
            <a:r>
              <a:rPr lang="en-US" dirty="0" err="1"/>
              <a:t>tags:"cricket</a:t>
            </a:r>
            <a:r>
              <a:rPr lang="en-US" dirty="0"/>
              <a:t>"})</a:t>
            </a:r>
          </a:p>
          <a:p>
            <a:r>
              <a:rPr lang="en-US" dirty="0"/>
              <a:t>To verify that proper indexing is used, use the following explain command −</a:t>
            </a:r>
          </a:p>
          <a:p>
            <a:pPr marL="457200" lvl="1" indent="0">
              <a:buNone/>
            </a:pPr>
            <a:r>
              <a:rPr lang="en-US" dirty="0"/>
              <a:t>&gt;</a:t>
            </a:r>
            <a:r>
              <a:rPr lang="en-US" dirty="0" err="1"/>
              <a:t>db.users.find</a:t>
            </a:r>
            <a:r>
              <a:rPr lang="en-US" dirty="0"/>
              <a:t>({</a:t>
            </a:r>
            <a:r>
              <a:rPr lang="en-US" dirty="0" err="1"/>
              <a:t>tags:"cricket</a:t>
            </a:r>
            <a:r>
              <a:rPr lang="en-US" dirty="0"/>
              <a:t>"}).explain()</a:t>
            </a:r>
          </a:p>
          <a:p>
            <a:r>
              <a:rPr lang="en-US" dirty="0"/>
              <a:t>The above command resulted in "cursor" : "</a:t>
            </a:r>
            <a:r>
              <a:rPr lang="en-US" dirty="0" err="1"/>
              <a:t>BtreeCursor</a:t>
            </a:r>
            <a:r>
              <a:rPr lang="en-US" dirty="0"/>
              <a:t> tags_1" which confirms that proper indexing is used.</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101</a:t>
            </a:fld>
            <a:endParaRPr lang="en-US"/>
          </a:p>
        </p:txBody>
      </p:sp>
    </p:spTree>
    <p:extLst>
      <p:ext uri="{BB962C8B-B14F-4D97-AF65-F5344CB8AC3E}">
        <p14:creationId xmlns:p14="http://schemas.microsoft.com/office/powerpoint/2010/main" val="36293550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Advanced Indexing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Indexing Sub-Document Fields</a:t>
            </a:r>
          </a:p>
          <a:p>
            <a:r>
              <a:rPr lang="en-US" dirty="0"/>
              <a:t>Suppose that we want to search documents based on city, state and </a:t>
            </a:r>
            <a:r>
              <a:rPr lang="en-US" dirty="0" err="1"/>
              <a:t>pincode</a:t>
            </a:r>
            <a:r>
              <a:rPr lang="en-US" dirty="0"/>
              <a:t> fields. Since all these fields are part of address sub-document field, we will create an index on all the fields of the sub-document.</a:t>
            </a:r>
          </a:p>
          <a:p>
            <a:r>
              <a:rPr lang="en-US" dirty="0"/>
              <a:t>For creating an index on all the three fields of the sub-document, use the following code −</a:t>
            </a:r>
          </a:p>
          <a:p>
            <a:pPr marL="457200" lvl="1" indent="0">
              <a:buNone/>
            </a:pPr>
            <a:r>
              <a:rPr lang="en-US" dirty="0" err="1"/>
              <a:t>db.users.createIndex</a:t>
            </a:r>
            <a:r>
              <a:rPr lang="en-US" dirty="0"/>
              <a:t>({"address.city":1,"address.state":1,"address.pincode":1})</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102</a:t>
            </a:fld>
            <a:endParaRPr lang="en-US"/>
          </a:p>
        </p:txBody>
      </p:sp>
    </p:spTree>
    <p:extLst>
      <p:ext uri="{BB962C8B-B14F-4D97-AF65-F5344CB8AC3E}">
        <p14:creationId xmlns:p14="http://schemas.microsoft.com/office/powerpoint/2010/main" val="3147399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Advanced Indexing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Once the index is created, we can search for any of the sub-document fields utilizing this index as follows −</a:t>
            </a:r>
          </a:p>
          <a:p>
            <a:pPr marL="457200" lvl="1" indent="0">
              <a:buNone/>
            </a:pPr>
            <a:r>
              <a:rPr lang="en-US" dirty="0"/>
              <a:t>&gt;</a:t>
            </a:r>
            <a:r>
              <a:rPr lang="en-US" dirty="0" err="1"/>
              <a:t>db.users.find</a:t>
            </a:r>
            <a:r>
              <a:rPr lang="en-US" dirty="0"/>
              <a:t>({"</a:t>
            </a:r>
            <a:r>
              <a:rPr lang="en-US" dirty="0" err="1"/>
              <a:t>address.city":"Los</a:t>
            </a:r>
            <a:r>
              <a:rPr lang="en-US" dirty="0"/>
              <a:t> Angeles"})   </a:t>
            </a:r>
          </a:p>
          <a:p>
            <a:r>
              <a:rPr lang="en-US" dirty="0"/>
              <a:t>Remember that the query expression has to follow the order of the index specified. So the index created above would support the following queries &gt;</a:t>
            </a:r>
            <a:r>
              <a:rPr lang="en-US" dirty="0" err="1"/>
              <a:t>db.users.find</a:t>
            </a:r>
            <a:r>
              <a:rPr lang="en-US" dirty="0"/>
              <a:t>({"</a:t>
            </a:r>
            <a:r>
              <a:rPr lang="en-US" dirty="0" err="1"/>
              <a:t>address.city":"Los</a:t>
            </a:r>
            <a:r>
              <a:rPr lang="en-US" dirty="0"/>
              <a:t> </a:t>
            </a:r>
            <a:r>
              <a:rPr lang="en-US" dirty="0" err="1"/>
              <a:t>Angeles","address.state":"California</a:t>
            </a:r>
            <a:r>
              <a:rPr lang="en-US" dirty="0"/>
              <a:t>"}) </a:t>
            </a:r>
          </a:p>
          <a:p>
            <a:r>
              <a:rPr lang="en-US" dirty="0"/>
              <a:t>It will also support the following query −</a:t>
            </a:r>
          </a:p>
          <a:p>
            <a:pPr marL="457200" lvl="1" indent="0">
              <a:buNone/>
            </a:pPr>
            <a:r>
              <a:rPr lang="en-US" dirty="0"/>
              <a:t>&gt;</a:t>
            </a:r>
            <a:r>
              <a:rPr lang="en-US" dirty="0" err="1"/>
              <a:t>db.users.find</a:t>
            </a:r>
            <a:r>
              <a:rPr lang="en-US" dirty="0"/>
              <a:t>({"address.city":"</a:t>
            </a:r>
            <a:r>
              <a:rPr lang="en-US" dirty="0" err="1"/>
              <a:t>LosAngeles</a:t>
            </a:r>
            <a:r>
              <a:rPr lang="en-US" dirty="0"/>
              <a:t>","</a:t>
            </a:r>
            <a:r>
              <a:rPr lang="en-US" dirty="0" err="1"/>
              <a:t>address.state":"California</a:t>
            </a:r>
            <a:r>
              <a:rPr lang="en-US" dirty="0"/>
              <a:t>",</a:t>
            </a:r>
          </a:p>
          <a:p>
            <a:pPr marL="457200" lvl="1" indent="0">
              <a:buNone/>
            </a:pPr>
            <a:r>
              <a:rPr lang="en-US" dirty="0"/>
              <a:t>   "address.pincode":"123"})</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dirty="0" err="1"/>
              <a:t>Rashmi</a:t>
            </a:r>
            <a:r>
              <a:rPr lang="en-US" dirty="0"/>
              <a:t>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103</a:t>
            </a:fld>
            <a:endParaRPr lang="en-US"/>
          </a:p>
        </p:txBody>
      </p:sp>
    </p:spTree>
    <p:extLst>
      <p:ext uri="{BB962C8B-B14F-4D97-AF65-F5344CB8AC3E}">
        <p14:creationId xmlns:p14="http://schemas.microsoft.com/office/powerpoint/2010/main" val="24910891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err="1"/>
              <a:t>MongoDB</a:t>
            </a:r>
            <a:r>
              <a:rPr lang="en-US" dirty="0"/>
              <a:t> - Indexing Limitations </a:t>
            </a:r>
            <a:br>
              <a:rPr lang="en-US" dirty="0"/>
            </a:b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In this , we will learn about Indexing Limitations and its other components.</a:t>
            </a:r>
          </a:p>
          <a:p>
            <a:r>
              <a:rPr lang="en-US" dirty="0"/>
              <a:t>Extra Overhead</a:t>
            </a:r>
          </a:p>
          <a:p>
            <a:r>
              <a:rPr lang="en-US" dirty="0"/>
              <a:t>Every index occupies some space as well as causes an overhead on each insert, update and delete. So if you rarely use your collection for read operations, it makes sense not to use indexes.</a:t>
            </a:r>
          </a:p>
          <a:p>
            <a:r>
              <a:rPr lang="en-US" dirty="0"/>
              <a:t>RAM Usage</a:t>
            </a:r>
          </a:p>
          <a:p>
            <a:r>
              <a:rPr lang="en-US" dirty="0"/>
              <a:t>Since indexes are stored in RAM, you should make sure that the total size of the index does not exceed the RAM limit. If the total size increases the RAM size, it will start deleting some indexes, causing performance loss.</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104</a:t>
            </a:fld>
            <a:endParaRPr lang="en-US"/>
          </a:p>
        </p:txBody>
      </p:sp>
    </p:spTree>
    <p:extLst>
      <p:ext uri="{BB962C8B-B14F-4D97-AF65-F5344CB8AC3E}">
        <p14:creationId xmlns:p14="http://schemas.microsoft.com/office/powerpoint/2010/main" val="20956760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err="1"/>
              <a:t>MongoDB</a:t>
            </a:r>
            <a:r>
              <a:rPr lang="en-US" dirty="0"/>
              <a:t> - Indexing Limitations </a:t>
            </a:r>
            <a:r>
              <a:rPr lang="en-US" sz="2000" dirty="0"/>
              <a:t>Contd. </a:t>
            </a:r>
            <a:br>
              <a:rPr lang="en-US" sz="2000" dirty="0"/>
            </a:br>
            <a:br>
              <a:rPr lang="en-US" dirty="0"/>
            </a:br>
            <a:endParaRPr lang="en-US" dirty="0"/>
          </a:p>
        </p:txBody>
      </p:sp>
      <p:sp>
        <p:nvSpPr>
          <p:cNvPr id="3" name="Content Placeholder 2"/>
          <p:cNvSpPr>
            <a:spLocks noGrp="1"/>
          </p:cNvSpPr>
          <p:nvPr>
            <p:ph idx="1"/>
          </p:nvPr>
        </p:nvSpPr>
        <p:spPr/>
        <p:txBody>
          <a:bodyPr>
            <a:normAutofit/>
          </a:bodyPr>
          <a:lstStyle/>
          <a:p>
            <a:r>
              <a:rPr lang="en-US" dirty="0"/>
              <a:t>Query Limitations-  Indexing can't be used in queries which use −</a:t>
            </a:r>
          </a:p>
          <a:p>
            <a:pPr lvl="1"/>
            <a:r>
              <a:rPr lang="en-US" dirty="0"/>
              <a:t>Regular expressions or negation operators like $</a:t>
            </a:r>
            <a:r>
              <a:rPr lang="en-US" dirty="0" err="1"/>
              <a:t>nin</a:t>
            </a:r>
            <a:r>
              <a:rPr lang="en-US" dirty="0"/>
              <a:t>, $not, </a:t>
            </a:r>
            <a:r>
              <a:rPr lang="en-US" dirty="0" err="1"/>
              <a:t>etc.,Arithmetic</a:t>
            </a:r>
            <a:r>
              <a:rPr lang="en-US" dirty="0"/>
              <a:t> operators like $mod, etc. in $where clause</a:t>
            </a:r>
          </a:p>
          <a:p>
            <a:pPr lvl="1"/>
            <a:r>
              <a:rPr lang="en-US" dirty="0"/>
              <a:t>Hence, it is always advisable to check the index usage for your queries.</a:t>
            </a:r>
          </a:p>
          <a:p>
            <a:r>
              <a:rPr lang="en-US" dirty="0"/>
              <a:t>Index Key Limits</a:t>
            </a:r>
          </a:p>
          <a:p>
            <a:pPr lvl="1"/>
            <a:r>
              <a:rPr lang="en-US" dirty="0"/>
              <a:t>Starting from version 2.6, </a:t>
            </a:r>
            <a:r>
              <a:rPr lang="en-US" dirty="0" err="1"/>
              <a:t>MongoDB</a:t>
            </a:r>
            <a:r>
              <a:rPr lang="en-US" dirty="0"/>
              <a:t> will not create an index if the value of existing index field exceeds the index key limit.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105</a:t>
            </a:fld>
            <a:endParaRPr lang="en-US"/>
          </a:p>
        </p:txBody>
      </p:sp>
    </p:spTree>
    <p:extLst>
      <p:ext uri="{BB962C8B-B14F-4D97-AF65-F5344CB8AC3E}">
        <p14:creationId xmlns:p14="http://schemas.microsoft.com/office/powerpoint/2010/main" val="14095988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MongoDB</a:t>
            </a:r>
            <a:r>
              <a:rPr lang="en-US" dirty="0"/>
              <a:t> - Indexing Limitations </a:t>
            </a:r>
            <a:r>
              <a:rPr lang="en-US" sz="2000" dirty="0"/>
              <a:t>Contd. </a:t>
            </a:r>
            <a:br>
              <a:rPr lang="en-US" sz="2000" dirty="0"/>
            </a:br>
            <a:br>
              <a:rPr lang="en-US" dirty="0"/>
            </a:br>
            <a:endParaRPr lang="en-US" dirty="0"/>
          </a:p>
        </p:txBody>
      </p:sp>
      <p:sp>
        <p:nvSpPr>
          <p:cNvPr id="3" name="Content Placeholder 2"/>
          <p:cNvSpPr>
            <a:spLocks noGrp="1"/>
          </p:cNvSpPr>
          <p:nvPr>
            <p:ph idx="1"/>
          </p:nvPr>
        </p:nvSpPr>
        <p:spPr/>
        <p:txBody>
          <a:bodyPr>
            <a:normAutofit/>
          </a:bodyPr>
          <a:lstStyle/>
          <a:p>
            <a:r>
              <a:rPr lang="en-US" dirty="0"/>
              <a:t>Inserting Documents Exceeding Index Key Limit</a:t>
            </a:r>
          </a:p>
          <a:p>
            <a:pPr lvl="1"/>
            <a:r>
              <a:rPr lang="en-US" dirty="0" err="1"/>
              <a:t>MongoDB</a:t>
            </a:r>
            <a:r>
              <a:rPr lang="en-US" dirty="0"/>
              <a:t> will not insert any document into an indexed collection if the indexed field value of this document exceeds the index key limit. Same is the case with </a:t>
            </a:r>
            <a:r>
              <a:rPr lang="en-US" dirty="0" err="1"/>
              <a:t>mongorestore</a:t>
            </a:r>
            <a:r>
              <a:rPr lang="en-US" dirty="0"/>
              <a:t> and </a:t>
            </a:r>
            <a:r>
              <a:rPr lang="en-US" dirty="0" err="1"/>
              <a:t>mongoimport</a:t>
            </a:r>
            <a:r>
              <a:rPr lang="en-US" dirty="0"/>
              <a:t> utilities.</a:t>
            </a:r>
          </a:p>
          <a:p>
            <a:r>
              <a:rPr lang="en-US" dirty="0"/>
              <a:t>Maximum Ranges</a:t>
            </a:r>
          </a:p>
          <a:p>
            <a:pPr lvl="1"/>
            <a:r>
              <a:rPr lang="en-US" dirty="0"/>
              <a:t>A collection cannot have more than 64 indexes.</a:t>
            </a:r>
          </a:p>
          <a:p>
            <a:pPr lvl="1"/>
            <a:r>
              <a:rPr lang="en-US" dirty="0"/>
              <a:t>The length of the index name cannot be longer than 125 characters.</a:t>
            </a:r>
          </a:p>
          <a:p>
            <a:pPr lvl="1"/>
            <a:r>
              <a:rPr lang="en-US" dirty="0"/>
              <a:t>A compound index can have maximum 31 fields indexed.</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106</a:t>
            </a:fld>
            <a:endParaRPr lang="en-US"/>
          </a:p>
        </p:txBody>
      </p:sp>
    </p:spTree>
    <p:extLst>
      <p:ext uri="{BB962C8B-B14F-4D97-AF65-F5344CB8AC3E}">
        <p14:creationId xmlns:p14="http://schemas.microsoft.com/office/powerpoint/2010/main" val="27605824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a:t>
            </a:r>
          </a:p>
        </p:txBody>
      </p:sp>
      <p:sp>
        <p:nvSpPr>
          <p:cNvPr id="3" name="Content Placeholder 2"/>
          <p:cNvSpPr>
            <a:spLocks noGrp="1"/>
          </p:cNvSpPr>
          <p:nvPr>
            <p:ph idx="1"/>
          </p:nvPr>
        </p:nvSpPr>
        <p:spPr/>
        <p:txBody>
          <a:bodyPr>
            <a:normAutofit/>
          </a:bodyPr>
          <a:lstStyle/>
          <a:p>
            <a:r>
              <a:rPr lang="en-US" dirty="0"/>
              <a:t>Aggregations operations process data records and return computed results. Aggregation operations group values from multiple documents together, and can perform a variety of operations on the grouped data to return a single result. In SQL count(*) and with group by is an equivalent of </a:t>
            </a:r>
            <a:r>
              <a:rPr lang="en-US" dirty="0" err="1"/>
              <a:t>mongodb</a:t>
            </a:r>
            <a:r>
              <a:rPr lang="en-US" dirty="0"/>
              <a:t> aggregation.</a:t>
            </a:r>
          </a:p>
          <a:p>
            <a:r>
              <a:rPr lang="en-US" dirty="0"/>
              <a:t>The aggregate() Method -For the aggregation in MongoDB, you should use aggregate() method.</a:t>
            </a:r>
          </a:p>
          <a:p>
            <a:r>
              <a:rPr lang="en-US" dirty="0"/>
              <a:t>Syntax</a:t>
            </a:r>
          </a:p>
          <a:p>
            <a:r>
              <a:rPr lang="en-US" dirty="0"/>
              <a:t>Basic syntax of aggregate() method is as follows −</a:t>
            </a:r>
          </a:p>
          <a:p>
            <a:pPr marL="457200" lvl="1" indent="0">
              <a:buNone/>
            </a:pPr>
            <a:r>
              <a:rPr lang="en-US" dirty="0"/>
              <a:t>&gt;</a:t>
            </a:r>
            <a:r>
              <a:rPr lang="en-US" dirty="0" err="1"/>
              <a:t>db.COLLECTION_NAME.aggregate</a:t>
            </a:r>
            <a:r>
              <a:rPr lang="en-US" dirty="0"/>
              <a:t>(AGGREGATE_OPERATION)</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107</a:t>
            </a:fld>
            <a:endParaRPr lang="en-US"/>
          </a:p>
        </p:txBody>
      </p:sp>
    </p:spTree>
    <p:extLst>
      <p:ext uri="{BB962C8B-B14F-4D97-AF65-F5344CB8AC3E}">
        <p14:creationId xmlns:p14="http://schemas.microsoft.com/office/powerpoint/2010/main" val="1185473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fontScale="85000" lnSpcReduction="20000"/>
          </a:bodyPr>
          <a:lstStyle/>
          <a:p>
            <a:r>
              <a:rPr lang="en-US" dirty="0"/>
              <a:t>Example</a:t>
            </a:r>
          </a:p>
          <a:p>
            <a:r>
              <a:rPr lang="en-US" dirty="0"/>
              <a:t>In the collection you have the following data −</a:t>
            </a:r>
          </a:p>
          <a:p>
            <a:pPr marL="457200" lvl="1" indent="0">
              <a:buNone/>
            </a:pPr>
            <a:r>
              <a:rPr lang="en-US" dirty="0"/>
              <a:t>{</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a:t>
            </a:r>
            <a:r>
              <a:rPr lang="en-US" dirty="0" err="1"/>
              <a:t>by_user</a:t>
            </a:r>
            <a:r>
              <a:rPr lang="en-US" dirty="0"/>
              <a:t>: 'tutorials point',</a:t>
            </a:r>
          </a:p>
          <a:p>
            <a:pPr marL="457200" lvl="1" indent="0">
              <a:buNone/>
            </a:pPr>
            <a:r>
              <a:rPr lang="en-US" dirty="0"/>
              <a:t>   url: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a:p>
            <a:pPr marL="457200" lvl="1" indent="0">
              <a:buNone/>
            </a:pPr>
            <a:r>
              <a:rPr lang="en-US" dirty="0"/>
              <a:t>{</a:t>
            </a:r>
          </a:p>
          <a:p>
            <a:pPr marL="457200" lvl="1" indent="0">
              <a:buNone/>
            </a:pPr>
            <a:r>
              <a:rPr lang="en-US" dirty="0"/>
              <a:t>   _id: </a:t>
            </a:r>
            <a:r>
              <a:rPr lang="en-US" dirty="0" err="1"/>
              <a:t>ObjectId</a:t>
            </a:r>
            <a:r>
              <a:rPr lang="en-US" dirty="0"/>
              <a:t>(7df78ad8902d)</a:t>
            </a:r>
          </a:p>
          <a:p>
            <a:pPr marL="457200" lvl="1" indent="0">
              <a:buNone/>
            </a:pPr>
            <a:r>
              <a:rPr lang="en-US" dirty="0"/>
              <a:t>   title: '</a:t>
            </a:r>
            <a:r>
              <a:rPr lang="en-US" dirty="0" err="1"/>
              <a:t>NoSQL</a:t>
            </a:r>
            <a:r>
              <a:rPr lang="en-US" dirty="0"/>
              <a:t> Overview', </a:t>
            </a:r>
          </a:p>
          <a:p>
            <a:pPr marL="457200" lvl="1" indent="0">
              <a:buNone/>
            </a:pPr>
            <a:r>
              <a:rPr lang="en-US" dirty="0"/>
              <a:t>   description: 'No </a:t>
            </a:r>
            <a:r>
              <a:rPr lang="en-US" dirty="0" err="1"/>
              <a:t>sql</a:t>
            </a:r>
            <a:r>
              <a:rPr lang="en-US" dirty="0"/>
              <a:t> database is very fast',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108</a:t>
            </a:fld>
            <a:endParaRPr lang="en-US"/>
          </a:p>
        </p:txBody>
      </p:sp>
    </p:spTree>
    <p:extLst>
      <p:ext uri="{BB962C8B-B14F-4D97-AF65-F5344CB8AC3E}">
        <p14:creationId xmlns:p14="http://schemas.microsoft.com/office/powerpoint/2010/main" val="349338246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fontScale="92500" lnSpcReduction="20000"/>
          </a:bodyPr>
          <a:lstStyle/>
          <a:p>
            <a:pPr marL="457200" lvl="1" indent="0">
              <a:buNone/>
            </a:pPr>
            <a:r>
              <a:rPr lang="en-US" dirty="0" err="1"/>
              <a:t>by_user</a:t>
            </a:r>
            <a:r>
              <a:rPr lang="en-US" dirty="0"/>
              <a:t>: 'tutorials point',</a:t>
            </a:r>
          </a:p>
          <a:p>
            <a:pPr marL="457200" lvl="1" indent="0">
              <a:buNone/>
            </a:pPr>
            <a:r>
              <a:rPr lang="en-US" dirty="0"/>
              <a:t>   url: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a:t>
            </a:r>
          </a:p>
          <a:p>
            <a:pPr marL="457200" lvl="1" indent="0">
              <a:buNone/>
            </a:pPr>
            <a:r>
              <a:rPr lang="en-US" dirty="0"/>
              <a:t>},</a:t>
            </a:r>
          </a:p>
          <a:p>
            <a:pPr marL="457200" lvl="1" indent="0">
              <a:buNone/>
            </a:pPr>
            <a:r>
              <a:rPr lang="en-US" dirty="0"/>
              <a:t>{</a:t>
            </a:r>
          </a:p>
          <a:p>
            <a:pPr marL="457200" lvl="1" indent="0">
              <a:buNone/>
            </a:pPr>
            <a:r>
              <a:rPr lang="en-US" dirty="0"/>
              <a:t>   _id: </a:t>
            </a:r>
            <a:r>
              <a:rPr lang="en-US" dirty="0" err="1"/>
              <a:t>ObjectId</a:t>
            </a:r>
            <a:r>
              <a:rPr lang="en-US" dirty="0"/>
              <a:t>(7df78ad8902e)</a:t>
            </a:r>
          </a:p>
          <a:p>
            <a:pPr marL="457200" lvl="1" indent="0">
              <a:buNone/>
            </a:pPr>
            <a:r>
              <a:rPr lang="en-US" dirty="0"/>
              <a:t>   title: 'Neo4j Overview', </a:t>
            </a:r>
          </a:p>
          <a:p>
            <a:pPr marL="457200" lvl="1" indent="0">
              <a:buNone/>
            </a:pPr>
            <a:r>
              <a:rPr lang="en-US" dirty="0"/>
              <a:t>   description: 'Neo4j is no </a:t>
            </a:r>
            <a:r>
              <a:rPr lang="en-US" dirty="0" err="1"/>
              <a:t>sql</a:t>
            </a:r>
            <a:r>
              <a:rPr lang="en-US" dirty="0"/>
              <a:t> database',</a:t>
            </a:r>
          </a:p>
          <a:p>
            <a:pPr marL="457200" lvl="1" indent="0">
              <a:buNone/>
            </a:pPr>
            <a:r>
              <a:rPr lang="en-US" dirty="0"/>
              <a:t>   </a:t>
            </a:r>
            <a:r>
              <a:rPr lang="en-US" dirty="0" err="1"/>
              <a:t>by_user</a:t>
            </a:r>
            <a:r>
              <a:rPr lang="en-US" dirty="0"/>
              <a:t>: 'Neo4j',</a:t>
            </a:r>
          </a:p>
          <a:p>
            <a:pPr marL="457200" lvl="1" indent="0">
              <a:buNone/>
            </a:pPr>
            <a:r>
              <a:rPr lang="en-US" dirty="0"/>
              <a:t>   url: 'http://www.neo4j.com',</a:t>
            </a:r>
          </a:p>
          <a:p>
            <a:pPr marL="457200" lvl="1" indent="0">
              <a:buNone/>
            </a:pPr>
            <a:r>
              <a:rPr lang="en-US" dirty="0"/>
              <a:t>   tags: ['neo4j', 'database', '</a:t>
            </a:r>
            <a:r>
              <a:rPr lang="en-US" dirty="0" err="1"/>
              <a:t>NoSQL</a:t>
            </a:r>
            <a:r>
              <a:rPr lang="en-US" dirty="0"/>
              <a:t>'],</a:t>
            </a:r>
          </a:p>
          <a:p>
            <a:pPr marL="457200" lvl="1" indent="0">
              <a:buNone/>
            </a:pPr>
            <a:r>
              <a:rPr lang="en-US" dirty="0"/>
              <a:t>   likes: 750</a:t>
            </a:r>
          </a:p>
          <a:p>
            <a:pPr marL="457200" lvl="1" indent="0">
              <a:buNone/>
            </a:pP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109</a:t>
            </a:fld>
            <a:endParaRPr lang="en-US"/>
          </a:p>
        </p:txBody>
      </p:sp>
    </p:spTree>
    <p:extLst>
      <p:ext uri="{BB962C8B-B14F-4D97-AF65-F5344CB8AC3E}">
        <p14:creationId xmlns:p14="http://schemas.microsoft.com/office/powerpoint/2010/main" val="1092356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Overview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The following table shows the relationship of RDBMS terminology with </a:t>
            </a:r>
            <a:r>
              <a:rPr lang="en-US" dirty="0" err="1"/>
              <a:t>MongoDB</a:t>
            </a:r>
            <a:r>
              <a:rPr lang="en-US" dirty="0"/>
              <a:t>.</a:t>
            </a:r>
          </a:p>
          <a:p>
            <a:endParaRPr lang="en-US" dirty="0"/>
          </a:p>
          <a:p>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681119692"/>
              </p:ext>
            </p:extLst>
          </p:nvPr>
        </p:nvGraphicFramePr>
        <p:xfrm>
          <a:off x="2400300" y="2915603"/>
          <a:ext cx="5753100" cy="3330787"/>
        </p:xfrm>
        <a:graphic>
          <a:graphicData uri="http://schemas.openxmlformats.org/drawingml/2006/table">
            <a:tbl>
              <a:tblPr/>
              <a:tblGrid>
                <a:gridCol w="2867025">
                  <a:extLst>
                    <a:ext uri="{9D8B030D-6E8A-4147-A177-3AD203B41FA5}">
                      <a16:colId xmlns:a16="http://schemas.microsoft.com/office/drawing/2014/main" val="20000"/>
                    </a:ext>
                  </a:extLst>
                </a:gridCol>
                <a:gridCol w="2886075">
                  <a:extLst>
                    <a:ext uri="{9D8B030D-6E8A-4147-A177-3AD203B41FA5}">
                      <a16:colId xmlns:a16="http://schemas.microsoft.com/office/drawing/2014/main" val="20001"/>
                    </a:ext>
                  </a:extLst>
                </a:gridCol>
              </a:tblGrid>
              <a:tr h="0">
                <a:tc>
                  <a:txBody>
                    <a:bodyPr/>
                    <a:lstStyle/>
                    <a:p>
                      <a:pPr algn="ctr" fontAlgn="t"/>
                      <a:r>
                        <a:rPr lang="en-US" dirty="0">
                          <a:effectLst/>
                        </a:rPr>
                        <a:t>RDBMS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err="1">
                          <a:effectLst/>
                        </a:rPr>
                        <a:t>MongoDB</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96147">
                <a:tc>
                  <a:txBody>
                    <a:bodyPr/>
                    <a:lstStyle/>
                    <a:p>
                      <a:pPr fontAlgn="t"/>
                      <a:r>
                        <a:rPr lang="en-US" dirty="0">
                          <a:effectLst/>
                        </a:rPr>
                        <a:t>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dirty="0">
                          <a:effectLst/>
                        </a:rPr>
                        <a:t>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a:effectLst/>
                        </a:rPr>
                        <a:t>Tuple/Row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Document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fontAlgn="t"/>
                      <a:r>
                        <a:rPr lang="en-US">
                          <a:effectLst/>
                        </a:rPr>
                        <a:t>column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Field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fontAlgn="t"/>
                      <a:r>
                        <a:rPr lang="en-US">
                          <a:effectLst/>
                        </a:rPr>
                        <a:t>Table Join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Embedded Documents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fontAlgn="t"/>
                      <a:r>
                        <a:rPr lang="en-US">
                          <a:effectLst/>
                        </a:rPr>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Primary Key (Default key _id provided by </a:t>
                      </a:r>
                      <a:r>
                        <a:rPr lang="en-US" dirty="0" err="1">
                          <a:effectLst/>
                        </a:rPr>
                        <a:t>mongodb</a:t>
                      </a:r>
                      <a:r>
                        <a:rPr lang="en-US" dirty="0">
                          <a:effectLst/>
                        </a:rPr>
                        <a:t> itself)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1163329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fontScale="62500" lnSpcReduction="20000"/>
          </a:bodyPr>
          <a:lstStyle/>
          <a:p>
            <a:r>
              <a:rPr lang="en-US" dirty="0"/>
              <a:t>Now from the above collection, if you want to display a list stating how many tutorials are written by each user, then you will use the following aggregate() method −</a:t>
            </a:r>
          </a:p>
          <a:p>
            <a:pPr marL="457200" lvl="1" indent="0">
              <a:buNone/>
            </a:pPr>
            <a:r>
              <a:rPr lang="en-US" dirty="0"/>
              <a:t>&gt; </a:t>
            </a:r>
            <a:r>
              <a:rPr lang="en-US" dirty="0" err="1"/>
              <a:t>db.mycol.aggregate</a:t>
            </a:r>
            <a:r>
              <a:rPr lang="en-US" dirty="0"/>
              <a:t>([{$group : {_id : "$</a:t>
            </a:r>
            <a:r>
              <a:rPr lang="en-US" dirty="0" err="1"/>
              <a:t>by_user</a:t>
            </a:r>
            <a:r>
              <a:rPr lang="en-US" dirty="0"/>
              <a:t>", </a:t>
            </a:r>
            <a:r>
              <a:rPr lang="en-US" dirty="0" err="1"/>
              <a:t>num_tutorial</a:t>
            </a:r>
            <a:r>
              <a:rPr lang="en-US" dirty="0"/>
              <a:t> : {$sum : 1}}}])</a:t>
            </a:r>
          </a:p>
          <a:p>
            <a:pPr marL="457200" lvl="1" indent="0">
              <a:buNone/>
            </a:pPr>
            <a:r>
              <a:rPr lang="en-US" dirty="0"/>
              <a:t>{</a:t>
            </a:r>
          </a:p>
          <a:p>
            <a:pPr marL="457200" lvl="1" indent="0">
              <a:buNone/>
            </a:pPr>
            <a:r>
              <a:rPr lang="en-US" dirty="0"/>
              <a:t>   "result" : [</a:t>
            </a:r>
          </a:p>
          <a:p>
            <a:pPr marL="457200" lvl="1" indent="0">
              <a:buNone/>
            </a:pPr>
            <a:r>
              <a:rPr lang="en-US" dirty="0"/>
              <a:t>      {</a:t>
            </a:r>
          </a:p>
          <a:p>
            <a:pPr marL="457200" lvl="1" indent="0">
              <a:buNone/>
            </a:pPr>
            <a:r>
              <a:rPr lang="en-US" dirty="0"/>
              <a:t>         "_id" : "tutorials point",</a:t>
            </a:r>
          </a:p>
          <a:p>
            <a:pPr marL="457200" lvl="1" indent="0">
              <a:buNone/>
            </a:pPr>
            <a:r>
              <a:rPr lang="en-US" dirty="0"/>
              <a:t>         "</a:t>
            </a:r>
            <a:r>
              <a:rPr lang="en-US" dirty="0" err="1"/>
              <a:t>num_tutorial</a:t>
            </a:r>
            <a:r>
              <a:rPr lang="en-US" dirty="0"/>
              <a:t>" : 2</a:t>
            </a:r>
          </a:p>
          <a:p>
            <a:pPr marL="457200" lvl="1" indent="0">
              <a:buNone/>
            </a:pPr>
            <a:r>
              <a:rPr lang="en-US" dirty="0"/>
              <a:t>      },</a:t>
            </a:r>
          </a:p>
          <a:p>
            <a:pPr marL="457200" lvl="1" indent="0">
              <a:buNone/>
            </a:pPr>
            <a:r>
              <a:rPr lang="en-US" dirty="0"/>
              <a:t>      {</a:t>
            </a:r>
          </a:p>
          <a:p>
            <a:pPr marL="457200" lvl="1" indent="0">
              <a:buNone/>
            </a:pPr>
            <a:r>
              <a:rPr lang="en-US" dirty="0"/>
              <a:t>         "_id" : "Neo4j",</a:t>
            </a:r>
          </a:p>
          <a:p>
            <a:pPr marL="457200" lvl="1" indent="0">
              <a:buNone/>
            </a:pPr>
            <a:r>
              <a:rPr lang="en-US" dirty="0"/>
              <a:t>         "</a:t>
            </a:r>
            <a:r>
              <a:rPr lang="en-US" dirty="0" err="1"/>
              <a:t>num_tutorial</a:t>
            </a:r>
            <a:r>
              <a:rPr lang="en-US" dirty="0"/>
              <a:t>" : 1</a:t>
            </a:r>
          </a:p>
          <a:p>
            <a:pPr marL="457200" lvl="1" indent="0">
              <a:buNone/>
            </a:pPr>
            <a:r>
              <a:rPr lang="en-US" dirty="0"/>
              <a:t>      }</a:t>
            </a:r>
          </a:p>
          <a:p>
            <a:pPr marL="457200" lvl="1" indent="0">
              <a:buNone/>
            </a:pPr>
            <a:r>
              <a:rPr lang="en-US" dirty="0"/>
              <a:t>   ],</a:t>
            </a:r>
          </a:p>
          <a:p>
            <a:pPr marL="457200" lvl="1" indent="0">
              <a:buNone/>
            </a:pPr>
            <a:r>
              <a:rPr lang="en-US" dirty="0"/>
              <a:t>   "ok" : 1</a:t>
            </a:r>
          </a:p>
          <a:p>
            <a:pPr marL="457200" lvl="1" indent="0">
              <a:buNone/>
            </a:pPr>
            <a:r>
              <a:rPr lang="en-US" dirty="0"/>
              <a:t>}</a:t>
            </a:r>
          </a:p>
          <a:p>
            <a:pPr marL="457200" lvl="1" indent="0">
              <a:buNone/>
            </a:pPr>
            <a:r>
              <a:rPr lang="en-US" dirty="0"/>
              <a:t>&gt;</a:t>
            </a:r>
          </a:p>
          <a:p>
            <a:r>
              <a:rPr lang="en-US" dirty="0" err="1"/>
              <a:t>Sql</a:t>
            </a:r>
            <a:r>
              <a:rPr lang="en-US" dirty="0"/>
              <a:t> equivalent query for the above use case will be select </a:t>
            </a:r>
            <a:r>
              <a:rPr lang="en-US" dirty="0" err="1"/>
              <a:t>by_user</a:t>
            </a:r>
            <a:r>
              <a:rPr lang="en-US" dirty="0"/>
              <a:t>, count(*) from </a:t>
            </a:r>
            <a:r>
              <a:rPr lang="en-US" dirty="0" err="1"/>
              <a:t>mycol</a:t>
            </a:r>
            <a:r>
              <a:rPr lang="en-US" dirty="0"/>
              <a:t> group by </a:t>
            </a:r>
            <a:r>
              <a:rPr lang="en-US" dirty="0" err="1"/>
              <a:t>by_user</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110</a:t>
            </a:fld>
            <a:endParaRPr lang="en-US"/>
          </a:p>
        </p:txBody>
      </p:sp>
    </p:spTree>
    <p:extLst>
      <p:ext uri="{BB962C8B-B14F-4D97-AF65-F5344CB8AC3E}">
        <p14:creationId xmlns:p14="http://schemas.microsoft.com/office/powerpoint/2010/main" val="16467938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a:bodyPr>
          <a:lstStyle/>
          <a:p>
            <a:r>
              <a:rPr lang="en-US" dirty="0"/>
              <a:t>In the above example, we have grouped documents by field </a:t>
            </a:r>
            <a:r>
              <a:rPr lang="en-US" dirty="0" err="1"/>
              <a:t>by_user</a:t>
            </a:r>
            <a:r>
              <a:rPr lang="en-US" dirty="0"/>
              <a:t> and on each occurrence of </a:t>
            </a:r>
            <a:r>
              <a:rPr lang="en-US" dirty="0" err="1"/>
              <a:t>by_user</a:t>
            </a:r>
            <a:r>
              <a:rPr lang="en-US" dirty="0"/>
              <a:t> previous value of sum is incremented. Following is a list of available aggregation expressions.</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06290942"/>
              </p:ext>
            </p:extLst>
          </p:nvPr>
        </p:nvGraphicFramePr>
        <p:xfrm>
          <a:off x="1930978" y="3229640"/>
          <a:ext cx="7618267" cy="3153584"/>
        </p:xfrm>
        <a:graphic>
          <a:graphicData uri="http://schemas.openxmlformats.org/drawingml/2006/table">
            <a:tbl>
              <a:tblPr/>
              <a:tblGrid>
                <a:gridCol w="1299142">
                  <a:extLst>
                    <a:ext uri="{9D8B030D-6E8A-4147-A177-3AD203B41FA5}">
                      <a16:colId xmlns:a16="http://schemas.microsoft.com/office/drawing/2014/main" val="20000"/>
                    </a:ext>
                  </a:extLst>
                </a:gridCol>
                <a:gridCol w="3430743">
                  <a:extLst>
                    <a:ext uri="{9D8B030D-6E8A-4147-A177-3AD203B41FA5}">
                      <a16:colId xmlns:a16="http://schemas.microsoft.com/office/drawing/2014/main" val="20001"/>
                    </a:ext>
                  </a:extLst>
                </a:gridCol>
                <a:gridCol w="2888382">
                  <a:extLst>
                    <a:ext uri="{9D8B030D-6E8A-4147-A177-3AD203B41FA5}">
                      <a16:colId xmlns:a16="http://schemas.microsoft.com/office/drawing/2014/main" val="20002"/>
                    </a:ext>
                  </a:extLst>
                </a:gridCol>
              </a:tblGrid>
              <a:tr h="467280">
                <a:tc>
                  <a:txBody>
                    <a:bodyPr/>
                    <a:lstStyle/>
                    <a:p>
                      <a:pPr algn="ctr" fontAlgn="t"/>
                      <a:r>
                        <a:rPr lang="en-US">
                          <a:effectLst/>
                        </a:rPr>
                        <a:t>Expression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142564">
                <a:tc>
                  <a:txBody>
                    <a:bodyPr/>
                    <a:lstStyle/>
                    <a:p>
                      <a:pPr algn="ctr" fontAlgn="ctr"/>
                      <a:r>
                        <a:rPr lang="en-US">
                          <a:effectLst/>
                        </a:rPr>
                        <a:t>$sum</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Sums up the defined value from all documents in the 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db.mycol.aggregate([{$group : {_id : "$by_user", num_tutorial : {$sum : "$likes"}}}])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436624">
                <a:tc>
                  <a:txBody>
                    <a:bodyPr/>
                    <a:lstStyle/>
                    <a:p>
                      <a:pPr algn="ctr" fontAlgn="ctr"/>
                      <a:r>
                        <a:rPr lang="en-US">
                          <a:effectLst/>
                        </a:rPr>
                        <a:t>$avg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Calculates the average of all given values from all documents in the 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db.mycol.aggregate</a:t>
                      </a:r>
                      <a:r>
                        <a:rPr lang="en-US" dirty="0">
                          <a:effectLst/>
                        </a:rPr>
                        <a:t>([{$group : {_id : "$</a:t>
                      </a:r>
                      <a:r>
                        <a:rPr lang="en-US" dirty="0" err="1">
                          <a:effectLst/>
                        </a:rPr>
                        <a:t>by_user</a:t>
                      </a:r>
                      <a:r>
                        <a:rPr lang="en-US" dirty="0">
                          <a:effectLst/>
                        </a:rPr>
                        <a:t>", </a:t>
                      </a:r>
                      <a:r>
                        <a:rPr lang="en-US" dirty="0" err="1">
                          <a:effectLst/>
                        </a:rPr>
                        <a:t>num_tutorial</a:t>
                      </a:r>
                      <a:r>
                        <a:rPr lang="en-US" dirty="0">
                          <a:effectLst/>
                        </a:rPr>
                        <a:t> : {$</a:t>
                      </a:r>
                      <a:r>
                        <a:rPr lang="en-US" dirty="0" err="1">
                          <a:effectLst/>
                        </a:rPr>
                        <a:t>avg</a:t>
                      </a:r>
                      <a:r>
                        <a:rPr lang="en-US" dirty="0">
                          <a:effectLst/>
                        </a:rPr>
                        <a:t> : "$likes"}}}])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381810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a:bodyPr>
          <a:lstStyle/>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24700033"/>
              </p:ext>
            </p:extLst>
          </p:nvPr>
        </p:nvGraphicFramePr>
        <p:xfrm>
          <a:off x="992333" y="2078181"/>
          <a:ext cx="7618267" cy="3200400"/>
        </p:xfrm>
        <a:graphic>
          <a:graphicData uri="http://schemas.openxmlformats.org/drawingml/2006/table">
            <a:tbl>
              <a:tblPr/>
              <a:tblGrid>
                <a:gridCol w="1299142">
                  <a:extLst>
                    <a:ext uri="{9D8B030D-6E8A-4147-A177-3AD203B41FA5}">
                      <a16:colId xmlns:a16="http://schemas.microsoft.com/office/drawing/2014/main" val="20000"/>
                    </a:ext>
                  </a:extLst>
                </a:gridCol>
                <a:gridCol w="3430743">
                  <a:extLst>
                    <a:ext uri="{9D8B030D-6E8A-4147-A177-3AD203B41FA5}">
                      <a16:colId xmlns:a16="http://schemas.microsoft.com/office/drawing/2014/main" val="20001"/>
                    </a:ext>
                  </a:extLst>
                </a:gridCol>
                <a:gridCol w="2888382">
                  <a:extLst>
                    <a:ext uri="{9D8B030D-6E8A-4147-A177-3AD203B41FA5}">
                      <a16:colId xmlns:a16="http://schemas.microsoft.com/office/drawing/2014/main" val="20002"/>
                    </a:ext>
                  </a:extLst>
                </a:gridCol>
              </a:tblGrid>
              <a:tr h="288702">
                <a:tc>
                  <a:txBody>
                    <a:bodyPr/>
                    <a:lstStyle/>
                    <a:p>
                      <a:pPr algn="ctr" fontAlgn="t"/>
                      <a:r>
                        <a:rPr lang="en-US" dirty="0">
                          <a:effectLst/>
                        </a:rPr>
                        <a:t>Expression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142564">
                <a:tc>
                  <a:txBody>
                    <a:bodyPr/>
                    <a:lstStyle/>
                    <a:p>
                      <a:pPr algn="ctr" fontAlgn="ctr"/>
                      <a:r>
                        <a:rPr lang="en-US">
                          <a:effectLst/>
                        </a:rPr>
                        <a:t>$min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Gets the minimum of the corresponding values from all documents in the 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db.mycol.aggregate([{$group : {_id : "$by_user", num_tutorial : {$min : "$likes"}}}])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436624">
                <a:tc>
                  <a:txBody>
                    <a:bodyPr/>
                    <a:lstStyle/>
                    <a:p>
                      <a:pPr algn="ctr" fontAlgn="ctr"/>
                      <a:r>
                        <a:rPr lang="en-US" dirty="0">
                          <a:effectLst/>
                        </a:rPr>
                        <a:t>$max</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Gets the maximum of the corresponding values from all documents in the 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db.mycol.aggregate</a:t>
                      </a:r>
                      <a:r>
                        <a:rPr lang="en-US" dirty="0">
                          <a:effectLst/>
                        </a:rPr>
                        <a:t>([{$group : {_id : "$</a:t>
                      </a:r>
                      <a:r>
                        <a:rPr lang="en-US" dirty="0" err="1">
                          <a:effectLst/>
                        </a:rPr>
                        <a:t>by_user</a:t>
                      </a:r>
                      <a:r>
                        <a:rPr lang="en-US" dirty="0">
                          <a:effectLst/>
                        </a:rPr>
                        <a:t>", </a:t>
                      </a:r>
                      <a:r>
                        <a:rPr lang="en-US" dirty="0" err="1">
                          <a:effectLst/>
                        </a:rPr>
                        <a:t>num_tutorial</a:t>
                      </a:r>
                      <a:r>
                        <a:rPr lang="en-US" dirty="0">
                          <a:effectLst/>
                        </a:rPr>
                        <a:t> : {$max : "$likes"}}}])</a:t>
                      </a:r>
                    </a:p>
                    <a:p>
                      <a:pP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098511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a:bodyPr>
          <a:lstStyle/>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24700033"/>
              </p:ext>
            </p:extLst>
          </p:nvPr>
        </p:nvGraphicFramePr>
        <p:xfrm>
          <a:off x="992333" y="2078181"/>
          <a:ext cx="7618267" cy="3005908"/>
        </p:xfrm>
        <a:graphic>
          <a:graphicData uri="http://schemas.openxmlformats.org/drawingml/2006/table">
            <a:tbl>
              <a:tblPr/>
              <a:tblGrid>
                <a:gridCol w="1299142">
                  <a:extLst>
                    <a:ext uri="{9D8B030D-6E8A-4147-A177-3AD203B41FA5}">
                      <a16:colId xmlns:a16="http://schemas.microsoft.com/office/drawing/2014/main" val="20000"/>
                    </a:ext>
                  </a:extLst>
                </a:gridCol>
                <a:gridCol w="3430743">
                  <a:extLst>
                    <a:ext uri="{9D8B030D-6E8A-4147-A177-3AD203B41FA5}">
                      <a16:colId xmlns:a16="http://schemas.microsoft.com/office/drawing/2014/main" val="20001"/>
                    </a:ext>
                  </a:extLst>
                </a:gridCol>
                <a:gridCol w="2888382">
                  <a:extLst>
                    <a:ext uri="{9D8B030D-6E8A-4147-A177-3AD203B41FA5}">
                      <a16:colId xmlns:a16="http://schemas.microsoft.com/office/drawing/2014/main" val="20002"/>
                    </a:ext>
                  </a:extLst>
                </a:gridCol>
              </a:tblGrid>
              <a:tr h="288702">
                <a:tc>
                  <a:txBody>
                    <a:bodyPr/>
                    <a:lstStyle/>
                    <a:p>
                      <a:pPr algn="ctr" fontAlgn="t"/>
                      <a:r>
                        <a:rPr lang="en-US" dirty="0">
                          <a:effectLst/>
                        </a:rPr>
                        <a:t>Expression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142564">
                <a:tc>
                  <a:txBody>
                    <a:bodyPr/>
                    <a:lstStyle/>
                    <a:p>
                      <a:pPr algn="ctr" fontAlgn="ctr"/>
                      <a:r>
                        <a:rPr lang="en-US">
                          <a:effectLst/>
                        </a:rPr>
                        <a:t>$push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Inserts the value to an array in the resulting document.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db.mycol.aggregate([{$group : {_id : "$by_user", url : {$push: "$url"}}}])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436624">
                <a:tc>
                  <a:txBody>
                    <a:bodyPr/>
                    <a:lstStyle/>
                    <a:p>
                      <a:pPr algn="ctr" fontAlgn="ctr"/>
                      <a:r>
                        <a:rPr lang="en-US">
                          <a:effectLst/>
                        </a:rPr>
                        <a:t>$addToSet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Inserts the value to an array in the resulting document but does not create duplicates.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db.mycol.aggregate</a:t>
                      </a:r>
                      <a:r>
                        <a:rPr lang="en-US" dirty="0">
                          <a:effectLst/>
                        </a:rPr>
                        <a:t>([{$group : {_id : "$</a:t>
                      </a:r>
                      <a:r>
                        <a:rPr lang="en-US" dirty="0" err="1">
                          <a:effectLst/>
                        </a:rPr>
                        <a:t>by_user</a:t>
                      </a:r>
                      <a:r>
                        <a:rPr lang="en-US" dirty="0">
                          <a:effectLst/>
                        </a:rPr>
                        <a:t>", </a:t>
                      </a:r>
                      <a:r>
                        <a:rPr lang="en-US" dirty="0" err="1">
                          <a:effectLst/>
                        </a:rPr>
                        <a:t>url</a:t>
                      </a:r>
                      <a:r>
                        <a:rPr lang="en-US" dirty="0">
                          <a:effectLst/>
                        </a:rPr>
                        <a:t> : {$</a:t>
                      </a:r>
                      <a:r>
                        <a:rPr lang="en-US" dirty="0" err="1">
                          <a:effectLst/>
                        </a:rPr>
                        <a:t>addToSet</a:t>
                      </a:r>
                      <a:r>
                        <a:rPr lang="en-US" dirty="0">
                          <a:effectLst/>
                        </a:rPr>
                        <a:t> : "$</a:t>
                      </a:r>
                      <a:r>
                        <a:rPr lang="en-US" dirty="0" err="1">
                          <a:effectLst/>
                        </a:rPr>
                        <a:t>url</a:t>
                      </a:r>
                      <a:r>
                        <a:rPr lang="en-US"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687803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a:bodyPr>
          <a:lstStyle/>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24700033"/>
              </p:ext>
            </p:extLst>
          </p:nvPr>
        </p:nvGraphicFramePr>
        <p:xfrm>
          <a:off x="992333" y="2078181"/>
          <a:ext cx="7618267" cy="3474720"/>
        </p:xfrm>
        <a:graphic>
          <a:graphicData uri="http://schemas.openxmlformats.org/drawingml/2006/table">
            <a:tbl>
              <a:tblPr/>
              <a:tblGrid>
                <a:gridCol w="1299142">
                  <a:extLst>
                    <a:ext uri="{9D8B030D-6E8A-4147-A177-3AD203B41FA5}">
                      <a16:colId xmlns:a16="http://schemas.microsoft.com/office/drawing/2014/main" val="20000"/>
                    </a:ext>
                  </a:extLst>
                </a:gridCol>
                <a:gridCol w="3430743">
                  <a:extLst>
                    <a:ext uri="{9D8B030D-6E8A-4147-A177-3AD203B41FA5}">
                      <a16:colId xmlns:a16="http://schemas.microsoft.com/office/drawing/2014/main" val="20001"/>
                    </a:ext>
                  </a:extLst>
                </a:gridCol>
                <a:gridCol w="2888382">
                  <a:extLst>
                    <a:ext uri="{9D8B030D-6E8A-4147-A177-3AD203B41FA5}">
                      <a16:colId xmlns:a16="http://schemas.microsoft.com/office/drawing/2014/main" val="20002"/>
                    </a:ext>
                  </a:extLst>
                </a:gridCol>
              </a:tblGrid>
              <a:tr h="288702">
                <a:tc>
                  <a:txBody>
                    <a:bodyPr/>
                    <a:lstStyle/>
                    <a:p>
                      <a:pPr algn="ctr" fontAlgn="t"/>
                      <a:r>
                        <a:rPr lang="en-US" dirty="0">
                          <a:effectLst/>
                        </a:rPr>
                        <a:t>Expression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142564">
                <a:tc>
                  <a:txBody>
                    <a:bodyPr/>
                    <a:lstStyle/>
                    <a:p>
                      <a:pPr algn="ctr" fontAlgn="ctr"/>
                      <a:r>
                        <a:rPr lang="en-US">
                          <a:effectLst/>
                        </a:rPr>
                        <a:t>$first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Gets the first document from the source documents according to the grouping. Typically this makes only sense together with some previously applied “$sort”-stage.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db.mycol.aggregate([{$group : {_id : "$by_user", first_url : {$first : "$url"}}}])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436624">
                <a:tc>
                  <a:txBody>
                    <a:bodyPr/>
                    <a:lstStyle/>
                    <a:p>
                      <a:pPr algn="ctr" fontAlgn="ctr"/>
                      <a:r>
                        <a:rPr lang="en-US">
                          <a:effectLst/>
                        </a:rPr>
                        <a:t>$last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Gets the last document from the source documents according to the grouping. Typically this makes only sense together with some previously applied “$sort”-stage.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db.mycol.aggregate</a:t>
                      </a:r>
                      <a:r>
                        <a:rPr lang="en-US" dirty="0">
                          <a:effectLst/>
                        </a:rPr>
                        <a:t>([{$group : {_id : "$</a:t>
                      </a:r>
                      <a:r>
                        <a:rPr lang="en-US" dirty="0" err="1">
                          <a:effectLst/>
                        </a:rPr>
                        <a:t>by_user</a:t>
                      </a:r>
                      <a:r>
                        <a:rPr lang="en-US" dirty="0">
                          <a:effectLst/>
                        </a:rPr>
                        <a:t>", </a:t>
                      </a:r>
                      <a:r>
                        <a:rPr lang="en-US" dirty="0" err="1">
                          <a:effectLst/>
                        </a:rPr>
                        <a:t>last_url</a:t>
                      </a:r>
                      <a:r>
                        <a:rPr lang="en-US" dirty="0">
                          <a:effectLst/>
                        </a:rPr>
                        <a:t> : {$last : "$</a:t>
                      </a:r>
                      <a:r>
                        <a:rPr lang="en-US" dirty="0" err="1">
                          <a:effectLst/>
                        </a:rPr>
                        <a:t>url</a:t>
                      </a:r>
                      <a:r>
                        <a:rPr lang="en-US"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124561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a:bodyPr>
          <a:lstStyle/>
          <a:p>
            <a:r>
              <a:rPr lang="en-US" dirty="0"/>
              <a:t>Pipeline Concept</a:t>
            </a:r>
          </a:p>
          <a:p>
            <a:r>
              <a:rPr lang="en-US" dirty="0"/>
              <a:t>In UNIX command, shell pipeline means the possibility to execute an operation on some input and use the output as the input for the next command and so on. </a:t>
            </a:r>
            <a:r>
              <a:rPr lang="en-US" dirty="0" err="1"/>
              <a:t>MongoDB</a:t>
            </a:r>
            <a:r>
              <a:rPr lang="en-US" dirty="0"/>
              <a:t> also supports same concept in aggregation framework. There is a set of possible stages and each of those is taken as a set of documents as an input and produces a resulting set of documents (or the final resulting JSON document at the end of the pipeline). This can then in turn be used for the next stage and so on.</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115</a:t>
            </a:fld>
            <a:endParaRPr lang="en-US"/>
          </a:p>
        </p:txBody>
      </p:sp>
    </p:spTree>
    <p:extLst>
      <p:ext uri="{BB962C8B-B14F-4D97-AF65-F5344CB8AC3E}">
        <p14:creationId xmlns:p14="http://schemas.microsoft.com/office/powerpoint/2010/main" val="636736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Aggregation </a:t>
            </a:r>
            <a:r>
              <a:rPr lang="en-US" sz="1800" dirty="0"/>
              <a:t>Contd.</a:t>
            </a:r>
          </a:p>
        </p:txBody>
      </p:sp>
      <p:sp>
        <p:nvSpPr>
          <p:cNvPr id="3" name="Content Placeholder 2"/>
          <p:cNvSpPr>
            <a:spLocks noGrp="1"/>
          </p:cNvSpPr>
          <p:nvPr>
            <p:ph idx="1"/>
          </p:nvPr>
        </p:nvSpPr>
        <p:spPr/>
        <p:txBody>
          <a:bodyPr>
            <a:normAutofit fontScale="92500" lnSpcReduction="10000"/>
          </a:bodyPr>
          <a:lstStyle/>
          <a:p>
            <a:r>
              <a:rPr lang="en-US" dirty="0"/>
              <a:t>Following are the possible stages in aggregation framework −</a:t>
            </a:r>
          </a:p>
          <a:p>
            <a:pPr lvl="1"/>
            <a:r>
              <a:rPr lang="en-US" dirty="0"/>
              <a:t>$project − Used to select some specific fields from a collection.</a:t>
            </a:r>
          </a:p>
          <a:p>
            <a:pPr lvl="1"/>
            <a:r>
              <a:rPr lang="en-US" dirty="0"/>
              <a:t>$match − This is a filtering operation and thus this can reduce the amount of documents that are given as input to the next stage.</a:t>
            </a:r>
          </a:p>
          <a:p>
            <a:pPr lvl="1"/>
            <a:r>
              <a:rPr lang="en-US" dirty="0"/>
              <a:t>$group − This does the actual aggregation as discussed above.</a:t>
            </a:r>
          </a:p>
          <a:p>
            <a:pPr lvl="1"/>
            <a:r>
              <a:rPr lang="en-US" dirty="0"/>
              <a:t>$sort − Sorts the documents.</a:t>
            </a:r>
          </a:p>
          <a:p>
            <a:pPr lvl="1"/>
            <a:r>
              <a:rPr lang="en-US" dirty="0"/>
              <a:t>$skip − With this, it is possible to skip forward in the list of documents for a given amount of documents.</a:t>
            </a:r>
          </a:p>
          <a:p>
            <a:pPr lvl="1"/>
            <a:r>
              <a:rPr lang="en-US" dirty="0"/>
              <a:t>$limit − This limits the amount of documents to look at, by the given number starting from the current positions.</a:t>
            </a:r>
          </a:p>
          <a:p>
            <a:pPr lvl="1"/>
            <a:r>
              <a:rPr lang="en-US" dirty="0"/>
              <a:t>$unwind − This is used to unwind document that are using arrays. When using an array, the data is kind of pre-joined and this operation will be undone with this to have individual documents again. Thus with this stage we will increase the amount of documents for the next stage.</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116</a:t>
            </a:fld>
            <a:endParaRPr lang="en-US"/>
          </a:p>
        </p:txBody>
      </p:sp>
    </p:spTree>
    <p:extLst>
      <p:ext uri="{BB962C8B-B14F-4D97-AF65-F5344CB8AC3E}">
        <p14:creationId xmlns:p14="http://schemas.microsoft.com/office/powerpoint/2010/main" val="6282695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a:t>
            </a:r>
            <a:br>
              <a:rPr lang="en-US" dirty="0"/>
            </a:br>
            <a:endParaRPr lang="en-US" dirty="0"/>
          </a:p>
        </p:txBody>
      </p:sp>
      <p:sp>
        <p:nvSpPr>
          <p:cNvPr id="3" name="Content Placeholder 2"/>
          <p:cNvSpPr>
            <a:spLocks noGrp="1"/>
          </p:cNvSpPr>
          <p:nvPr>
            <p:ph idx="1"/>
          </p:nvPr>
        </p:nvSpPr>
        <p:spPr/>
        <p:txBody>
          <a:bodyPr/>
          <a:lstStyle/>
          <a:p>
            <a:r>
              <a:rPr lang="en-US" dirty="0"/>
              <a:t>Relationships in </a:t>
            </a:r>
            <a:r>
              <a:rPr lang="en-US" dirty="0" err="1"/>
              <a:t>MongoDB</a:t>
            </a:r>
            <a:r>
              <a:rPr lang="en-US" dirty="0"/>
              <a:t> represent how various documents are logically related to each other. Relationships can be modeled via Embedded and Referenced approaches. Such relationships can be either 1:1, 1:N, N:1 or N:N.</a:t>
            </a:r>
          </a:p>
          <a:p>
            <a:endParaRPr lang="en-US" dirty="0"/>
          </a:p>
          <a:p>
            <a:r>
              <a:rPr lang="en-US" dirty="0"/>
              <a:t>Let us consider the case of storing addresses for users. So, one user can have multiple addresses making this a 1:N relationship.</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117</a:t>
            </a:fld>
            <a:endParaRPr lang="en-US"/>
          </a:p>
        </p:txBody>
      </p:sp>
    </p:spTree>
    <p:extLst>
      <p:ext uri="{BB962C8B-B14F-4D97-AF65-F5344CB8AC3E}">
        <p14:creationId xmlns:p14="http://schemas.microsoft.com/office/powerpoint/2010/main" val="23921266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55000" lnSpcReduction="20000"/>
          </a:bodyPr>
          <a:lstStyle/>
          <a:p>
            <a:r>
              <a:rPr lang="en-US" dirty="0"/>
              <a:t>Following is the sample document structure of user document −</a:t>
            </a:r>
          </a:p>
          <a:p>
            <a:r>
              <a:rPr lang="en-US" dirty="0"/>
              <a:t>{</a:t>
            </a:r>
          </a:p>
          <a:p>
            <a:r>
              <a:rPr lang="en-US" dirty="0"/>
              <a:t>   "_id":</a:t>
            </a:r>
            <a:r>
              <a:rPr lang="en-US" dirty="0" err="1"/>
              <a:t>ObjectId</a:t>
            </a:r>
            <a:r>
              <a:rPr lang="en-US" dirty="0"/>
              <a:t>("52ffc33cd85242f436000001"),</a:t>
            </a:r>
          </a:p>
          <a:p>
            <a:r>
              <a:rPr lang="en-US" dirty="0"/>
              <a:t>   "name": "Tom Hanks",</a:t>
            </a:r>
          </a:p>
          <a:p>
            <a:r>
              <a:rPr lang="en-US" dirty="0"/>
              <a:t>   "contact": "987654321",</a:t>
            </a:r>
          </a:p>
          <a:p>
            <a:r>
              <a:rPr lang="en-US" dirty="0"/>
              <a:t>   "dob": "01-01-1991"</a:t>
            </a:r>
          </a:p>
          <a:p>
            <a:r>
              <a:rPr lang="en-US" dirty="0"/>
              <a:t>}</a:t>
            </a:r>
          </a:p>
          <a:p>
            <a:r>
              <a:rPr lang="en-US" dirty="0"/>
              <a:t>Following is the sample document structure of address document −</a:t>
            </a:r>
          </a:p>
          <a:p>
            <a:r>
              <a:rPr lang="en-US" dirty="0"/>
              <a:t>{</a:t>
            </a:r>
          </a:p>
          <a:p>
            <a:r>
              <a:rPr lang="en-US" dirty="0"/>
              <a:t>   "_id":</a:t>
            </a:r>
            <a:r>
              <a:rPr lang="en-US" dirty="0" err="1"/>
              <a:t>ObjectId</a:t>
            </a:r>
            <a:r>
              <a:rPr lang="en-US" dirty="0"/>
              <a:t>("52ffc4a5d85242602e000000"),</a:t>
            </a:r>
          </a:p>
          <a:p>
            <a:r>
              <a:rPr lang="en-US" dirty="0"/>
              <a:t>   "building": "22 A, Indiana Apt",</a:t>
            </a:r>
          </a:p>
          <a:p>
            <a:r>
              <a:rPr lang="en-US" dirty="0"/>
              <a:t>   "</a:t>
            </a:r>
            <a:r>
              <a:rPr lang="en-US" dirty="0" err="1"/>
              <a:t>pincode</a:t>
            </a:r>
            <a:r>
              <a:rPr lang="en-US" dirty="0"/>
              <a:t>": 123456,</a:t>
            </a:r>
          </a:p>
          <a:p>
            <a:r>
              <a:rPr lang="en-US" dirty="0"/>
              <a:t>   "city": "Los Angeles",</a:t>
            </a:r>
          </a:p>
          <a:p>
            <a:r>
              <a:rPr lang="en-US" dirty="0"/>
              <a:t>   "state": "California"</a:t>
            </a:r>
          </a:p>
          <a:p>
            <a:r>
              <a:rPr lang="en-US" dirty="0"/>
              <a:t>} .</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118</a:t>
            </a:fld>
            <a:endParaRPr lang="en-US"/>
          </a:p>
        </p:txBody>
      </p:sp>
    </p:spTree>
    <p:extLst>
      <p:ext uri="{BB962C8B-B14F-4D97-AF65-F5344CB8AC3E}">
        <p14:creationId xmlns:p14="http://schemas.microsoft.com/office/powerpoint/2010/main" val="40285374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25000" lnSpcReduction="20000"/>
          </a:bodyPr>
          <a:lstStyle/>
          <a:p>
            <a:r>
              <a:rPr lang="en-US" dirty="0"/>
              <a:t>Modeling Embedded Relationships</a:t>
            </a:r>
          </a:p>
          <a:p>
            <a:r>
              <a:rPr lang="en-US" dirty="0"/>
              <a:t>In the embedded approach, we will embed the address document inside the user document.</a:t>
            </a:r>
          </a:p>
          <a:p>
            <a:r>
              <a:rPr lang="en-US" dirty="0"/>
              <a:t>{</a:t>
            </a:r>
          </a:p>
          <a:p>
            <a:r>
              <a:rPr lang="en-US" dirty="0"/>
              <a:t>   "_id":</a:t>
            </a:r>
            <a:r>
              <a:rPr lang="en-US" dirty="0" err="1"/>
              <a:t>ObjectId</a:t>
            </a:r>
            <a:r>
              <a:rPr lang="en-US" dirty="0"/>
              <a:t>("52ffc33cd85242f436000001"),</a:t>
            </a:r>
          </a:p>
          <a:p>
            <a:r>
              <a:rPr lang="en-US" dirty="0"/>
              <a:t>   "contact": "987654321",</a:t>
            </a:r>
          </a:p>
          <a:p>
            <a:r>
              <a:rPr lang="en-US" dirty="0"/>
              <a:t>   "dob": "01-01-1991",</a:t>
            </a:r>
          </a:p>
          <a:p>
            <a:r>
              <a:rPr lang="en-US" dirty="0"/>
              <a:t>   "name": "Tom </a:t>
            </a:r>
            <a:r>
              <a:rPr lang="en-US" dirty="0" err="1"/>
              <a:t>Benzamin</a:t>
            </a:r>
            <a:r>
              <a:rPr lang="en-US" dirty="0"/>
              <a:t>",</a:t>
            </a:r>
          </a:p>
          <a:p>
            <a:r>
              <a:rPr lang="en-US" dirty="0"/>
              <a:t>   "address": [</a:t>
            </a:r>
          </a:p>
          <a:p>
            <a:r>
              <a:rPr lang="en-US" dirty="0"/>
              <a:t>      {</a:t>
            </a:r>
          </a:p>
          <a:p>
            <a:r>
              <a:rPr lang="en-US" dirty="0"/>
              <a:t>         "building": "22 A, Indiana Apt",</a:t>
            </a:r>
          </a:p>
          <a:p>
            <a:r>
              <a:rPr lang="en-US" dirty="0"/>
              <a:t>         "</a:t>
            </a:r>
            <a:r>
              <a:rPr lang="en-US" dirty="0" err="1"/>
              <a:t>pincode</a:t>
            </a:r>
            <a:r>
              <a:rPr lang="en-US" dirty="0"/>
              <a:t>": 123456,</a:t>
            </a:r>
          </a:p>
          <a:p>
            <a:r>
              <a:rPr lang="en-US" dirty="0"/>
              <a:t>         "city": "Los Angeles",</a:t>
            </a:r>
          </a:p>
          <a:p>
            <a:r>
              <a:rPr lang="en-US" dirty="0"/>
              <a:t>         "state": "California"</a:t>
            </a:r>
          </a:p>
          <a:p>
            <a:r>
              <a:rPr lang="en-US" dirty="0"/>
              <a:t>      },</a:t>
            </a:r>
          </a:p>
          <a:p>
            <a:r>
              <a:rPr lang="en-US" dirty="0"/>
              <a:t>      {</a:t>
            </a:r>
          </a:p>
          <a:p>
            <a:r>
              <a:rPr lang="en-US" dirty="0"/>
              <a:t>         "building": "170 A, Acropolis Apt",</a:t>
            </a:r>
          </a:p>
          <a:p>
            <a:r>
              <a:rPr lang="en-US" dirty="0"/>
              <a:t>         "</a:t>
            </a:r>
            <a:r>
              <a:rPr lang="en-US" dirty="0" err="1"/>
              <a:t>pincode</a:t>
            </a:r>
            <a:r>
              <a:rPr lang="en-US" dirty="0"/>
              <a:t>": 456789,</a:t>
            </a:r>
          </a:p>
          <a:p>
            <a:r>
              <a:rPr lang="en-US" dirty="0"/>
              <a:t>         "city": "Chicago",</a:t>
            </a:r>
          </a:p>
          <a:p>
            <a:r>
              <a:rPr lang="en-US" dirty="0"/>
              <a:t>         "state": "Illinois"</a:t>
            </a:r>
          </a:p>
          <a:p>
            <a:r>
              <a:rPr lang="en-US" dirty="0"/>
              <a:t>      }</a:t>
            </a:r>
          </a:p>
          <a:p>
            <a:r>
              <a:rPr lang="en-US" dirty="0"/>
              <a:t>   ]</a:t>
            </a:r>
          </a:p>
          <a:p>
            <a:r>
              <a:rPr lang="en-US" dirty="0"/>
              <a:t>} </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119</a:t>
            </a:fld>
            <a:endParaRPr lang="en-US"/>
          </a:p>
        </p:txBody>
      </p:sp>
    </p:spTree>
    <p:extLst>
      <p:ext uri="{BB962C8B-B14F-4D97-AF65-F5344CB8AC3E}">
        <p14:creationId xmlns:p14="http://schemas.microsoft.com/office/powerpoint/2010/main" val="1864233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Overview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endParaRPr lang="en-US" dirty="0"/>
          </a:p>
          <a:p>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939514316"/>
              </p:ext>
            </p:extLst>
          </p:nvPr>
        </p:nvGraphicFramePr>
        <p:xfrm>
          <a:off x="1530135" y="1825625"/>
          <a:ext cx="5753100" cy="1280160"/>
        </p:xfrm>
        <a:graphic>
          <a:graphicData uri="http://schemas.openxmlformats.org/drawingml/2006/table">
            <a:tbl>
              <a:tblPr/>
              <a:tblGrid>
                <a:gridCol w="2876550">
                  <a:extLst>
                    <a:ext uri="{9D8B030D-6E8A-4147-A177-3AD203B41FA5}">
                      <a16:colId xmlns:a16="http://schemas.microsoft.com/office/drawing/2014/main" val="20000"/>
                    </a:ext>
                  </a:extLst>
                </a:gridCol>
                <a:gridCol w="2876550">
                  <a:extLst>
                    <a:ext uri="{9D8B030D-6E8A-4147-A177-3AD203B41FA5}">
                      <a16:colId xmlns:a16="http://schemas.microsoft.com/office/drawing/2014/main" val="20001"/>
                    </a:ext>
                  </a:extLst>
                </a:gridCol>
              </a:tblGrid>
              <a:tr h="0">
                <a:tc gridSpan="2">
                  <a:txBody>
                    <a:bodyPr/>
                    <a:lstStyle/>
                    <a:p>
                      <a:pPr algn="ctr" fontAlgn="t"/>
                      <a:r>
                        <a:rPr lang="en-US">
                          <a:effectLst/>
                        </a:rPr>
                        <a:t>Database Server and Client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extLst>
                  <a:ext uri="{0D108BD9-81ED-4DB2-BD59-A6C34878D82A}">
                    <a16:rowId xmlns:a16="http://schemas.microsoft.com/office/drawing/2014/main" val="10000"/>
                  </a:ext>
                </a:extLst>
              </a:tr>
              <a:tr h="0">
                <a:tc>
                  <a:txBody>
                    <a:bodyPr/>
                    <a:lstStyle/>
                    <a:p>
                      <a:pPr fontAlgn="t"/>
                      <a:r>
                        <a:rPr lang="en-US">
                          <a:effectLst/>
                        </a:rPr>
                        <a:t>Mysqld/Oracle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mongod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dirty="0" err="1">
                          <a:effectLst/>
                        </a:rPr>
                        <a:t>mysql</a:t>
                      </a:r>
                      <a:r>
                        <a:rPr lang="en-US" dirty="0">
                          <a:effectLst/>
                        </a:rPr>
                        <a:t>/</a:t>
                      </a:r>
                      <a:r>
                        <a:rPr lang="en-US" dirty="0" err="1">
                          <a:effectLst/>
                        </a:rPr>
                        <a:t>sqlplus</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mongo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Rectangle 8"/>
          <p:cNvSpPr/>
          <p:nvPr/>
        </p:nvSpPr>
        <p:spPr>
          <a:xfrm>
            <a:off x="1343186" y="3539629"/>
            <a:ext cx="8312258" cy="923330"/>
          </a:xfrm>
          <a:prstGeom prst="rect">
            <a:avLst/>
          </a:prstGeom>
        </p:spPr>
        <p:txBody>
          <a:bodyPr wrap="square">
            <a:spAutoFit/>
          </a:bodyPr>
          <a:lstStyle/>
          <a:p>
            <a:r>
              <a:rPr lang="en-US" b="0" i="0" dirty="0">
                <a:solidFill>
                  <a:srgbClr val="121214"/>
                </a:solidFill>
                <a:effectLst/>
                <a:latin typeface="Verdana" panose="020B0604030504040204" pitchFamily="34" charset="0"/>
              </a:rPr>
              <a:t>Sample Document</a:t>
            </a:r>
          </a:p>
          <a:p>
            <a:pPr algn="just"/>
            <a:r>
              <a:rPr lang="en-US" b="0" i="0" dirty="0">
                <a:solidFill>
                  <a:srgbClr val="000000"/>
                </a:solidFill>
                <a:effectLst/>
                <a:latin typeface="Verdana" panose="020B0604030504040204" pitchFamily="34" charset="0"/>
              </a:rPr>
              <a:t>Following example shows the document structure of a blog site, which is simply a comma separated key value pair.</a:t>
            </a:r>
          </a:p>
        </p:txBody>
      </p:sp>
    </p:spTree>
    <p:extLst>
      <p:ext uri="{BB962C8B-B14F-4D97-AF65-F5344CB8AC3E}">
        <p14:creationId xmlns:p14="http://schemas.microsoft.com/office/powerpoint/2010/main" val="28818575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This approach maintains all the related data in a single document, which makes it easy to retrieve and maintain. The whole document can be retrieved in a single query such as −</a:t>
            </a:r>
          </a:p>
          <a:p>
            <a:endParaRPr lang="en-US" dirty="0"/>
          </a:p>
          <a:p>
            <a:r>
              <a:rPr lang="en-US" dirty="0"/>
              <a:t>&gt;</a:t>
            </a:r>
            <a:r>
              <a:rPr lang="en-US" dirty="0" err="1"/>
              <a:t>db.users.findOne</a:t>
            </a:r>
            <a:r>
              <a:rPr lang="en-US" dirty="0"/>
              <a:t>({"</a:t>
            </a:r>
            <a:r>
              <a:rPr lang="en-US" dirty="0" err="1"/>
              <a:t>name":"Tom</a:t>
            </a:r>
            <a:r>
              <a:rPr lang="en-US" dirty="0"/>
              <a:t> </a:t>
            </a:r>
            <a:r>
              <a:rPr lang="en-US" dirty="0" err="1"/>
              <a:t>Benzamin</a:t>
            </a:r>
            <a:r>
              <a:rPr lang="en-US" dirty="0"/>
              <a:t>"},{"address":1})</a:t>
            </a:r>
          </a:p>
          <a:p>
            <a:r>
              <a:rPr lang="en-US" dirty="0"/>
              <a:t>Note that in the above query, </a:t>
            </a:r>
            <a:r>
              <a:rPr lang="en-US" dirty="0" err="1"/>
              <a:t>db</a:t>
            </a:r>
            <a:r>
              <a:rPr lang="en-US" dirty="0"/>
              <a:t> and users are the database and collection respectively.} </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120</a:t>
            </a:fld>
            <a:endParaRPr lang="en-US"/>
          </a:p>
        </p:txBody>
      </p:sp>
    </p:spTree>
    <p:extLst>
      <p:ext uri="{BB962C8B-B14F-4D97-AF65-F5344CB8AC3E}">
        <p14:creationId xmlns:p14="http://schemas.microsoft.com/office/powerpoint/2010/main" val="34054104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The drawback is that if the embedded document keeps on growing too much in size, it can impact the read/write performance.</a:t>
            </a:r>
          </a:p>
          <a:p>
            <a:endParaRPr lang="en-US" dirty="0"/>
          </a:p>
          <a:p>
            <a:r>
              <a:rPr lang="en-US" dirty="0"/>
              <a:t>Modeling Referenced Relationships</a:t>
            </a:r>
          </a:p>
          <a:p>
            <a:r>
              <a:rPr lang="en-US" dirty="0"/>
              <a:t>This is the approach of designing normalized relationship. In this approach, both the user and address documents will be maintained separately but the user document will contain a field that will reference the address document's id field.</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121</a:t>
            </a:fld>
            <a:endParaRPr lang="en-US"/>
          </a:p>
        </p:txBody>
      </p:sp>
    </p:spTree>
    <p:extLst>
      <p:ext uri="{BB962C8B-B14F-4D97-AF65-F5344CB8AC3E}">
        <p14:creationId xmlns:p14="http://schemas.microsoft.com/office/powerpoint/2010/main" val="101587838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20000"/>
          </a:bodyPr>
          <a:lstStyle/>
          <a:p>
            <a:r>
              <a:rPr lang="en-US" dirty="0"/>
              <a:t>{</a:t>
            </a:r>
          </a:p>
          <a:p>
            <a:r>
              <a:rPr lang="en-US" dirty="0"/>
              <a:t>   "_id":</a:t>
            </a:r>
            <a:r>
              <a:rPr lang="en-US" dirty="0" err="1"/>
              <a:t>ObjectId</a:t>
            </a:r>
            <a:r>
              <a:rPr lang="en-US" dirty="0"/>
              <a:t>("52ffc33cd85242f436000001"),</a:t>
            </a:r>
          </a:p>
          <a:p>
            <a:r>
              <a:rPr lang="en-US" dirty="0"/>
              <a:t>   "contact": "987654321",</a:t>
            </a:r>
          </a:p>
          <a:p>
            <a:r>
              <a:rPr lang="en-US" dirty="0"/>
              <a:t>   "dob": "01-01-1991",</a:t>
            </a:r>
          </a:p>
          <a:p>
            <a:r>
              <a:rPr lang="en-US" dirty="0"/>
              <a:t>   "name": "Tom </a:t>
            </a:r>
            <a:r>
              <a:rPr lang="en-US" dirty="0" err="1"/>
              <a:t>Benzamin</a:t>
            </a:r>
            <a:r>
              <a:rPr lang="en-US" dirty="0"/>
              <a:t>",</a:t>
            </a:r>
          </a:p>
          <a:p>
            <a:r>
              <a:rPr lang="en-US" dirty="0"/>
              <a:t>   "</a:t>
            </a:r>
            <a:r>
              <a:rPr lang="en-US" dirty="0" err="1"/>
              <a:t>address_ids</a:t>
            </a:r>
            <a:r>
              <a:rPr lang="en-US" dirty="0"/>
              <a:t>": [</a:t>
            </a:r>
          </a:p>
          <a:p>
            <a:r>
              <a:rPr lang="en-US" dirty="0"/>
              <a:t>      </a:t>
            </a:r>
            <a:r>
              <a:rPr lang="en-US" dirty="0" err="1"/>
              <a:t>ObjectId</a:t>
            </a:r>
            <a:r>
              <a:rPr lang="en-US" dirty="0"/>
              <a:t>("52ffc4a5d85242602e000000"),</a:t>
            </a:r>
          </a:p>
          <a:p>
            <a:r>
              <a:rPr lang="en-US" dirty="0"/>
              <a:t>      </a:t>
            </a:r>
            <a:r>
              <a:rPr lang="en-US" dirty="0" err="1"/>
              <a:t>ObjectId</a:t>
            </a:r>
            <a:r>
              <a:rPr lang="en-US" dirty="0"/>
              <a:t>("52ffc4a5d85242602e000001")</a:t>
            </a:r>
          </a:p>
          <a:p>
            <a:r>
              <a:rPr lang="en-US" dirty="0"/>
              <a:t>   ]</a:t>
            </a:r>
          </a:p>
          <a:p>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122</a:t>
            </a:fld>
            <a:endParaRPr lang="en-US"/>
          </a:p>
        </p:txBody>
      </p:sp>
    </p:spTree>
    <p:extLst>
      <p:ext uri="{BB962C8B-B14F-4D97-AF65-F5344CB8AC3E}">
        <p14:creationId xmlns:p14="http://schemas.microsoft.com/office/powerpoint/2010/main" val="38372056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As shown above, the user document contains the array field </a:t>
            </a:r>
            <a:r>
              <a:rPr lang="en-US" dirty="0" err="1"/>
              <a:t>address_ids</a:t>
            </a:r>
            <a:r>
              <a:rPr lang="en-US" dirty="0"/>
              <a:t> which contains </a:t>
            </a:r>
            <a:r>
              <a:rPr lang="en-US" dirty="0" err="1"/>
              <a:t>ObjectIds</a:t>
            </a:r>
            <a:r>
              <a:rPr lang="en-US" dirty="0"/>
              <a:t> of corresponding addresses. Using these </a:t>
            </a:r>
            <a:r>
              <a:rPr lang="en-US" dirty="0" err="1"/>
              <a:t>ObjectIds</a:t>
            </a:r>
            <a:r>
              <a:rPr lang="en-US" dirty="0"/>
              <a:t>, we can query the address documents and get address details from there. With this approach, we will need two queries: first to fetch the </a:t>
            </a:r>
            <a:r>
              <a:rPr lang="en-US" dirty="0" err="1"/>
              <a:t>address_ids</a:t>
            </a:r>
            <a:r>
              <a:rPr lang="en-US" dirty="0"/>
              <a:t> fields from user document and second to fetch these addresses from address collection.</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123</a:t>
            </a:fld>
            <a:endParaRPr lang="en-US"/>
          </a:p>
        </p:txBody>
      </p:sp>
    </p:spTree>
    <p:extLst>
      <p:ext uri="{BB962C8B-B14F-4D97-AF65-F5344CB8AC3E}">
        <p14:creationId xmlns:p14="http://schemas.microsoft.com/office/powerpoint/2010/main" val="2985005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Relationships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&gt;</a:t>
            </a:r>
            <a:r>
              <a:rPr lang="en-US" dirty="0" err="1"/>
              <a:t>var</a:t>
            </a:r>
            <a:r>
              <a:rPr lang="en-US" dirty="0"/>
              <a:t> result = </a:t>
            </a:r>
            <a:r>
              <a:rPr lang="en-US" dirty="0" err="1"/>
              <a:t>db.users.findOne</a:t>
            </a:r>
            <a:r>
              <a:rPr lang="en-US" dirty="0"/>
              <a:t>({"</a:t>
            </a:r>
            <a:r>
              <a:rPr lang="en-US" dirty="0" err="1"/>
              <a:t>name":"Tom</a:t>
            </a:r>
            <a:r>
              <a:rPr lang="en-US" dirty="0"/>
              <a:t> </a:t>
            </a:r>
            <a:r>
              <a:rPr lang="en-US" dirty="0" err="1"/>
              <a:t>Benzamin</a:t>
            </a:r>
            <a:r>
              <a:rPr lang="en-US" dirty="0"/>
              <a:t>"},{"address_ids":1})</a:t>
            </a:r>
          </a:p>
          <a:p>
            <a:r>
              <a:rPr lang="en-US" dirty="0"/>
              <a:t>&gt;</a:t>
            </a:r>
            <a:r>
              <a:rPr lang="en-US" dirty="0" err="1"/>
              <a:t>var</a:t>
            </a:r>
            <a:r>
              <a:rPr lang="en-US" dirty="0"/>
              <a:t> addresses = </a:t>
            </a:r>
            <a:r>
              <a:rPr lang="en-US" dirty="0" err="1"/>
              <a:t>db.address.find</a:t>
            </a:r>
            <a:r>
              <a:rPr lang="en-US" dirty="0"/>
              <a:t>({"_id":{"$</a:t>
            </a:r>
            <a:r>
              <a:rPr lang="en-US" dirty="0" err="1"/>
              <a:t>in":result</a:t>
            </a:r>
            <a:r>
              <a:rPr lang="en-US" dirty="0"/>
              <a:t>["</a:t>
            </a:r>
            <a:r>
              <a:rPr lang="en-US" dirty="0" err="1"/>
              <a:t>address_ids</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124</a:t>
            </a:fld>
            <a:endParaRPr lang="en-US"/>
          </a:p>
        </p:txBody>
      </p:sp>
    </p:spTree>
    <p:extLst>
      <p:ext uri="{BB962C8B-B14F-4D97-AF65-F5344CB8AC3E}">
        <p14:creationId xmlns:p14="http://schemas.microsoft.com/office/powerpoint/2010/main" val="42254001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Database References</a:t>
            </a:r>
            <a:br>
              <a:rPr lang="en-US" dirty="0"/>
            </a:br>
            <a:endParaRPr lang="en-US" dirty="0"/>
          </a:p>
        </p:txBody>
      </p:sp>
      <p:sp>
        <p:nvSpPr>
          <p:cNvPr id="3" name="Content Placeholder 2"/>
          <p:cNvSpPr>
            <a:spLocks noGrp="1"/>
          </p:cNvSpPr>
          <p:nvPr>
            <p:ph idx="1"/>
          </p:nvPr>
        </p:nvSpPr>
        <p:spPr/>
        <p:txBody>
          <a:bodyPr/>
          <a:lstStyle/>
          <a:p>
            <a:r>
              <a:rPr lang="en-US" dirty="0"/>
              <a:t>As seen in the last  of MongoDB relationships, to implement a normalized database structure in MongoDB, we use the concept of </a:t>
            </a:r>
            <a:r>
              <a:rPr lang="en-US" b="1" dirty="0"/>
              <a:t>Referenced Relationships</a:t>
            </a:r>
            <a:r>
              <a:rPr lang="en-US" dirty="0"/>
              <a:t> also referred to as </a:t>
            </a:r>
            <a:r>
              <a:rPr lang="en-US" b="1" dirty="0"/>
              <a:t>Manual References</a:t>
            </a:r>
            <a:r>
              <a:rPr lang="en-US" dirty="0"/>
              <a:t> in which we manually store the referenced document's id inside other document. However, in cases where a document contains references from different collections, we can use </a:t>
            </a:r>
            <a:r>
              <a:rPr lang="en-US" b="1" dirty="0" err="1"/>
              <a:t>MongoDB</a:t>
            </a:r>
            <a:r>
              <a:rPr lang="en-US" b="1" dirty="0"/>
              <a:t> </a:t>
            </a:r>
            <a:r>
              <a:rPr lang="en-US" b="1" dirty="0" err="1"/>
              <a:t>DBRefs</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125</a:t>
            </a:fld>
            <a:endParaRPr lang="en-US"/>
          </a:p>
        </p:txBody>
      </p:sp>
    </p:spTree>
    <p:extLst>
      <p:ext uri="{BB962C8B-B14F-4D97-AF65-F5344CB8AC3E}">
        <p14:creationId xmlns:p14="http://schemas.microsoft.com/office/powerpoint/2010/main" val="7454081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DBRefs</a:t>
            </a:r>
            <a:r>
              <a:rPr lang="en-US" dirty="0"/>
              <a:t> </a:t>
            </a:r>
            <a:r>
              <a:rPr lang="en-US" dirty="0" err="1"/>
              <a:t>vs</a:t>
            </a:r>
            <a:r>
              <a:rPr lang="en-US" dirty="0"/>
              <a:t> Manual References</a:t>
            </a:r>
            <a:br>
              <a:rPr lang="en-US" dirty="0"/>
            </a:br>
            <a:endParaRPr lang="en-US" dirty="0"/>
          </a:p>
        </p:txBody>
      </p:sp>
      <p:sp>
        <p:nvSpPr>
          <p:cNvPr id="3" name="Content Placeholder 2"/>
          <p:cNvSpPr>
            <a:spLocks noGrp="1"/>
          </p:cNvSpPr>
          <p:nvPr>
            <p:ph idx="1"/>
          </p:nvPr>
        </p:nvSpPr>
        <p:spPr/>
        <p:txBody>
          <a:bodyPr/>
          <a:lstStyle/>
          <a:p>
            <a:r>
              <a:rPr lang="en-US" dirty="0"/>
              <a:t>As an example scenario, where we would use </a:t>
            </a:r>
            <a:r>
              <a:rPr lang="en-US" dirty="0" err="1"/>
              <a:t>DBRefs</a:t>
            </a:r>
            <a:r>
              <a:rPr lang="en-US" dirty="0"/>
              <a:t> instead of manual references, consider a database where we are storing different types of addresses (home, office, mailing, etc.) in different collections (</a:t>
            </a:r>
            <a:r>
              <a:rPr lang="en-US" dirty="0" err="1"/>
              <a:t>address_home</a:t>
            </a:r>
            <a:r>
              <a:rPr lang="en-US" dirty="0"/>
              <a:t>, </a:t>
            </a:r>
            <a:r>
              <a:rPr lang="en-US" dirty="0" err="1"/>
              <a:t>address_office</a:t>
            </a:r>
            <a:r>
              <a:rPr lang="en-US" dirty="0"/>
              <a:t>, </a:t>
            </a:r>
            <a:r>
              <a:rPr lang="en-US" dirty="0" err="1"/>
              <a:t>address_mailing</a:t>
            </a:r>
            <a:r>
              <a:rPr lang="en-US" dirty="0"/>
              <a:t>, </a:t>
            </a:r>
            <a:r>
              <a:rPr lang="en-US" dirty="0" err="1"/>
              <a:t>etc</a:t>
            </a:r>
            <a:r>
              <a:rPr lang="en-US" dirty="0"/>
              <a:t>). Now, when a </a:t>
            </a:r>
            <a:r>
              <a:rPr lang="en-US" b="1" dirty="0"/>
              <a:t>user</a:t>
            </a:r>
            <a:r>
              <a:rPr lang="en-US" dirty="0"/>
              <a:t> collection's document references an address, it also needs to specify which collection to look into based on the address type. In such scenarios where a document references documents from many collections, we should use </a:t>
            </a:r>
            <a:r>
              <a:rPr lang="en-US" dirty="0" err="1"/>
              <a:t>DBRefs</a:t>
            </a:r>
            <a:r>
              <a:rPr lang="en-US" dirty="0"/>
              <a:t>.</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126</a:t>
            </a:fld>
            <a:endParaRPr lang="en-US"/>
          </a:p>
        </p:txBody>
      </p:sp>
    </p:spTree>
    <p:extLst>
      <p:ext uri="{BB962C8B-B14F-4D97-AF65-F5344CB8AC3E}">
        <p14:creationId xmlns:p14="http://schemas.microsoft.com/office/powerpoint/2010/main" val="32225902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DBRefs</a:t>
            </a:r>
            <a:endParaRPr lang="en-US" dirty="0"/>
          </a:p>
        </p:txBody>
      </p:sp>
      <p:sp>
        <p:nvSpPr>
          <p:cNvPr id="3" name="Content Placeholder 2"/>
          <p:cNvSpPr>
            <a:spLocks noGrp="1"/>
          </p:cNvSpPr>
          <p:nvPr>
            <p:ph idx="1"/>
          </p:nvPr>
        </p:nvSpPr>
        <p:spPr/>
        <p:txBody>
          <a:bodyPr/>
          <a:lstStyle/>
          <a:p>
            <a:r>
              <a:rPr lang="en-US" dirty="0"/>
              <a:t>There are three fields in </a:t>
            </a:r>
            <a:r>
              <a:rPr lang="en-US" dirty="0" err="1"/>
              <a:t>DBRefs</a:t>
            </a:r>
            <a:r>
              <a:rPr lang="en-US" dirty="0"/>
              <a:t> −</a:t>
            </a:r>
          </a:p>
          <a:p>
            <a:pPr lvl="1"/>
            <a:r>
              <a:rPr lang="en-US" b="1" dirty="0"/>
              <a:t>$ref</a:t>
            </a:r>
            <a:r>
              <a:rPr lang="en-US" dirty="0"/>
              <a:t> − This field specifies the collection of the referenced document</a:t>
            </a:r>
          </a:p>
          <a:p>
            <a:pPr lvl="1"/>
            <a:r>
              <a:rPr lang="en-US" b="1" dirty="0"/>
              <a:t>$id</a:t>
            </a:r>
            <a:r>
              <a:rPr lang="en-US" dirty="0"/>
              <a:t> − This field specifies the _id field of the referenced document</a:t>
            </a:r>
          </a:p>
          <a:p>
            <a:pPr lvl="1"/>
            <a:r>
              <a:rPr lang="en-US" b="1" dirty="0"/>
              <a:t>$</a:t>
            </a:r>
            <a:r>
              <a:rPr lang="en-US" b="1" dirty="0" err="1"/>
              <a:t>db</a:t>
            </a:r>
            <a:r>
              <a:rPr lang="en-US" dirty="0"/>
              <a:t> − This is an optional field and contains the name of the database in which the referenced document lies</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127</a:t>
            </a:fld>
            <a:endParaRPr lang="en-US"/>
          </a:p>
        </p:txBody>
      </p:sp>
    </p:spTree>
    <p:extLst>
      <p:ext uri="{BB962C8B-B14F-4D97-AF65-F5344CB8AC3E}">
        <p14:creationId xmlns:p14="http://schemas.microsoft.com/office/powerpoint/2010/main" val="13919262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DBRefs</a:t>
            </a:r>
            <a:r>
              <a:rPr lang="en-US" dirty="0"/>
              <a:t> </a:t>
            </a:r>
            <a:r>
              <a:rPr lang="en-US" sz="1800" dirty="0"/>
              <a:t>Contd.</a:t>
            </a:r>
          </a:p>
        </p:txBody>
      </p:sp>
      <p:sp>
        <p:nvSpPr>
          <p:cNvPr id="3" name="Content Placeholder 2"/>
          <p:cNvSpPr>
            <a:spLocks noGrp="1"/>
          </p:cNvSpPr>
          <p:nvPr>
            <p:ph idx="1"/>
          </p:nvPr>
        </p:nvSpPr>
        <p:spPr/>
        <p:txBody>
          <a:bodyPr>
            <a:normAutofit fontScale="92500" lnSpcReduction="10000"/>
          </a:bodyPr>
          <a:lstStyle/>
          <a:p>
            <a:r>
              <a:rPr lang="en-US" dirty="0"/>
              <a:t>Consider a sample user document having </a:t>
            </a:r>
            <a:r>
              <a:rPr lang="en-US" dirty="0" err="1"/>
              <a:t>DBRef</a:t>
            </a:r>
            <a:r>
              <a:rPr lang="en-US" dirty="0"/>
              <a:t> field address as shown in the code snippet −</a:t>
            </a:r>
          </a:p>
          <a:p>
            <a:pPr marL="457200" lvl="1" indent="0">
              <a:buNone/>
            </a:pPr>
            <a:r>
              <a:rPr lang="en-US" dirty="0"/>
              <a:t>{</a:t>
            </a:r>
          </a:p>
          <a:p>
            <a:pPr marL="457200" lvl="1" indent="0">
              <a:buNone/>
            </a:pPr>
            <a:r>
              <a:rPr lang="en-US" dirty="0"/>
              <a:t>   "_id":</a:t>
            </a:r>
            <a:r>
              <a:rPr lang="en-US" dirty="0" err="1"/>
              <a:t>ObjectId</a:t>
            </a:r>
            <a:r>
              <a:rPr lang="en-US" dirty="0"/>
              <a:t>("53402597d852426020000002"),</a:t>
            </a:r>
          </a:p>
          <a:p>
            <a:pPr marL="457200" lvl="1" indent="0">
              <a:buNone/>
            </a:pPr>
            <a:r>
              <a:rPr lang="en-US" dirty="0"/>
              <a:t>   "address": {</a:t>
            </a:r>
          </a:p>
          <a:p>
            <a:pPr marL="457200" lvl="1" indent="0">
              <a:buNone/>
            </a:pPr>
            <a:r>
              <a:rPr lang="en-US" dirty="0"/>
              <a:t>   "$ref": "</a:t>
            </a:r>
            <a:r>
              <a:rPr lang="en-US" dirty="0" err="1"/>
              <a:t>address_home</a:t>
            </a:r>
            <a:r>
              <a:rPr lang="en-US" dirty="0"/>
              <a:t>",</a:t>
            </a:r>
          </a:p>
          <a:p>
            <a:pPr marL="457200" lvl="1" indent="0">
              <a:buNone/>
            </a:pPr>
            <a:r>
              <a:rPr lang="en-US" dirty="0"/>
              <a:t>   "$id": </a:t>
            </a:r>
            <a:r>
              <a:rPr lang="en-US" dirty="0" err="1"/>
              <a:t>ObjectId</a:t>
            </a:r>
            <a:r>
              <a:rPr lang="en-US" dirty="0"/>
              <a:t>("534009e4d852427820000002"),</a:t>
            </a:r>
          </a:p>
          <a:p>
            <a:pPr marL="457200" lvl="1" indent="0">
              <a:buNone/>
            </a:pPr>
            <a:r>
              <a:rPr lang="en-US" dirty="0"/>
              <a:t>   "$</a:t>
            </a:r>
            <a:r>
              <a:rPr lang="en-US" dirty="0" err="1"/>
              <a:t>db</a:t>
            </a:r>
            <a:r>
              <a:rPr lang="en-US" dirty="0"/>
              <a:t>": "</a:t>
            </a:r>
            <a:r>
              <a:rPr lang="en-US" dirty="0" err="1"/>
              <a:t>tutorialspoint</a:t>
            </a:r>
            <a:r>
              <a:rPr lang="en-US" dirty="0"/>
              <a:t>"},</a:t>
            </a:r>
          </a:p>
          <a:p>
            <a:pPr marL="457200" lvl="1" indent="0">
              <a:buNone/>
            </a:pPr>
            <a:r>
              <a:rPr lang="en-US" dirty="0"/>
              <a:t>   "contact": "987654321",</a:t>
            </a:r>
          </a:p>
          <a:p>
            <a:pPr marL="457200" lvl="1" indent="0">
              <a:buNone/>
            </a:pPr>
            <a:r>
              <a:rPr lang="en-US" dirty="0"/>
              <a:t>   "dob": "01-01-1991",</a:t>
            </a:r>
          </a:p>
          <a:p>
            <a:pPr marL="457200" lvl="1" indent="0">
              <a:buNone/>
            </a:pPr>
            <a:r>
              <a:rPr lang="en-US" dirty="0"/>
              <a:t>   "name": "Tom </a:t>
            </a:r>
            <a:r>
              <a:rPr lang="en-US" dirty="0" err="1"/>
              <a:t>Benzamin</a:t>
            </a:r>
            <a:r>
              <a:rPr lang="en-US" dirty="0"/>
              <a:t>"</a:t>
            </a:r>
          </a:p>
          <a:p>
            <a:pPr marL="457200" lvl="1" indent="0">
              <a:buNone/>
            </a:pP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128</a:t>
            </a:fld>
            <a:endParaRPr lang="en-US"/>
          </a:p>
        </p:txBody>
      </p:sp>
    </p:spTree>
    <p:extLst>
      <p:ext uri="{BB962C8B-B14F-4D97-AF65-F5344CB8AC3E}">
        <p14:creationId xmlns:p14="http://schemas.microsoft.com/office/powerpoint/2010/main" val="8443322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DBRefs</a:t>
            </a:r>
            <a:r>
              <a:rPr lang="en-US" dirty="0"/>
              <a:t> </a:t>
            </a:r>
            <a:r>
              <a:rPr lang="en-US" sz="1800" dirty="0"/>
              <a:t>Contd.</a:t>
            </a:r>
          </a:p>
        </p:txBody>
      </p:sp>
      <p:sp>
        <p:nvSpPr>
          <p:cNvPr id="3" name="Content Placeholder 2"/>
          <p:cNvSpPr>
            <a:spLocks noGrp="1"/>
          </p:cNvSpPr>
          <p:nvPr>
            <p:ph idx="1"/>
          </p:nvPr>
        </p:nvSpPr>
        <p:spPr/>
        <p:txBody>
          <a:bodyPr>
            <a:normAutofit/>
          </a:bodyPr>
          <a:lstStyle/>
          <a:p>
            <a:r>
              <a:rPr lang="en-US" dirty="0"/>
              <a:t>The address </a:t>
            </a:r>
            <a:r>
              <a:rPr lang="en-US" dirty="0" err="1"/>
              <a:t>DBRef</a:t>
            </a:r>
            <a:r>
              <a:rPr lang="en-US" dirty="0"/>
              <a:t> field here specifies that the referenced address document lies in </a:t>
            </a:r>
            <a:r>
              <a:rPr lang="en-US" dirty="0" err="1"/>
              <a:t>address_home</a:t>
            </a:r>
            <a:r>
              <a:rPr lang="en-US" dirty="0"/>
              <a:t> collection under </a:t>
            </a:r>
            <a:r>
              <a:rPr lang="en-US" dirty="0" err="1"/>
              <a:t>tutorialspoint</a:t>
            </a:r>
            <a:r>
              <a:rPr lang="en-US" dirty="0"/>
              <a:t> database and has an id of 534009e4d852427820000002.</a:t>
            </a:r>
          </a:p>
          <a:p>
            <a:endParaRPr lang="en-US" dirty="0"/>
          </a:p>
          <a:p>
            <a:r>
              <a:rPr lang="en-US" dirty="0"/>
              <a:t>The following code dynamically looks in the collection specified by $ref parameter (</a:t>
            </a:r>
            <a:r>
              <a:rPr lang="en-US" dirty="0" err="1"/>
              <a:t>address_home</a:t>
            </a:r>
            <a:r>
              <a:rPr lang="en-US" dirty="0"/>
              <a:t> in our case) for a document with id as specified by $id parameter in </a:t>
            </a:r>
            <a:r>
              <a:rPr lang="en-US" dirty="0" err="1"/>
              <a:t>DBRef</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129</a:t>
            </a:fld>
            <a:endParaRPr lang="en-US"/>
          </a:p>
        </p:txBody>
      </p:sp>
    </p:spTree>
    <p:extLst>
      <p:ext uri="{BB962C8B-B14F-4D97-AF65-F5344CB8AC3E}">
        <p14:creationId xmlns:p14="http://schemas.microsoft.com/office/powerpoint/2010/main" val="396826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Overview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endParaRPr lang="en-US" dirty="0"/>
          </a:p>
          <a:p>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11/30/2022</a:t>
            </a:fld>
            <a:endParaRPr lang="en-US"/>
          </a:p>
        </p:txBody>
      </p:sp>
      <p:sp>
        <p:nvSpPr>
          <p:cNvPr id="5" name="Footer Placeholder 4"/>
          <p:cNvSpPr>
            <a:spLocks noGrp="1"/>
          </p:cNvSpPr>
          <p:nvPr>
            <p:ph type="ftr" sz="quarter" idx="11"/>
          </p:nvPr>
        </p:nvSpPr>
        <p:spPr/>
        <p:txBody>
          <a:bodyPr/>
          <a:lstStyle/>
          <a:p>
            <a:r>
              <a:rPr lang="en-US" dirty="0" err="1"/>
              <a:t>Rashmi</a:t>
            </a:r>
            <a:r>
              <a:rPr lang="en-US" dirty="0"/>
              <a:t>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a:t>
            </a:fld>
            <a:endParaRPr lang="en-US"/>
          </a:p>
        </p:txBody>
      </p:sp>
      <p:sp>
        <p:nvSpPr>
          <p:cNvPr id="7" name="Rectangle 6"/>
          <p:cNvSpPr/>
          <p:nvPr/>
        </p:nvSpPr>
        <p:spPr>
          <a:xfrm>
            <a:off x="986246" y="1241784"/>
            <a:ext cx="8600268" cy="6186309"/>
          </a:xfrm>
          <a:prstGeom prst="rect">
            <a:avLst/>
          </a:prstGeom>
        </p:spPr>
        <p:txBody>
          <a:bodyPr wrap="square">
            <a:spAutoFit/>
          </a:bodyPr>
          <a:lstStyle/>
          <a:p>
            <a:r>
              <a:rPr lang="en-US" dirty="0"/>
              <a:t>{</a:t>
            </a:r>
          </a:p>
          <a:p>
            <a:r>
              <a:rPr lang="en-US" dirty="0"/>
              <a:t>  “title”: “MongoDB Overview”, </a:t>
            </a:r>
          </a:p>
          <a:p>
            <a:r>
              <a:rPr lang="en-US" dirty="0"/>
              <a:t>   “description”: “MongoDB is no </a:t>
            </a:r>
            <a:r>
              <a:rPr lang="en-US" dirty="0" err="1"/>
              <a:t>sql</a:t>
            </a:r>
            <a:r>
              <a:rPr lang="en-US" dirty="0"/>
              <a:t> database”,</a:t>
            </a:r>
          </a:p>
          <a:p>
            <a:r>
              <a:rPr lang="en-US" dirty="0"/>
              <a:t>   “by”: “'</a:t>
            </a:r>
            <a:r>
              <a:rPr lang="en-US" dirty="0" err="1"/>
              <a:t>utorials</a:t>
            </a:r>
            <a:r>
              <a:rPr lang="en-US" dirty="0"/>
              <a:t> point”,</a:t>
            </a:r>
          </a:p>
          <a:p>
            <a:r>
              <a:rPr lang="en-US" dirty="0"/>
              <a:t>   “</a:t>
            </a:r>
            <a:r>
              <a:rPr lang="en-US" dirty="0" err="1"/>
              <a:t>url</a:t>
            </a:r>
            <a:r>
              <a:rPr lang="en-US" dirty="0"/>
              <a:t>”: “http://www.tutorialspoint.com”,</a:t>
            </a:r>
          </a:p>
          <a:p>
            <a:r>
              <a:rPr lang="en-US" dirty="0"/>
              <a:t>   “tags”: [“</a:t>
            </a:r>
            <a:r>
              <a:rPr lang="en-US" dirty="0" err="1"/>
              <a:t>mongodb</a:t>
            </a:r>
            <a:r>
              <a:rPr lang="en-US"/>
              <a:t>”, “database”, “NoSQL”],</a:t>
            </a:r>
            <a:endParaRPr lang="en-US" dirty="0"/>
          </a:p>
          <a:p>
            <a:r>
              <a:rPr lang="en-US" dirty="0"/>
              <a:t>   “likes”: 100, </a:t>
            </a:r>
          </a:p>
          <a:p>
            <a:r>
              <a:rPr lang="en-US" dirty="0"/>
              <a:t>   “comments”: [	</a:t>
            </a:r>
          </a:p>
          <a:p>
            <a:r>
              <a:rPr lang="en-US" dirty="0"/>
              <a:t>      {</a:t>
            </a:r>
          </a:p>
          <a:p>
            <a:r>
              <a:rPr lang="en-US" dirty="0"/>
              <a:t>         “user”:'user1',</a:t>
            </a:r>
          </a:p>
          <a:p>
            <a:r>
              <a:rPr lang="en-US" dirty="0"/>
              <a:t>         “message”: 'My first comment',</a:t>
            </a:r>
          </a:p>
          <a:p>
            <a:r>
              <a:rPr lang="en-US" dirty="0"/>
              <a:t>         “</a:t>
            </a:r>
            <a:r>
              <a:rPr lang="en-US" dirty="0" err="1"/>
              <a:t>dateCreated</a:t>
            </a:r>
            <a:r>
              <a:rPr lang="en-US" dirty="0"/>
              <a:t>”: new Date (2011,1,20,2,15),</a:t>
            </a:r>
          </a:p>
          <a:p>
            <a:r>
              <a:rPr lang="en-US" dirty="0"/>
              <a:t>         “like”: 0 </a:t>
            </a:r>
          </a:p>
          <a:p>
            <a:r>
              <a:rPr lang="en-US" dirty="0"/>
              <a:t>      },</a:t>
            </a:r>
          </a:p>
          <a:p>
            <a:r>
              <a:rPr lang="en-US" dirty="0"/>
              <a:t>      {</a:t>
            </a:r>
          </a:p>
          <a:p>
            <a:r>
              <a:rPr lang="en-US" dirty="0"/>
              <a:t>         “user”:'user2',</a:t>
            </a:r>
          </a:p>
          <a:p>
            <a:r>
              <a:rPr lang="en-US" dirty="0"/>
              <a:t>         “message”: 'My second comments',</a:t>
            </a:r>
          </a:p>
          <a:p>
            <a:r>
              <a:rPr lang="en-US" dirty="0"/>
              <a:t>         “</a:t>
            </a:r>
            <a:r>
              <a:rPr lang="en-US" dirty="0" err="1"/>
              <a:t>dateCreated</a:t>
            </a:r>
            <a:r>
              <a:rPr lang="en-US" dirty="0"/>
              <a:t>”: new Date (2011,1,25,7,45),</a:t>
            </a:r>
          </a:p>
          <a:p>
            <a:r>
              <a:rPr lang="en-US" dirty="0"/>
              <a:t>         “like”: 5</a:t>
            </a:r>
          </a:p>
          <a:p>
            <a:r>
              <a:rPr lang="en-US" dirty="0"/>
              <a:t>      }</a:t>
            </a:r>
          </a:p>
          <a:p>
            <a:r>
              <a:rPr lang="en-US" dirty="0"/>
              <a:t>   ]</a:t>
            </a:r>
          </a:p>
          <a:p>
            <a:r>
              <a:rPr lang="en-US" dirty="0"/>
              <a:t>}</a:t>
            </a:r>
          </a:p>
        </p:txBody>
      </p:sp>
    </p:spTree>
    <p:extLst>
      <p:ext uri="{BB962C8B-B14F-4D97-AF65-F5344CB8AC3E}">
        <p14:creationId xmlns:p14="http://schemas.microsoft.com/office/powerpoint/2010/main" val="295155514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DBRefs</a:t>
            </a:r>
            <a:r>
              <a:rPr lang="en-US" dirty="0"/>
              <a:t> </a:t>
            </a:r>
            <a:r>
              <a:rPr lang="en-US" sz="1800" dirty="0"/>
              <a:t>Contd.</a:t>
            </a:r>
          </a:p>
        </p:txBody>
      </p:sp>
      <p:sp>
        <p:nvSpPr>
          <p:cNvPr id="3" name="Content Placeholder 2"/>
          <p:cNvSpPr>
            <a:spLocks noGrp="1"/>
          </p:cNvSpPr>
          <p:nvPr>
            <p:ph idx="1"/>
          </p:nvPr>
        </p:nvSpPr>
        <p:spPr/>
        <p:txBody>
          <a:bodyPr>
            <a:normAutofit fontScale="92500" lnSpcReduction="10000"/>
          </a:bodyPr>
          <a:lstStyle/>
          <a:p>
            <a:pPr marL="457200" lvl="1" indent="0">
              <a:buNone/>
            </a:pPr>
            <a:r>
              <a:rPr lang="en-US" dirty="0"/>
              <a:t>&gt;</a:t>
            </a:r>
            <a:r>
              <a:rPr lang="en-US" dirty="0" err="1"/>
              <a:t>var</a:t>
            </a:r>
            <a:r>
              <a:rPr lang="en-US" dirty="0"/>
              <a:t> user = </a:t>
            </a:r>
            <a:r>
              <a:rPr lang="en-US" dirty="0" err="1"/>
              <a:t>db.users.findOne</a:t>
            </a:r>
            <a:r>
              <a:rPr lang="en-US" dirty="0"/>
              <a:t>({"</a:t>
            </a:r>
            <a:r>
              <a:rPr lang="en-US" dirty="0" err="1"/>
              <a:t>name":"Tom</a:t>
            </a:r>
            <a:r>
              <a:rPr lang="en-US" dirty="0"/>
              <a:t> </a:t>
            </a:r>
            <a:r>
              <a:rPr lang="en-US" dirty="0" err="1"/>
              <a:t>Benzamin</a:t>
            </a:r>
            <a:r>
              <a:rPr lang="en-US" dirty="0"/>
              <a:t>"})</a:t>
            </a:r>
          </a:p>
          <a:p>
            <a:pPr marL="457200" lvl="1" indent="0">
              <a:buNone/>
            </a:pPr>
            <a:r>
              <a:rPr lang="en-US" dirty="0"/>
              <a:t>&gt;</a:t>
            </a:r>
            <a:r>
              <a:rPr lang="en-US" dirty="0" err="1"/>
              <a:t>var</a:t>
            </a:r>
            <a:r>
              <a:rPr lang="en-US" dirty="0"/>
              <a:t> </a:t>
            </a:r>
            <a:r>
              <a:rPr lang="en-US" dirty="0" err="1"/>
              <a:t>dbRef</a:t>
            </a:r>
            <a:r>
              <a:rPr lang="en-US" dirty="0"/>
              <a:t> = </a:t>
            </a:r>
            <a:r>
              <a:rPr lang="en-US" dirty="0" err="1"/>
              <a:t>user.address</a:t>
            </a:r>
            <a:endParaRPr lang="en-US" dirty="0"/>
          </a:p>
          <a:p>
            <a:pPr marL="457200" lvl="1" indent="0">
              <a:buNone/>
            </a:pPr>
            <a:r>
              <a:rPr lang="en-US" dirty="0"/>
              <a:t>&gt;</a:t>
            </a:r>
            <a:r>
              <a:rPr lang="en-US" dirty="0" err="1"/>
              <a:t>db</a:t>
            </a:r>
            <a:r>
              <a:rPr lang="en-US" dirty="0"/>
              <a:t>[</a:t>
            </a:r>
            <a:r>
              <a:rPr lang="en-US" dirty="0" err="1"/>
              <a:t>dbRef</a:t>
            </a:r>
            <a:r>
              <a:rPr lang="en-US" dirty="0"/>
              <a:t>.$ref].</a:t>
            </a:r>
            <a:r>
              <a:rPr lang="en-US" dirty="0" err="1"/>
              <a:t>findOne</a:t>
            </a:r>
            <a:r>
              <a:rPr lang="en-US" dirty="0"/>
              <a:t>({"_id":(</a:t>
            </a:r>
            <a:r>
              <a:rPr lang="en-US" dirty="0" err="1"/>
              <a:t>dbRef</a:t>
            </a:r>
            <a:r>
              <a:rPr lang="en-US" dirty="0"/>
              <a:t>.$id)})</a:t>
            </a:r>
          </a:p>
          <a:p>
            <a:r>
              <a:rPr lang="en-US" dirty="0"/>
              <a:t>The above code returns the following address document present in </a:t>
            </a:r>
            <a:r>
              <a:rPr lang="en-US" dirty="0" err="1"/>
              <a:t>address_home</a:t>
            </a:r>
            <a:r>
              <a:rPr lang="en-US" dirty="0"/>
              <a:t> collection −</a:t>
            </a:r>
          </a:p>
          <a:p>
            <a:pPr marL="457200" lvl="1" indent="0">
              <a:buNone/>
            </a:pPr>
            <a:r>
              <a:rPr lang="en-US" dirty="0"/>
              <a:t>{</a:t>
            </a:r>
          </a:p>
          <a:p>
            <a:pPr marL="457200" lvl="1" indent="0">
              <a:buNone/>
            </a:pPr>
            <a:r>
              <a:rPr lang="en-US" dirty="0"/>
              <a:t>   "_id" : </a:t>
            </a:r>
            <a:r>
              <a:rPr lang="en-US" dirty="0" err="1"/>
              <a:t>ObjectId</a:t>
            </a:r>
            <a:r>
              <a:rPr lang="en-US" dirty="0"/>
              <a:t>("534009e4d852427820000002"),</a:t>
            </a:r>
          </a:p>
          <a:p>
            <a:pPr marL="457200" lvl="1" indent="0">
              <a:buNone/>
            </a:pPr>
            <a:r>
              <a:rPr lang="en-US" dirty="0"/>
              <a:t>   "building" : "22 A, Indiana Apt",</a:t>
            </a:r>
          </a:p>
          <a:p>
            <a:pPr marL="457200" lvl="1" indent="0">
              <a:buNone/>
            </a:pPr>
            <a:r>
              <a:rPr lang="en-US" dirty="0"/>
              <a:t>   "</a:t>
            </a:r>
            <a:r>
              <a:rPr lang="en-US" dirty="0" err="1"/>
              <a:t>pincode</a:t>
            </a:r>
            <a:r>
              <a:rPr lang="en-US" dirty="0"/>
              <a:t>" : 123456,</a:t>
            </a:r>
          </a:p>
          <a:p>
            <a:pPr marL="457200" lvl="1" indent="0">
              <a:buNone/>
            </a:pPr>
            <a:r>
              <a:rPr lang="en-US" dirty="0"/>
              <a:t>   "city" : "Los Angeles",</a:t>
            </a:r>
          </a:p>
          <a:p>
            <a:pPr marL="457200" lvl="1" indent="0">
              <a:buNone/>
            </a:pPr>
            <a:r>
              <a:rPr lang="en-US" dirty="0"/>
              <a:t>   "state" : "California"</a:t>
            </a:r>
          </a:p>
          <a:p>
            <a:pPr marL="457200" lvl="1" indent="0">
              <a:buNone/>
            </a:pP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130</a:t>
            </a:fld>
            <a:endParaRPr lang="en-US"/>
          </a:p>
        </p:txBody>
      </p:sp>
    </p:spTree>
    <p:extLst>
      <p:ext uri="{BB962C8B-B14F-4D97-AF65-F5344CB8AC3E}">
        <p14:creationId xmlns:p14="http://schemas.microsoft.com/office/powerpoint/2010/main" val="41134745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Covered Queries</a:t>
            </a:r>
            <a:br>
              <a:rPr lang="en-US" dirty="0"/>
            </a:br>
            <a:endParaRPr lang="en-US" dirty="0"/>
          </a:p>
        </p:txBody>
      </p:sp>
      <p:sp>
        <p:nvSpPr>
          <p:cNvPr id="3" name="Content Placeholder 2"/>
          <p:cNvSpPr>
            <a:spLocks noGrp="1"/>
          </p:cNvSpPr>
          <p:nvPr>
            <p:ph idx="1"/>
          </p:nvPr>
        </p:nvSpPr>
        <p:spPr/>
        <p:txBody>
          <a:bodyPr>
            <a:normAutofit/>
          </a:bodyPr>
          <a:lstStyle/>
          <a:p>
            <a:r>
              <a:rPr lang="en-US" dirty="0"/>
              <a:t>What is a Covered Query?</a:t>
            </a:r>
          </a:p>
          <a:p>
            <a:r>
              <a:rPr lang="en-US" dirty="0"/>
              <a:t>As per the official </a:t>
            </a:r>
            <a:r>
              <a:rPr lang="en-US" dirty="0" err="1"/>
              <a:t>MongoDB</a:t>
            </a:r>
            <a:r>
              <a:rPr lang="en-US" dirty="0"/>
              <a:t> documentation, a covered query is a query in which −</a:t>
            </a:r>
          </a:p>
          <a:p>
            <a:pPr lvl="1"/>
            <a:r>
              <a:rPr lang="en-US" dirty="0"/>
              <a:t>All the fields in the query are part of an index.</a:t>
            </a:r>
          </a:p>
          <a:p>
            <a:pPr lvl="1"/>
            <a:r>
              <a:rPr lang="en-US" dirty="0"/>
              <a:t>All the fields returned in the query are in the same index.</a:t>
            </a:r>
          </a:p>
          <a:p>
            <a:r>
              <a:rPr lang="en-US" dirty="0"/>
              <a:t>Since all the fields present in the query are part of an index, </a:t>
            </a:r>
            <a:r>
              <a:rPr lang="en-US" dirty="0" err="1"/>
              <a:t>MongoDB</a:t>
            </a:r>
            <a:r>
              <a:rPr lang="en-US" dirty="0"/>
              <a:t> matches the query conditions and returns the result using the same index without actually looking inside the documents. Since indexes are present in RAM, fetching data from indexes is much faster as compared to fetching data by scanning documents.</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131</a:t>
            </a:fld>
            <a:endParaRPr lang="en-US"/>
          </a:p>
        </p:txBody>
      </p:sp>
    </p:spTree>
    <p:extLst>
      <p:ext uri="{BB962C8B-B14F-4D97-AF65-F5344CB8AC3E}">
        <p14:creationId xmlns:p14="http://schemas.microsoft.com/office/powerpoint/2010/main" val="40814458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Covered Queries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Using Covered Queries</a:t>
            </a:r>
          </a:p>
          <a:p>
            <a:r>
              <a:rPr lang="en-US" dirty="0"/>
              <a:t>To test covered queries, consider the following document in the users collection −</a:t>
            </a:r>
          </a:p>
          <a:p>
            <a:endParaRPr lang="en-US" dirty="0"/>
          </a:p>
          <a:p>
            <a:r>
              <a:rPr lang="en-US" dirty="0"/>
              <a:t>{</a:t>
            </a:r>
          </a:p>
          <a:p>
            <a:r>
              <a:rPr lang="en-US" dirty="0"/>
              <a:t>   "_id": </a:t>
            </a:r>
            <a:r>
              <a:rPr lang="en-US" dirty="0" err="1"/>
              <a:t>ObjectId</a:t>
            </a:r>
            <a:r>
              <a:rPr lang="en-US" dirty="0"/>
              <a:t>("53402597d852426020000002"),</a:t>
            </a:r>
          </a:p>
          <a:p>
            <a:r>
              <a:rPr lang="en-US" dirty="0"/>
              <a:t>   "contact": "987654321",</a:t>
            </a:r>
          </a:p>
          <a:p>
            <a:r>
              <a:rPr lang="en-US" dirty="0"/>
              <a:t>   "dob": "01-01-1991",</a:t>
            </a:r>
          </a:p>
          <a:p>
            <a:r>
              <a:rPr lang="en-US" dirty="0"/>
              <a:t>   "gender": "M",</a:t>
            </a:r>
          </a:p>
          <a:p>
            <a:r>
              <a:rPr lang="en-US" dirty="0"/>
              <a:t>   "name": "Tom </a:t>
            </a:r>
            <a:r>
              <a:rPr lang="en-US" dirty="0" err="1"/>
              <a:t>Benzamin</a:t>
            </a:r>
            <a:r>
              <a:rPr lang="en-US" dirty="0"/>
              <a:t>",</a:t>
            </a:r>
          </a:p>
          <a:p>
            <a:r>
              <a:rPr lang="en-US" dirty="0"/>
              <a:t>   "</a:t>
            </a:r>
            <a:r>
              <a:rPr lang="en-US" dirty="0" err="1"/>
              <a:t>user_name</a:t>
            </a:r>
            <a:r>
              <a:rPr lang="en-US" dirty="0"/>
              <a:t>": "</a:t>
            </a:r>
            <a:r>
              <a:rPr lang="en-US" dirty="0" err="1"/>
              <a:t>tombenzamin</a:t>
            </a:r>
            <a:r>
              <a:rPr lang="en-US" dirty="0"/>
              <a:t>"</a:t>
            </a:r>
          </a:p>
          <a:p>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132</a:t>
            </a:fld>
            <a:endParaRPr lang="en-US"/>
          </a:p>
        </p:txBody>
      </p:sp>
    </p:spTree>
    <p:extLst>
      <p:ext uri="{BB962C8B-B14F-4D97-AF65-F5344CB8AC3E}">
        <p14:creationId xmlns:p14="http://schemas.microsoft.com/office/powerpoint/2010/main" val="13509752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Covered Queries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We will first create a compound index for the users collection on the fields gender and </a:t>
            </a:r>
            <a:r>
              <a:rPr lang="en-US" dirty="0" err="1"/>
              <a:t>user_name</a:t>
            </a:r>
            <a:r>
              <a:rPr lang="en-US" dirty="0"/>
              <a:t> using the following query −</a:t>
            </a:r>
          </a:p>
          <a:p>
            <a:endParaRPr lang="en-US" dirty="0"/>
          </a:p>
          <a:p>
            <a:r>
              <a:rPr lang="en-US" dirty="0"/>
              <a:t>&gt;</a:t>
            </a:r>
            <a:r>
              <a:rPr lang="en-US" dirty="0" err="1"/>
              <a:t>db.users.ensureIndex</a:t>
            </a:r>
            <a:r>
              <a:rPr lang="en-US" dirty="0"/>
              <a:t>({gender:1,user_name:1})</a:t>
            </a:r>
          </a:p>
          <a:p>
            <a:r>
              <a:rPr lang="en-US" dirty="0"/>
              <a:t>Now, this index will cover the following query −</a:t>
            </a:r>
          </a:p>
          <a:p>
            <a:endParaRPr lang="en-US" dirty="0"/>
          </a:p>
          <a:p>
            <a:r>
              <a:rPr lang="en-US" dirty="0"/>
              <a:t>&gt;</a:t>
            </a:r>
            <a:r>
              <a:rPr lang="en-US" dirty="0" err="1"/>
              <a:t>db.users.find</a:t>
            </a:r>
            <a:r>
              <a:rPr lang="en-US" dirty="0"/>
              <a:t>({</a:t>
            </a:r>
            <a:r>
              <a:rPr lang="en-US" dirty="0" err="1"/>
              <a:t>gender:"M</a:t>
            </a:r>
            <a:r>
              <a:rPr lang="en-US" dirty="0"/>
              <a:t>"},{user_name:1,_id:0})</a:t>
            </a:r>
          </a:p>
          <a:p>
            <a:r>
              <a:rPr lang="en-US" dirty="0"/>
              <a:t>That is to say that for the above query, </a:t>
            </a:r>
            <a:r>
              <a:rPr lang="en-US" dirty="0" err="1"/>
              <a:t>MongoDB</a:t>
            </a:r>
            <a:r>
              <a:rPr lang="en-US" dirty="0"/>
              <a:t> would not go looking into database documents. Instead it would fetch the required data from indexed data which is very fast.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133</a:t>
            </a:fld>
            <a:endParaRPr lang="en-US"/>
          </a:p>
        </p:txBody>
      </p:sp>
    </p:spTree>
    <p:extLst>
      <p:ext uri="{BB962C8B-B14F-4D97-AF65-F5344CB8AC3E}">
        <p14:creationId xmlns:p14="http://schemas.microsoft.com/office/powerpoint/2010/main" val="344663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Covered Queries</a:t>
            </a:r>
            <a:br>
              <a:rPr lang="en-US" dirty="0"/>
            </a:br>
            <a:endParaRPr lang="en-US" dirty="0"/>
          </a:p>
        </p:txBody>
      </p:sp>
      <p:sp>
        <p:nvSpPr>
          <p:cNvPr id="3" name="Content Placeholder 2"/>
          <p:cNvSpPr>
            <a:spLocks noGrp="1"/>
          </p:cNvSpPr>
          <p:nvPr>
            <p:ph idx="1"/>
          </p:nvPr>
        </p:nvSpPr>
        <p:spPr/>
        <p:txBody>
          <a:bodyPr>
            <a:normAutofit/>
          </a:bodyPr>
          <a:lstStyle/>
          <a:p>
            <a:r>
              <a:rPr lang="en-US" dirty="0"/>
              <a:t>Since our index does not include _id field, we have explicitly excluded it from result set of our query, as </a:t>
            </a:r>
            <a:r>
              <a:rPr lang="en-US" dirty="0" err="1"/>
              <a:t>MongoDB</a:t>
            </a:r>
            <a:r>
              <a:rPr lang="en-US" dirty="0"/>
              <a:t> by default returns _id field in every query. So the following query would not have been covered inside the index created above −</a:t>
            </a:r>
          </a:p>
          <a:p>
            <a:endParaRPr lang="en-US" dirty="0"/>
          </a:p>
          <a:p>
            <a:r>
              <a:rPr lang="en-US" dirty="0"/>
              <a:t>&gt;</a:t>
            </a:r>
            <a:r>
              <a:rPr lang="en-US" dirty="0" err="1"/>
              <a:t>db.users.find</a:t>
            </a:r>
            <a:r>
              <a:rPr lang="en-US" dirty="0"/>
              <a:t>({</a:t>
            </a:r>
            <a:r>
              <a:rPr lang="en-US" dirty="0" err="1"/>
              <a:t>gender:"M</a:t>
            </a:r>
            <a:r>
              <a:rPr lang="en-US" dirty="0"/>
              <a:t>"},{user_name:1})</a:t>
            </a:r>
          </a:p>
          <a:p>
            <a:r>
              <a:rPr lang="en-US" dirty="0"/>
              <a:t>Lastly, remember that an index cannot cover a query if −</a:t>
            </a:r>
          </a:p>
          <a:p>
            <a:pPr lvl="1"/>
            <a:r>
              <a:rPr lang="en-US" dirty="0"/>
              <a:t>Any of the indexed fields is an array</a:t>
            </a:r>
          </a:p>
          <a:p>
            <a:pPr lvl="1"/>
            <a:r>
              <a:rPr lang="en-US" dirty="0"/>
              <a:t>Any of the indexed fields is a subdocument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134</a:t>
            </a:fld>
            <a:endParaRPr lang="en-US"/>
          </a:p>
        </p:txBody>
      </p:sp>
    </p:spTree>
    <p:extLst>
      <p:ext uri="{BB962C8B-B14F-4D97-AF65-F5344CB8AC3E}">
        <p14:creationId xmlns:p14="http://schemas.microsoft.com/office/powerpoint/2010/main" val="38751703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Analyzing Queries</a:t>
            </a:r>
            <a:br>
              <a:rPr lang="en-US" dirty="0"/>
            </a:br>
            <a:endParaRPr lang="en-US" dirty="0"/>
          </a:p>
        </p:txBody>
      </p:sp>
      <p:sp>
        <p:nvSpPr>
          <p:cNvPr id="3" name="Content Placeholder 2"/>
          <p:cNvSpPr>
            <a:spLocks noGrp="1"/>
          </p:cNvSpPr>
          <p:nvPr>
            <p:ph idx="1"/>
          </p:nvPr>
        </p:nvSpPr>
        <p:spPr/>
        <p:txBody>
          <a:bodyPr/>
          <a:lstStyle/>
          <a:p>
            <a:r>
              <a:rPr lang="en-US" dirty="0"/>
              <a:t>Analyzing queries is a very important aspect of measuring how effective the database and indexing design is. We will learn about the frequently used $explain and $hint queries.</a:t>
            </a:r>
          </a:p>
          <a:p>
            <a:endParaRPr lang="en-US" dirty="0"/>
          </a:p>
          <a:p>
            <a:r>
              <a:rPr lang="en-US" dirty="0"/>
              <a:t>Using $explain</a:t>
            </a:r>
          </a:p>
          <a:p>
            <a:r>
              <a:rPr lang="en-US" dirty="0"/>
              <a:t>The $explain operator provides information on the query, indexes used in a query and other statistics. It is very useful when analyzing how well your indexes are optimized.</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135</a:t>
            </a:fld>
            <a:endParaRPr lang="en-US"/>
          </a:p>
        </p:txBody>
      </p:sp>
    </p:spTree>
    <p:extLst>
      <p:ext uri="{BB962C8B-B14F-4D97-AF65-F5344CB8AC3E}">
        <p14:creationId xmlns:p14="http://schemas.microsoft.com/office/powerpoint/2010/main" val="24556864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Analyzing Queries </a:t>
            </a:r>
            <a:r>
              <a:rPr lang="en-US" sz="1800" dirty="0"/>
              <a:t>Contd.</a:t>
            </a:r>
            <a:br>
              <a:rPr lang="en-US" sz="1800" dirty="0"/>
            </a:br>
            <a:endParaRPr lang="en-US" sz="1800" dirty="0"/>
          </a:p>
        </p:txBody>
      </p:sp>
      <p:sp>
        <p:nvSpPr>
          <p:cNvPr id="3" name="Content Placeholder 2"/>
          <p:cNvSpPr>
            <a:spLocks noGrp="1"/>
          </p:cNvSpPr>
          <p:nvPr>
            <p:ph idx="1"/>
          </p:nvPr>
        </p:nvSpPr>
        <p:spPr/>
        <p:txBody>
          <a:bodyPr/>
          <a:lstStyle/>
          <a:p>
            <a:r>
              <a:rPr lang="en-US" dirty="0"/>
              <a:t>In the last , we had already created an index for the users collection on fields gender and </a:t>
            </a:r>
            <a:r>
              <a:rPr lang="en-US" dirty="0" err="1"/>
              <a:t>user_name</a:t>
            </a:r>
            <a:r>
              <a:rPr lang="en-US" dirty="0"/>
              <a:t> using the following query −</a:t>
            </a:r>
          </a:p>
          <a:p>
            <a:endParaRPr lang="en-US" dirty="0"/>
          </a:p>
          <a:p>
            <a:r>
              <a:rPr lang="en-US" dirty="0"/>
              <a:t>&gt;</a:t>
            </a:r>
            <a:r>
              <a:rPr lang="en-US" dirty="0" err="1"/>
              <a:t>db.users.ensureIndex</a:t>
            </a:r>
            <a:r>
              <a:rPr lang="en-US" dirty="0"/>
              <a:t>({gender:1,user_name:1})</a:t>
            </a:r>
          </a:p>
          <a:p>
            <a:r>
              <a:rPr lang="en-US" dirty="0"/>
              <a:t>We will now use $explain on the following query −</a:t>
            </a:r>
          </a:p>
          <a:p>
            <a:r>
              <a:rPr lang="en-US" dirty="0"/>
              <a:t>&gt;</a:t>
            </a:r>
            <a:r>
              <a:rPr lang="en-US" dirty="0" err="1"/>
              <a:t>db.users.find</a:t>
            </a:r>
            <a:r>
              <a:rPr lang="en-US" dirty="0"/>
              <a:t>({</a:t>
            </a:r>
            <a:r>
              <a:rPr lang="en-US" dirty="0" err="1"/>
              <a:t>gender:"M</a:t>
            </a:r>
            <a:r>
              <a:rPr lang="en-US" dirty="0"/>
              <a:t>"},{user_name:1,_id:0}).explain()</a:t>
            </a:r>
          </a:p>
          <a:p>
            <a:r>
              <a:rPr lang="en-US" dirty="0"/>
              <a:t>The above explain() query returns the following analyzed result −</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136</a:t>
            </a:fld>
            <a:endParaRPr lang="en-US"/>
          </a:p>
        </p:txBody>
      </p:sp>
    </p:spTree>
    <p:extLst>
      <p:ext uri="{BB962C8B-B14F-4D97-AF65-F5344CB8AC3E}">
        <p14:creationId xmlns:p14="http://schemas.microsoft.com/office/powerpoint/2010/main" val="58473300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Analyzing Queries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55000" lnSpcReduction="20000"/>
          </a:bodyPr>
          <a:lstStyle/>
          <a:p>
            <a:r>
              <a:rPr lang="en-US" dirty="0"/>
              <a:t>{</a:t>
            </a:r>
          </a:p>
          <a:p>
            <a:r>
              <a:rPr lang="en-US" dirty="0"/>
              <a:t>   "cursor" : "</a:t>
            </a:r>
            <a:r>
              <a:rPr lang="en-US" dirty="0" err="1"/>
              <a:t>BtreeCursor</a:t>
            </a:r>
            <a:r>
              <a:rPr lang="en-US" dirty="0"/>
              <a:t> gender_1_user_name_1",</a:t>
            </a:r>
          </a:p>
          <a:p>
            <a:r>
              <a:rPr lang="en-US" dirty="0"/>
              <a:t>   "</a:t>
            </a:r>
            <a:r>
              <a:rPr lang="en-US" dirty="0" err="1"/>
              <a:t>isMultiKey</a:t>
            </a:r>
            <a:r>
              <a:rPr lang="en-US" dirty="0"/>
              <a:t>" : false,</a:t>
            </a:r>
          </a:p>
          <a:p>
            <a:r>
              <a:rPr lang="en-US" dirty="0"/>
              <a:t>   "n" : 1,</a:t>
            </a:r>
          </a:p>
          <a:p>
            <a:r>
              <a:rPr lang="en-US" dirty="0"/>
              <a:t>   "</a:t>
            </a:r>
            <a:r>
              <a:rPr lang="en-US" dirty="0" err="1"/>
              <a:t>nscannedObjects</a:t>
            </a:r>
            <a:r>
              <a:rPr lang="en-US" dirty="0"/>
              <a:t>" : 0,</a:t>
            </a:r>
          </a:p>
          <a:p>
            <a:r>
              <a:rPr lang="en-US" dirty="0"/>
              <a:t>   "</a:t>
            </a:r>
            <a:r>
              <a:rPr lang="en-US" dirty="0" err="1"/>
              <a:t>nscanned</a:t>
            </a:r>
            <a:r>
              <a:rPr lang="en-US" dirty="0"/>
              <a:t>" : 1,</a:t>
            </a:r>
          </a:p>
          <a:p>
            <a:r>
              <a:rPr lang="en-US" dirty="0"/>
              <a:t>   "</a:t>
            </a:r>
            <a:r>
              <a:rPr lang="en-US" dirty="0" err="1"/>
              <a:t>nscannedObjectsAllPlans</a:t>
            </a:r>
            <a:r>
              <a:rPr lang="en-US" dirty="0"/>
              <a:t>" : 0,</a:t>
            </a:r>
          </a:p>
          <a:p>
            <a:r>
              <a:rPr lang="en-US" dirty="0"/>
              <a:t>   "</a:t>
            </a:r>
            <a:r>
              <a:rPr lang="en-US" dirty="0" err="1"/>
              <a:t>nscannedAllPlans</a:t>
            </a:r>
            <a:r>
              <a:rPr lang="en-US" dirty="0"/>
              <a:t>" : 1,</a:t>
            </a:r>
          </a:p>
          <a:p>
            <a:r>
              <a:rPr lang="en-US" dirty="0"/>
              <a:t>   "</a:t>
            </a:r>
            <a:r>
              <a:rPr lang="en-US" dirty="0" err="1"/>
              <a:t>scanAndOrder</a:t>
            </a:r>
            <a:r>
              <a:rPr lang="en-US" dirty="0"/>
              <a:t>" : false,</a:t>
            </a:r>
          </a:p>
          <a:p>
            <a:r>
              <a:rPr lang="en-US" dirty="0"/>
              <a:t>   "</a:t>
            </a:r>
            <a:r>
              <a:rPr lang="en-US" dirty="0" err="1"/>
              <a:t>indexOnly</a:t>
            </a:r>
            <a:r>
              <a:rPr lang="en-US" dirty="0"/>
              <a:t>" : true,</a:t>
            </a:r>
          </a:p>
          <a:p>
            <a:r>
              <a:rPr lang="en-US" dirty="0"/>
              <a:t>   "</a:t>
            </a:r>
            <a:r>
              <a:rPr lang="en-US" dirty="0" err="1"/>
              <a:t>nYields</a:t>
            </a:r>
            <a:r>
              <a:rPr lang="en-US" dirty="0"/>
              <a:t>" : 0,</a:t>
            </a:r>
          </a:p>
          <a:p>
            <a:r>
              <a:rPr lang="en-US" dirty="0"/>
              <a:t>   "</a:t>
            </a:r>
            <a:r>
              <a:rPr lang="en-US" dirty="0" err="1"/>
              <a:t>nChunkSkips</a:t>
            </a:r>
            <a:r>
              <a:rPr lang="en-US" dirty="0"/>
              <a:t>" : 0,</a:t>
            </a:r>
          </a:p>
          <a:p>
            <a:r>
              <a:rPr lang="en-US" dirty="0"/>
              <a:t>   "</a:t>
            </a:r>
            <a:r>
              <a:rPr lang="en-US" dirty="0" err="1"/>
              <a:t>millis</a:t>
            </a:r>
            <a:r>
              <a:rPr lang="en-US" dirty="0"/>
              <a:t>" : 0,</a:t>
            </a:r>
          </a:p>
          <a:p>
            <a:r>
              <a:rPr lang="en-US" dirty="0"/>
              <a:t>   "</a:t>
            </a:r>
            <a:r>
              <a:rPr lang="en-US" dirty="0" err="1"/>
              <a:t>indexBounds</a:t>
            </a:r>
            <a:r>
              <a:rPr lang="en-US" dirty="0"/>
              <a:t>" : {</a:t>
            </a:r>
          </a:p>
          <a:p>
            <a:r>
              <a:rPr lang="en-US" dirty="0"/>
              <a:t>      "gender" : [</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137</a:t>
            </a:fld>
            <a:endParaRPr lang="en-US"/>
          </a:p>
        </p:txBody>
      </p:sp>
    </p:spTree>
    <p:extLst>
      <p:ext uri="{BB962C8B-B14F-4D97-AF65-F5344CB8AC3E}">
        <p14:creationId xmlns:p14="http://schemas.microsoft.com/office/powerpoint/2010/main" val="30699448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Analyzing Queries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40000" lnSpcReduction="20000"/>
          </a:bodyPr>
          <a:lstStyle/>
          <a:p>
            <a:r>
              <a:rPr lang="en-US" dirty="0"/>
              <a:t>         [</a:t>
            </a:r>
          </a:p>
          <a:p>
            <a:r>
              <a:rPr lang="en-US" dirty="0"/>
              <a:t>            "M",</a:t>
            </a:r>
          </a:p>
          <a:p>
            <a:r>
              <a:rPr lang="en-US" dirty="0"/>
              <a:t>            "M"</a:t>
            </a:r>
          </a:p>
          <a:p>
            <a:r>
              <a:rPr lang="en-US" dirty="0"/>
              <a:t>         ]</a:t>
            </a:r>
          </a:p>
          <a:p>
            <a:r>
              <a:rPr lang="en-US" dirty="0"/>
              <a:t>      ],</a:t>
            </a:r>
          </a:p>
          <a:p>
            <a:r>
              <a:rPr lang="en-US" dirty="0"/>
              <a:t>      "</a:t>
            </a:r>
            <a:r>
              <a:rPr lang="en-US" dirty="0" err="1"/>
              <a:t>user_name</a:t>
            </a:r>
            <a:r>
              <a:rPr lang="en-US" dirty="0"/>
              <a:t>" : [</a:t>
            </a:r>
          </a:p>
          <a:p>
            <a:r>
              <a:rPr lang="en-US" dirty="0"/>
              <a:t>         [</a:t>
            </a:r>
          </a:p>
          <a:p>
            <a:r>
              <a:rPr lang="en-US" dirty="0"/>
              <a:t>            {</a:t>
            </a:r>
          </a:p>
          <a:p>
            <a:r>
              <a:rPr lang="en-US" dirty="0"/>
              <a:t>               "$</a:t>
            </a:r>
            <a:r>
              <a:rPr lang="en-US" dirty="0" err="1"/>
              <a:t>minElement</a:t>
            </a:r>
            <a:r>
              <a:rPr lang="en-US" dirty="0"/>
              <a:t>" : 1</a:t>
            </a:r>
          </a:p>
          <a:p>
            <a:r>
              <a:rPr lang="en-US" dirty="0"/>
              <a:t>            },</a:t>
            </a:r>
          </a:p>
          <a:p>
            <a:r>
              <a:rPr lang="en-US" dirty="0"/>
              <a:t>            {</a:t>
            </a:r>
          </a:p>
          <a:p>
            <a:r>
              <a:rPr lang="en-US" dirty="0"/>
              <a:t>               "$</a:t>
            </a:r>
            <a:r>
              <a:rPr lang="en-US" dirty="0" err="1"/>
              <a:t>maxElement</a:t>
            </a:r>
            <a:r>
              <a:rPr lang="en-US" dirty="0"/>
              <a:t>" : 1</a:t>
            </a:r>
          </a:p>
          <a:p>
            <a:r>
              <a:rPr lang="en-US" dirty="0"/>
              <a:t>            }</a:t>
            </a:r>
          </a:p>
          <a:p>
            <a:r>
              <a:rPr lang="en-US" dirty="0"/>
              <a:t>         ]</a:t>
            </a:r>
          </a:p>
          <a:p>
            <a:r>
              <a:rPr lang="en-US" dirty="0"/>
              <a:t>      ]</a:t>
            </a:r>
          </a:p>
          <a:p>
            <a:r>
              <a:rPr lang="en-US" dirty="0"/>
              <a:t>   }</a:t>
            </a:r>
          </a:p>
          <a:p>
            <a:r>
              <a:rPr lang="en-US" dirty="0"/>
              <a:t>}</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138</a:t>
            </a:fld>
            <a:endParaRPr lang="en-US"/>
          </a:p>
        </p:txBody>
      </p:sp>
    </p:spTree>
    <p:extLst>
      <p:ext uri="{BB962C8B-B14F-4D97-AF65-F5344CB8AC3E}">
        <p14:creationId xmlns:p14="http://schemas.microsoft.com/office/powerpoint/2010/main" val="13869362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Analyzing Queries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85000" lnSpcReduction="10000"/>
          </a:bodyPr>
          <a:lstStyle/>
          <a:p>
            <a:r>
              <a:rPr lang="en-US" dirty="0"/>
              <a:t>We will now look at the fields in this result set −</a:t>
            </a:r>
          </a:p>
          <a:p>
            <a:r>
              <a:rPr lang="en-US" dirty="0"/>
              <a:t>The true value of </a:t>
            </a:r>
            <a:r>
              <a:rPr lang="en-US" dirty="0" err="1"/>
              <a:t>indexOnly</a:t>
            </a:r>
            <a:r>
              <a:rPr lang="en-US" dirty="0"/>
              <a:t> indicates that this query has used indexing.</a:t>
            </a:r>
          </a:p>
          <a:p>
            <a:endParaRPr lang="en-US" dirty="0"/>
          </a:p>
          <a:p>
            <a:r>
              <a:rPr lang="en-US" dirty="0"/>
              <a:t>The cursor field specifies the type of cursor used. </a:t>
            </a:r>
            <a:r>
              <a:rPr lang="en-US" dirty="0" err="1"/>
              <a:t>BTreeCursor</a:t>
            </a:r>
            <a:r>
              <a:rPr lang="en-US" dirty="0"/>
              <a:t> type indicates that an index was used and also gives the name of the index used. </a:t>
            </a:r>
            <a:r>
              <a:rPr lang="en-US" dirty="0" err="1"/>
              <a:t>BasicCursor</a:t>
            </a:r>
            <a:r>
              <a:rPr lang="en-US" dirty="0"/>
              <a:t> indicates that a full scan was made without using any indexes.</a:t>
            </a:r>
          </a:p>
          <a:p>
            <a:r>
              <a:rPr lang="en-US" dirty="0"/>
              <a:t>In indicates the number of documents matching returned.</a:t>
            </a:r>
          </a:p>
          <a:p>
            <a:endParaRPr lang="en-US" dirty="0"/>
          </a:p>
          <a:p>
            <a:r>
              <a:rPr lang="en-US" dirty="0" err="1"/>
              <a:t>InscannedObjects</a:t>
            </a:r>
            <a:r>
              <a:rPr lang="en-US" dirty="0"/>
              <a:t> indicates the total number of documents scanned.</a:t>
            </a:r>
          </a:p>
          <a:p>
            <a:endParaRPr lang="en-US" dirty="0"/>
          </a:p>
          <a:p>
            <a:r>
              <a:rPr lang="en-US" dirty="0" err="1"/>
              <a:t>Inscanned</a:t>
            </a:r>
            <a:r>
              <a:rPr lang="en-US" dirty="0"/>
              <a:t> indicates the total number of documents or index entries scanned.</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139</a:t>
            </a:fld>
            <a:endParaRPr lang="en-US"/>
          </a:p>
        </p:txBody>
      </p:sp>
    </p:spTree>
    <p:extLst>
      <p:ext uri="{BB962C8B-B14F-4D97-AF65-F5344CB8AC3E}">
        <p14:creationId xmlns:p14="http://schemas.microsoft.com/office/powerpoint/2010/main" val="32121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70588"/>
            <a:ext cx="10515600" cy="1325563"/>
          </a:xfrm>
        </p:spPr>
        <p:txBody>
          <a:bodyPr/>
          <a:lstStyle/>
          <a:p>
            <a:r>
              <a:rPr lang="en-US" dirty="0" err="1"/>
              <a:t>MongoDB</a:t>
            </a:r>
            <a:r>
              <a:rPr lang="en-US" dirty="0"/>
              <a:t> – Overview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a:t>_id</a:t>
            </a:r>
            <a:r>
              <a:rPr lang="en-US" dirty="0"/>
              <a:t> is a 12 bytes hexadecimal number which assures the uniqueness of every document. You can provide _id while inserting the document. If you don’t provide then </a:t>
            </a:r>
            <a:r>
              <a:rPr lang="en-US" dirty="0" err="1"/>
              <a:t>MongoDB</a:t>
            </a:r>
            <a:r>
              <a:rPr lang="en-US" dirty="0"/>
              <a:t> provides a unique id for every document. These 12 bytes first 4 bytes for the current timestamp, next 3 bytes for machine id, next 2 bytes for process id of </a:t>
            </a:r>
            <a:r>
              <a:rPr lang="en-US" dirty="0" err="1"/>
              <a:t>MongoDB</a:t>
            </a:r>
            <a:r>
              <a:rPr lang="en-US" dirty="0"/>
              <a:t> server and remaining 3 bytes are simple incremental VALUE.</a:t>
            </a:r>
          </a:p>
          <a:p>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a:t>
            </a:fld>
            <a:endParaRPr lang="en-US"/>
          </a:p>
        </p:txBody>
      </p:sp>
    </p:spTree>
    <p:extLst>
      <p:ext uri="{BB962C8B-B14F-4D97-AF65-F5344CB8AC3E}">
        <p14:creationId xmlns:p14="http://schemas.microsoft.com/office/powerpoint/2010/main" val="71103947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Analyzing Queries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85000" lnSpcReduction="10000"/>
          </a:bodyPr>
          <a:lstStyle/>
          <a:p>
            <a:r>
              <a:rPr lang="en-US" dirty="0"/>
              <a:t>Using $hint</a:t>
            </a:r>
          </a:p>
          <a:p>
            <a:r>
              <a:rPr lang="en-US" dirty="0"/>
              <a:t>The $hint operator forces the query optimizer to use the specified index to run a query. This is particularly useful when you want to test performance of a query with different indexes. For example, the following query specifies the index on fields gender and </a:t>
            </a:r>
            <a:r>
              <a:rPr lang="en-US" dirty="0" err="1"/>
              <a:t>user_name</a:t>
            </a:r>
            <a:r>
              <a:rPr lang="en-US" dirty="0"/>
              <a:t> to be used for this query −</a:t>
            </a:r>
          </a:p>
          <a:p>
            <a:endParaRPr lang="en-US" dirty="0"/>
          </a:p>
          <a:p>
            <a:r>
              <a:rPr lang="en-US" dirty="0"/>
              <a:t>&gt;</a:t>
            </a:r>
            <a:r>
              <a:rPr lang="en-US" dirty="0" err="1"/>
              <a:t>db.users.find</a:t>
            </a:r>
            <a:r>
              <a:rPr lang="en-US" dirty="0"/>
              <a:t>({</a:t>
            </a:r>
            <a:r>
              <a:rPr lang="en-US" dirty="0" err="1"/>
              <a:t>gender:"M</a:t>
            </a:r>
            <a:r>
              <a:rPr lang="en-US" dirty="0"/>
              <a:t>"},{user_name:1,_id:0}).hint({gender:1,user_name:1})</a:t>
            </a:r>
          </a:p>
          <a:p>
            <a:r>
              <a:rPr lang="en-US" dirty="0"/>
              <a:t>To analyze the above query using $explain −</a:t>
            </a:r>
          </a:p>
          <a:p>
            <a:endParaRPr lang="en-US" dirty="0"/>
          </a:p>
          <a:p>
            <a:r>
              <a:rPr lang="en-US" dirty="0"/>
              <a:t>&gt;</a:t>
            </a:r>
            <a:r>
              <a:rPr lang="en-US" dirty="0" err="1"/>
              <a:t>db.users.find</a:t>
            </a:r>
            <a:r>
              <a:rPr lang="en-US" dirty="0"/>
              <a:t>({</a:t>
            </a:r>
            <a:r>
              <a:rPr lang="en-US" dirty="0" err="1"/>
              <a:t>gender:"M</a:t>
            </a:r>
            <a:r>
              <a:rPr lang="en-US" dirty="0"/>
              <a:t>"},{user_name:1,_id:0}).hint({gender:1,user_name:1}).</a:t>
            </a:r>
            <a:r>
              <a:rPr lang="en-US" dirty="0" err="1"/>
              <a:t>explai</a:t>
            </a: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140</a:t>
            </a:fld>
            <a:endParaRPr lang="en-US"/>
          </a:p>
        </p:txBody>
      </p:sp>
    </p:spTree>
    <p:extLst>
      <p:ext uri="{BB962C8B-B14F-4D97-AF65-F5344CB8AC3E}">
        <p14:creationId xmlns:p14="http://schemas.microsoft.com/office/powerpoint/2010/main" val="276113186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a:t>
            </a:r>
          </a:p>
        </p:txBody>
      </p:sp>
      <p:sp>
        <p:nvSpPr>
          <p:cNvPr id="3" name="Content Placeholder 2"/>
          <p:cNvSpPr>
            <a:spLocks noGrp="1"/>
          </p:cNvSpPr>
          <p:nvPr>
            <p:ph idx="1"/>
          </p:nvPr>
        </p:nvSpPr>
        <p:spPr/>
        <p:txBody>
          <a:bodyPr>
            <a:normAutofit/>
          </a:bodyPr>
          <a:lstStyle/>
          <a:p>
            <a:r>
              <a:rPr lang="en-US" dirty="0"/>
              <a:t>Capped collections are fixed-size circular collections that follow the insertion order to support high performance for create, read, and delete operations. By circular, it means that when the fixed size allocated to the collection is exhausted, it will start deleting the oldest document in the collection without providing any explicit commands.</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141</a:t>
            </a:fld>
            <a:endParaRPr lang="en-US"/>
          </a:p>
        </p:txBody>
      </p:sp>
    </p:spTree>
    <p:extLst>
      <p:ext uri="{BB962C8B-B14F-4D97-AF65-F5344CB8AC3E}">
        <p14:creationId xmlns:p14="http://schemas.microsoft.com/office/powerpoint/2010/main" val="40640326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p>
        </p:txBody>
      </p:sp>
      <p:sp>
        <p:nvSpPr>
          <p:cNvPr id="3" name="Content Placeholder 2"/>
          <p:cNvSpPr>
            <a:spLocks noGrp="1"/>
          </p:cNvSpPr>
          <p:nvPr>
            <p:ph idx="1"/>
          </p:nvPr>
        </p:nvSpPr>
        <p:spPr/>
        <p:txBody>
          <a:bodyPr>
            <a:normAutofit/>
          </a:bodyPr>
          <a:lstStyle/>
          <a:p>
            <a:r>
              <a:rPr lang="en-US" dirty="0"/>
              <a:t>Capped collections restrict updates to the documents if the update results in increased document size. Since capped collections store documents in the order of the disk storage, it ensures that the document size does not increase the size allocated on the disk. Capped collections are best for storing log information, cache data, or any other high volume data.</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142</a:t>
            </a:fld>
            <a:endParaRPr lang="en-US"/>
          </a:p>
        </p:txBody>
      </p:sp>
    </p:spTree>
    <p:extLst>
      <p:ext uri="{BB962C8B-B14F-4D97-AF65-F5344CB8AC3E}">
        <p14:creationId xmlns:p14="http://schemas.microsoft.com/office/powerpoint/2010/main" val="78959340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p>
        </p:txBody>
      </p:sp>
      <p:sp>
        <p:nvSpPr>
          <p:cNvPr id="3" name="Content Placeholder 2"/>
          <p:cNvSpPr>
            <a:spLocks noGrp="1"/>
          </p:cNvSpPr>
          <p:nvPr>
            <p:ph idx="1"/>
          </p:nvPr>
        </p:nvSpPr>
        <p:spPr/>
        <p:txBody>
          <a:bodyPr>
            <a:normAutofit/>
          </a:bodyPr>
          <a:lstStyle/>
          <a:p>
            <a:r>
              <a:rPr lang="en-US" dirty="0"/>
              <a:t>Creating Capped Collection</a:t>
            </a:r>
          </a:p>
          <a:p>
            <a:r>
              <a:rPr lang="en-US" dirty="0"/>
              <a:t>To create a capped collection, we use the normal </a:t>
            </a:r>
            <a:r>
              <a:rPr lang="en-US" dirty="0" err="1"/>
              <a:t>createCollection</a:t>
            </a:r>
            <a:r>
              <a:rPr lang="en-US" dirty="0"/>
              <a:t> command but with capped option as true and specifying the maximum size of collection in bytes.</a:t>
            </a:r>
          </a:p>
          <a:p>
            <a:endParaRPr lang="en-US" dirty="0"/>
          </a:p>
          <a:p>
            <a:pPr marL="0" indent="0">
              <a:buNone/>
            </a:pPr>
            <a:r>
              <a:rPr lang="en-US" dirty="0"/>
              <a:t>&gt;</a:t>
            </a:r>
            <a:r>
              <a:rPr lang="en-US" dirty="0" err="1"/>
              <a:t>db.createCollection</a:t>
            </a:r>
            <a:r>
              <a:rPr lang="en-US" dirty="0"/>
              <a:t>("</a:t>
            </a:r>
            <a:r>
              <a:rPr lang="en-US" dirty="0" err="1"/>
              <a:t>cappedLogCollection</a:t>
            </a:r>
            <a:r>
              <a:rPr lang="en-US" dirty="0"/>
              <a:t>",{capped:true,size:10000})</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143</a:t>
            </a:fld>
            <a:endParaRPr lang="en-US"/>
          </a:p>
        </p:txBody>
      </p:sp>
    </p:spTree>
    <p:extLst>
      <p:ext uri="{BB962C8B-B14F-4D97-AF65-F5344CB8AC3E}">
        <p14:creationId xmlns:p14="http://schemas.microsoft.com/office/powerpoint/2010/main" val="338801407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p>
        </p:txBody>
      </p:sp>
      <p:sp>
        <p:nvSpPr>
          <p:cNvPr id="3" name="Content Placeholder 2"/>
          <p:cNvSpPr>
            <a:spLocks noGrp="1"/>
          </p:cNvSpPr>
          <p:nvPr>
            <p:ph idx="1"/>
          </p:nvPr>
        </p:nvSpPr>
        <p:spPr/>
        <p:txBody>
          <a:bodyPr>
            <a:normAutofit/>
          </a:bodyPr>
          <a:lstStyle/>
          <a:p>
            <a:r>
              <a:rPr lang="en-US" dirty="0"/>
              <a:t>In addition to collection size, we can also limit the number of documents in the collection using the max parameter −</a:t>
            </a:r>
          </a:p>
          <a:p>
            <a:pPr marL="457200" lvl="1" indent="0">
              <a:buNone/>
            </a:pPr>
            <a:r>
              <a:rPr lang="en-US" dirty="0"/>
              <a:t>&gt;</a:t>
            </a:r>
            <a:r>
              <a:rPr lang="en-US" dirty="0" err="1"/>
              <a:t>db.createCollection</a:t>
            </a:r>
            <a:r>
              <a:rPr lang="en-US" dirty="0"/>
              <a:t>("</a:t>
            </a:r>
            <a:r>
              <a:rPr lang="en-US" dirty="0" err="1"/>
              <a:t>cappedLogCollection</a:t>
            </a:r>
            <a:r>
              <a:rPr lang="en-US" dirty="0"/>
              <a:t>",{capped:true,size:10000,max:1000})</a:t>
            </a:r>
          </a:p>
          <a:p>
            <a:r>
              <a:rPr lang="en-US" dirty="0"/>
              <a:t>If you want to check whether a collection is capped or not, use the following </a:t>
            </a:r>
            <a:r>
              <a:rPr lang="en-US" dirty="0" err="1"/>
              <a:t>isCapped</a:t>
            </a:r>
            <a:r>
              <a:rPr lang="en-US" dirty="0"/>
              <a:t> command −</a:t>
            </a:r>
          </a:p>
          <a:p>
            <a:endParaRPr lang="en-US" dirty="0"/>
          </a:p>
          <a:p>
            <a:pPr marL="457200" lvl="1" indent="0">
              <a:buNone/>
            </a:pPr>
            <a:r>
              <a:rPr lang="en-US" dirty="0"/>
              <a:t>&gt;</a:t>
            </a:r>
            <a:r>
              <a:rPr lang="en-US" dirty="0" err="1"/>
              <a:t>db.cappedLogCollection.isCapped</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144</a:t>
            </a:fld>
            <a:endParaRPr lang="en-US"/>
          </a:p>
        </p:txBody>
      </p:sp>
    </p:spTree>
    <p:extLst>
      <p:ext uri="{BB962C8B-B14F-4D97-AF65-F5344CB8AC3E}">
        <p14:creationId xmlns:p14="http://schemas.microsoft.com/office/powerpoint/2010/main" val="7596926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p>
        </p:txBody>
      </p:sp>
      <p:sp>
        <p:nvSpPr>
          <p:cNvPr id="3" name="Content Placeholder 2"/>
          <p:cNvSpPr>
            <a:spLocks noGrp="1"/>
          </p:cNvSpPr>
          <p:nvPr>
            <p:ph idx="1"/>
          </p:nvPr>
        </p:nvSpPr>
        <p:spPr/>
        <p:txBody>
          <a:bodyPr>
            <a:normAutofit/>
          </a:bodyPr>
          <a:lstStyle/>
          <a:p>
            <a:r>
              <a:rPr lang="en-US" dirty="0"/>
              <a:t>If there is an existing collection which you are planning to convert to capped, you can do it with the following code −</a:t>
            </a:r>
          </a:p>
          <a:p>
            <a:endParaRPr lang="en-US" dirty="0"/>
          </a:p>
          <a:p>
            <a:r>
              <a:rPr lang="en-US" dirty="0"/>
              <a:t>&gt;</a:t>
            </a:r>
            <a:r>
              <a:rPr lang="en-US" dirty="0" err="1"/>
              <a:t>db.runCommand</a:t>
            </a:r>
            <a:r>
              <a:rPr lang="en-US" dirty="0"/>
              <a:t>({"convertToCapped":"posts",size:10000})</a:t>
            </a:r>
          </a:p>
          <a:p>
            <a:r>
              <a:rPr lang="en-US" dirty="0"/>
              <a:t>This code would convert our existing collection posts to a capped collection.</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145</a:t>
            </a:fld>
            <a:endParaRPr lang="en-US"/>
          </a:p>
        </p:txBody>
      </p:sp>
    </p:spTree>
    <p:extLst>
      <p:ext uri="{BB962C8B-B14F-4D97-AF65-F5344CB8AC3E}">
        <p14:creationId xmlns:p14="http://schemas.microsoft.com/office/powerpoint/2010/main" val="270291606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p>
        </p:txBody>
      </p:sp>
      <p:sp>
        <p:nvSpPr>
          <p:cNvPr id="3" name="Content Placeholder 2"/>
          <p:cNvSpPr>
            <a:spLocks noGrp="1"/>
          </p:cNvSpPr>
          <p:nvPr>
            <p:ph idx="1"/>
          </p:nvPr>
        </p:nvSpPr>
        <p:spPr/>
        <p:txBody>
          <a:bodyPr>
            <a:normAutofit/>
          </a:bodyPr>
          <a:lstStyle/>
          <a:p>
            <a:r>
              <a:rPr lang="en-US" dirty="0"/>
              <a:t>Querying Capped Collection</a:t>
            </a:r>
          </a:p>
          <a:p>
            <a:r>
              <a:rPr lang="en-US" dirty="0"/>
              <a:t>By default, a find query on a capped collection will display results in insertion order. But if you want the documents to be retrieved in reverse order, use the sort command as shown in the following code −</a:t>
            </a:r>
          </a:p>
          <a:p>
            <a:pPr marL="457200" lvl="1" indent="0">
              <a:buNone/>
            </a:pPr>
            <a:r>
              <a:rPr lang="en-US" dirty="0"/>
              <a:t>&gt;</a:t>
            </a:r>
            <a:r>
              <a:rPr lang="en-US" dirty="0" err="1"/>
              <a:t>db.cappedLogCollection.find</a:t>
            </a:r>
            <a:r>
              <a:rPr lang="en-US" dirty="0"/>
              <a:t>().sort({$natural:-1})</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146</a:t>
            </a:fld>
            <a:endParaRPr lang="en-US"/>
          </a:p>
        </p:txBody>
      </p:sp>
    </p:spTree>
    <p:extLst>
      <p:ext uri="{BB962C8B-B14F-4D97-AF65-F5344CB8AC3E}">
        <p14:creationId xmlns:p14="http://schemas.microsoft.com/office/powerpoint/2010/main" val="353744396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p>
        </p:txBody>
      </p:sp>
      <p:sp>
        <p:nvSpPr>
          <p:cNvPr id="3" name="Content Placeholder 2"/>
          <p:cNvSpPr>
            <a:spLocks noGrp="1"/>
          </p:cNvSpPr>
          <p:nvPr>
            <p:ph idx="1"/>
          </p:nvPr>
        </p:nvSpPr>
        <p:spPr/>
        <p:txBody>
          <a:bodyPr>
            <a:normAutofit/>
          </a:bodyPr>
          <a:lstStyle/>
          <a:p>
            <a:r>
              <a:rPr lang="en-US" dirty="0"/>
              <a:t>There are few other important points regarding capped collections worth knowing </a:t>
            </a:r>
          </a:p>
          <a:p>
            <a:pPr lvl="1"/>
            <a:r>
              <a:rPr lang="en-US" dirty="0"/>
              <a:t>We cannot delete documents from a capped collection.</a:t>
            </a:r>
          </a:p>
          <a:p>
            <a:pPr lvl="1"/>
            <a:r>
              <a:rPr lang="en-US" dirty="0"/>
              <a:t>There are no default indexes present in a capped collection, not even on _id field.</a:t>
            </a:r>
          </a:p>
          <a:p>
            <a:pPr lvl="1"/>
            <a:r>
              <a:rPr lang="en-US" dirty="0"/>
              <a:t>While inserting a new document, </a:t>
            </a:r>
            <a:r>
              <a:rPr lang="en-US" dirty="0" err="1"/>
              <a:t>MongoDB</a:t>
            </a:r>
            <a:r>
              <a:rPr lang="en-US" dirty="0"/>
              <a:t> does not have to actually look for a place to accommodate new document on the disk. It can blindly insert the new document at the tail of the collection. This makes insert operations in capped collections very fast.</a:t>
            </a:r>
          </a:p>
          <a:p>
            <a:pPr lvl="1"/>
            <a:r>
              <a:rPr lang="en-US" dirty="0"/>
              <a:t>Similarly, while reading documents </a:t>
            </a:r>
            <a:r>
              <a:rPr lang="en-US" dirty="0" err="1"/>
              <a:t>MongoDB</a:t>
            </a:r>
            <a:r>
              <a:rPr lang="en-US" dirty="0"/>
              <a:t> returns the documents in the same order as present on disk. This makes the read operation very fast.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147</a:t>
            </a:fld>
            <a:endParaRPr lang="en-US"/>
          </a:p>
        </p:txBody>
      </p:sp>
    </p:spTree>
    <p:extLst>
      <p:ext uri="{BB962C8B-B14F-4D97-AF65-F5344CB8AC3E}">
        <p14:creationId xmlns:p14="http://schemas.microsoft.com/office/powerpoint/2010/main" val="9432733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MongoDB!COMPONENTS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Welcome to </a:t>
            </a:r>
            <a:r>
              <a:rPr lang="en-US" dirty="0" err="1"/>
              <a:t>MongoDB!COMPONENTS</a:t>
            </a:r>
            <a:endParaRPr lang="en-US" dirty="0"/>
          </a:p>
          <a:p>
            <a:pPr lvl="1"/>
            <a:r>
              <a:rPr lang="en-US" dirty="0"/>
              <a:t>  bin/</a:t>
            </a:r>
            <a:r>
              <a:rPr lang="en-US" dirty="0" err="1"/>
              <a:t>mongod</a:t>
            </a:r>
            <a:r>
              <a:rPr lang="en-US" dirty="0"/>
              <a:t> - The database process.</a:t>
            </a:r>
          </a:p>
          <a:p>
            <a:pPr lvl="1"/>
            <a:r>
              <a:rPr lang="en-US" dirty="0"/>
              <a:t>  bin/mongos - </a:t>
            </a:r>
            <a:r>
              <a:rPr lang="en-US" dirty="0" err="1"/>
              <a:t>Sharding</a:t>
            </a:r>
            <a:r>
              <a:rPr lang="en-US" dirty="0"/>
              <a:t> controller.</a:t>
            </a:r>
          </a:p>
          <a:p>
            <a:pPr lvl="1"/>
            <a:r>
              <a:rPr lang="en-US" dirty="0"/>
              <a:t>  bin/mongo  - The database shell (uses interactive </a:t>
            </a:r>
            <a:r>
              <a:rPr lang="en-US" dirty="0" err="1"/>
              <a:t>javascript</a:t>
            </a:r>
            <a:r>
              <a:rPr lang="en-US" dirty="0"/>
              <a:t>).</a:t>
            </a:r>
          </a:p>
          <a:p>
            <a:r>
              <a:rPr lang="en-US" dirty="0"/>
              <a:t>UTILITIES  </a:t>
            </a:r>
          </a:p>
          <a:p>
            <a:pPr lvl="1"/>
            <a:r>
              <a:rPr lang="en-US" dirty="0"/>
              <a:t>bin/</a:t>
            </a:r>
            <a:r>
              <a:rPr lang="en-US" dirty="0" err="1"/>
              <a:t>mongodump</a:t>
            </a:r>
            <a:r>
              <a:rPr lang="en-US" dirty="0"/>
              <a:t>         - </a:t>
            </a:r>
            <a:r>
              <a:rPr lang="en-US" dirty="0" err="1"/>
              <a:t>MongoDB</a:t>
            </a:r>
            <a:r>
              <a:rPr lang="en-US" dirty="0"/>
              <a:t> dump tool - for backups, snapshots, etc..  </a:t>
            </a:r>
          </a:p>
          <a:p>
            <a:pPr lvl="1"/>
            <a:r>
              <a:rPr lang="en-US" dirty="0"/>
              <a:t>bin/</a:t>
            </a:r>
            <a:r>
              <a:rPr lang="en-US" dirty="0" err="1"/>
              <a:t>mongorestore</a:t>
            </a:r>
            <a:r>
              <a:rPr lang="en-US" dirty="0"/>
              <a:t>      - </a:t>
            </a:r>
            <a:r>
              <a:rPr lang="en-US" dirty="0" err="1"/>
              <a:t>MongoDB</a:t>
            </a:r>
            <a:r>
              <a:rPr lang="en-US" dirty="0"/>
              <a:t> restore a dump  </a:t>
            </a:r>
          </a:p>
          <a:p>
            <a:pPr lvl="1"/>
            <a:r>
              <a:rPr lang="en-US" dirty="0"/>
              <a:t>bin/</a:t>
            </a:r>
            <a:r>
              <a:rPr lang="en-US" dirty="0" err="1"/>
              <a:t>mongoexport</a:t>
            </a:r>
            <a:r>
              <a:rPr lang="en-US" dirty="0"/>
              <a:t>       - Export a single collection to test (JSON, CSV)  </a:t>
            </a:r>
          </a:p>
          <a:p>
            <a:pPr lvl="1"/>
            <a:r>
              <a:rPr lang="en-US" dirty="0"/>
              <a:t>bin/</a:t>
            </a:r>
            <a:r>
              <a:rPr lang="en-US" dirty="0" err="1"/>
              <a:t>mongoimport</a:t>
            </a:r>
            <a:r>
              <a:rPr lang="en-US" dirty="0"/>
              <a:t>       - Import from JSON or CSV  </a:t>
            </a:r>
          </a:p>
          <a:p>
            <a:pPr lvl="1"/>
            <a:r>
              <a:rPr lang="en-US" dirty="0"/>
              <a:t>bin/</a:t>
            </a:r>
            <a:r>
              <a:rPr lang="en-US" dirty="0" err="1"/>
              <a:t>mongofiles</a:t>
            </a:r>
            <a:r>
              <a:rPr lang="en-US" dirty="0"/>
              <a:t>        - Utility for putting and getting files from </a:t>
            </a:r>
            <a:r>
              <a:rPr lang="en-US" dirty="0" err="1"/>
              <a:t>MongoDB</a:t>
            </a:r>
            <a:r>
              <a:rPr lang="en-US" dirty="0"/>
              <a:t> </a:t>
            </a:r>
            <a:r>
              <a:rPr lang="en-US" dirty="0" err="1"/>
              <a:t>GridFS</a:t>
            </a:r>
            <a:r>
              <a:rPr lang="en-US" dirty="0"/>
              <a:t>  </a:t>
            </a:r>
          </a:p>
          <a:p>
            <a:pPr lvl="1"/>
            <a:r>
              <a:rPr lang="en-US" dirty="0"/>
              <a:t>bin/</a:t>
            </a:r>
            <a:r>
              <a:rPr lang="en-US" dirty="0" err="1"/>
              <a:t>mongostat</a:t>
            </a:r>
            <a:r>
              <a:rPr lang="en-US" dirty="0"/>
              <a:t>         - Show performance </a:t>
            </a:r>
            <a:r>
              <a:rPr lang="en-US" dirty="0" err="1"/>
              <a:t>statisticsRUNNING</a:t>
            </a:r>
            <a:endParaRPr lang="en-US" dirty="0"/>
          </a:p>
          <a:p>
            <a:pPr lvl="1"/>
            <a:r>
              <a:rPr lang="en-US" dirty="0"/>
              <a:t>Bin/</a:t>
            </a:r>
            <a:r>
              <a:rPr lang="en-US" dirty="0" err="1"/>
              <a:t>mongotop</a:t>
            </a:r>
            <a:r>
              <a:rPr lang="en-US" dirty="0"/>
              <a:t>         - show </a:t>
            </a:r>
            <a:r>
              <a:rPr lang="en-US" dirty="0" err="1"/>
              <a:t>actIvity</a:t>
            </a:r>
            <a:r>
              <a:rPr lang="en-US" dirty="0"/>
              <a:t> details</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148</a:t>
            </a:fld>
            <a:endParaRPr lang="en-US"/>
          </a:p>
        </p:txBody>
      </p:sp>
    </p:spTree>
    <p:extLst>
      <p:ext uri="{BB962C8B-B14F-4D97-AF65-F5344CB8AC3E}">
        <p14:creationId xmlns:p14="http://schemas.microsoft.com/office/powerpoint/2010/main" val="1079412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Advantages</a:t>
            </a:r>
          </a:p>
        </p:txBody>
      </p:sp>
      <p:sp>
        <p:nvSpPr>
          <p:cNvPr id="3" name="Content Placeholder 2"/>
          <p:cNvSpPr>
            <a:spLocks noGrp="1"/>
          </p:cNvSpPr>
          <p:nvPr>
            <p:ph idx="1"/>
          </p:nvPr>
        </p:nvSpPr>
        <p:spPr/>
        <p:txBody>
          <a:bodyPr>
            <a:normAutofit fontScale="85000" lnSpcReduction="20000"/>
          </a:bodyPr>
          <a:lstStyle/>
          <a:p>
            <a:r>
              <a:rPr lang="en-US" dirty="0"/>
              <a:t>Any relational database has a typical schema design that shows number of tables and the relationship between these tables. While in </a:t>
            </a:r>
            <a:r>
              <a:rPr lang="en-US" dirty="0" err="1"/>
              <a:t>MongoDB</a:t>
            </a:r>
            <a:r>
              <a:rPr lang="en-US" dirty="0"/>
              <a:t>, there is no concept of relationship.</a:t>
            </a:r>
          </a:p>
          <a:p>
            <a:r>
              <a:rPr lang="en-US" dirty="0"/>
              <a:t>Advantages of </a:t>
            </a:r>
            <a:r>
              <a:rPr lang="en-US" dirty="0" err="1"/>
              <a:t>MongoDB</a:t>
            </a:r>
            <a:r>
              <a:rPr lang="en-US" dirty="0"/>
              <a:t> over RDBMS</a:t>
            </a:r>
          </a:p>
          <a:p>
            <a:pPr lvl="1"/>
            <a:r>
              <a:rPr lang="en-US" b="1" dirty="0"/>
              <a:t>Schema less</a:t>
            </a:r>
            <a:r>
              <a:rPr lang="en-US" dirty="0"/>
              <a:t> − </a:t>
            </a:r>
            <a:r>
              <a:rPr lang="en-US" dirty="0" err="1"/>
              <a:t>MongoDB</a:t>
            </a:r>
            <a:r>
              <a:rPr lang="en-US" dirty="0"/>
              <a:t> is a document database in which one collection holds different documents. Number of fields, content and size of the document can differ from one document to another.</a:t>
            </a:r>
          </a:p>
          <a:p>
            <a:pPr lvl="1"/>
            <a:r>
              <a:rPr lang="en-US" dirty="0"/>
              <a:t>Structure of a single object is clear.</a:t>
            </a:r>
          </a:p>
          <a:p>
            <a:pPr lvl="1"/>
            <a:r>
              <a:rPr lang="en-US" dirty="0"/>
              <a:t>No complex joins.</a:t>
            </a:r>
          </a:p>
          <a:p>
            <a:pPr lvl="1"/>
            <a:r>
              <a:rPr lang="en-US" dirty="0"/>
              <a:t>Deep query-ability. </a:t>
            </a:r>
            <a:r>
              <a:rPr lang="en-US" dirty="0" err="1"/>
              <a:t>MongoDB</a:t>
            </a:r>
            <a:r>
              <a:rPr lang="en-US" dirty="0"/>
              <a:t> supports dynamic queries on documents using a document-based query language that's nearly as powerful as SQL.</a:t>
            </a:r>
          </a:p>
          <a:p>
            <a:pPr lvl="1"/>
            <a:r>
              <a:rPr lang="en-US" dirty="0"/>
              <a:t>Tuning.</a:t>
            </a:r>
          </a:p>
          <a:p>
            <a:pPr lvl="1"/>
            <a:r>
              <a:rPr lang="en-US" b="1" dirty="0"/>
              <a:t>Ease of scale-out</a:t>
            </a:r>
            <a:r>
              <a:rPr lang="en-US" dirty="0"/>
              <a:t> − </a:t>
            </a:r>
            <a:r>
              <a:rPr lang="en-US" dirty="0" err="1"/>
              <a:t>MongoDB</a:t>
            </a:r>
            <a:r>
              <a:rPr lang="en-US" dirty="0"/>
              <a:t> is easy to scale.</a:t>
            </a:r>
          </a:p>
          <a:p>
            <a:pPr lvl="1"/>
            <a:r>
              <a:rPr lang="en-US" dirty="0"/>
              <a:t>Conversion/mapping of application objects to database objects not needed.</a:t>
            </a:r>
          </a:p>
          <a:p>
            <a:pPr lvl="1"/>
            <a:r>
              <a:rPr lang="en-US" dirty="0"/>
              <a:t>Uses internal memory for storing the (windowed) working set, enabling faster access of data</a:t>
            </a:r>
          </a:p>
          <a:p>
            <a:pPr lvl="1"/>
            <a:endParaRPr lang="en-US" dirty="0"/>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15</a:t>
            </a:fld>
            <a:endParaRPr lang="en-US"/>
          </a:p>
        </p:txBody>
      </p:sp>
    </p:spTree>
    <p:extLst>
      <p:ext uri="{BB962C8B-B14F-4D97-AF65-F5344CB8AC3E}">
        <p14:creationId xmlns:p14="http://schemas.microsoft.com/office/powerpoint/2010/main" val="197554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MongoDB</a:t>
            </a:r>
            <a:r>
              <a:rPr lang="en-US" dirty="0"/>
              <a:t>?</a:t>
            </a:r>
            <a:br>
              <a:rPr lang="en-US" dirty="0"/>
            </a:br>
            <a:endParaRPr lang="en-US" dirty="0"/>
          </a:p>
        </p:txBody>
      </p:sp>
      <p:sp>
        <p:nvSpPr>
          <p:cNvPr id="3" name="Content Placeholder 2"/>
          <p:cNvSpPr>
            <a:spLocks noGrp="1"/>
          </p:cNvSpPr>
          <p:nvPr>
            <p:ph idx="1"/>
          </p:nvPr>
        </p:nvSpPr>
        <p:spPr/>
        <p:txBody>
          <a:bodyPr>
            <a:normAutofit/>
          </a:bodyPr>
          <a:lstStyle/>
          <a:p>
            <a:r>
              <a:rPr lang="en-US" b="1" dirty="0"/>
              <a:t>Document Oriented Storage</a:t>
            </a:r>
            <a:r>
              <a:rPr lang="en-US" dirty="0"/>
              <a:t> − Data is stored in the form of JSON style documents.</a:t>
            </a:r>
          </a:p>
          <a:p>
            <a:r>
              <a:rPr lang="en-US" dirty="0"/>
              <a:t>Index on any attribute</a:t>
            </a:r>
          </a:p>
          <a:p>
            <a:r>
              <a:rPr lang="en-US" dirty="0"/>
              <a:t>Replication and high availability</a:t>
            </a:r>
          </a:p>
          <a:p>
            <a:r>
              <a:rPr lang="en-US" dirty="0"/>
              <a:t>Auto-</a:t>
            </a:r>
            <a:r>
              <a:rPr lang="en-US" dirty="0" err="1"/>
              <a:t>sharding</a:t>
            </a:r>
            <a:endParaRPr lang="en-US" dirty="0"/>
          </a:p>
          <a:p>
            <a:r>
              <a:rPr lang="en-US" dirty="0"/>
              <a:t>Rich queries</a:t>
            </a:r>
          </a:p>
          <a:p>
            <a:r>
              <a:rPr lang="en-US" dirty="0"/>
              <a:t>Fast in-place updates</a:t>
            </a:r>
          </a:p>
          <a:p>
            <a:r>
              <a:rPr lang="en-US" dirty="0"/>
              <a:t>Professional support by </a:t>
            </a:r>
            <a:r>
              <a:rPr lang="en-US" dirty="0" err="1"/>
              <a:t>MongoDB</a:t>
            </a:r>
            <a:endParaRPr lang="en-US" dirty="0"/>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16</a:t>
            </a:fld>
            <a:endParaRPr lang="en-US"/>
          </a:p>
        </p:txBody>
      </p:sp>
    </p:spTree>
    <p:extLst>
      <p:ext uri="{BB962C8B-B14F-4D97-AF65-F5344CB8AC3E}">
        <p14:creationId xmlns:p14="http://schemas.microsoft.com/office/powerpoint/2010/main" val="85552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Use </a:t>
            </a:r>
            <a:r>
              <a:rPr lang="en-US" dirty="0" err="1"/>
              <a:t>MongoDB</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a:t>Big Data</a:t>
            </a:r>
          </a:p>
          <a:p>
            <a:r>
              <a:rPr lang="en-US" dirty="0"/>
              <a:t>Content Management and Delivery</a:t>
            </a:r>
          </a:p>
          <a:p>
            <a:r>
              <a:rPr lang="en-US" dirty="0"/>
              <a:t>Mobile and Social Infrastructure</a:t>
            </a:r>
          </a:p>
          <a:p>
            <a:r>
              <a:rPr lang="en-US" dirty="0"/>
              <a:t>User Data Management</a:t>
            </a:r>
          </a:p>
          <a:p>
            <a:r>
              <a:rPr lang="en-US" dirty="0"/>
              <a:t>Data Hub</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17</a:t>
            </a:fld>
            <a:endParaRPr lang="en-US"/>
          </a:p>
        </p:txBody>
      </p:sp>
    </p:spTree>
    <p:extLst>
      <p:ext uri="{BB962C8B-B14F-4D97-AF65-F5344CB8AC3E}">
        <p14:creationId xmlns:p14="http://schemas.microsoft.com/office/powerpoint/2010/main" val="3945272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Environment</a:t>
            </a:r>
            <a:br>
              <a:rPr lang="en-US" dirty="0"/>
            </a:br>
            <a:endParaRPr lang="en-US" dirty="0"/>
          </a:p>
        </p:txBody>
      </p:sp>
      <p:sp>
        <p:nvSpPr>
          <p:cNvPr id="3" name="Content Placeholder 2"/>
          <p:cNvSpPr>
            <a:spLocks noGrp="1"/>
          </p:cNvSpPr>
          <p:nvPr>
            <p:ph idx="1"/>
          </p:nvPr>
        </p:nvSpPr>
        <p:spPr/>
        <p:txBody>
          <a:bodyPr>
            <a:normAutofit/>
          </a:bodyPr>
          <a:lstStyle/>
          <a:p>
            <a:r>
              <a:rPr lang="en-US" dirty="0"/>
              <a:t>Install </a:t>
            </a:r>
            <a:r>
              <a:rPr lang="en-US" dirty="0" err="1"/>
              <a:t>MongoDB</a:t>
            </a:r>
            <a:r>
              <a:rPr lang="en-US" dirty="0"/>
              <a:t> On Windows</a:t>
            </a:r>
          </a:p>
          <a:p>
            <a:r>
              <a:rPr lang="en-US" dirty="0"/>
              <a:t>To install </a:t>
            </a:r>
            <a:r>
              <a:rPr lang="en-US" dirty="0" err="1"/>
              <a:t>MongoDB</a:t>
            </a:r>
            <a:r>
              <a:rPr lang="en-US" dirty="0"/>
              <a:t> on Windows, first download the latest release of </a:t>
            </a:r>
            <a:r>
              <a:rPr lang="en-US" dirty="0" err="1"/>
              <a:t>MongoDB</a:t>
            </a:r>
            <a:r>
              <a:rPr lang="en-US" dirty="0"/>
              <a:t> from </a:t>
            </a:r>
            <a:r>
              <a:rPr lang="en-US" dirty="0">
                <a:hlinkClick r:id="rId2"/>
              </a:rPr>
              <a:t>https://www.mongodb.org/downloads</a:t>
            </a:r>
            <a:r>
              <a:rPr lang="en-US" dirty="0"/>
              <a:t>. Make sure you get correct version of </a:t>
            </a:r>
            <a:r>
              <a:rPr lang="en-US" dirty="0" err="1"/>
              <a:t>MongoDB</a:t>
            </a:r>
            <a:r>
              <a:rPr lang="en-US" dirty="0"/>
              <a:t> depending upon your Windows version. To get your Windows version, open command prompt and execute the following command.</a:t>
            </a:r>
          </a:p>
          <a:p>
            <a:pPr marL="457200" lvl="1" indent="0">
              <a:buNone/>
            </a:pPr>
            <a:r>
              <a:rPr lang="en-US" dirty="0"/>
              <a:t>C:\&gt;wmic </a:t>
            </a:r>
            <a:r>
              <a:rPr lang="en-US" dirty="0" err="1"/>
              <a:t>os</a:t>
            </a:r>
            <a:r>
              <a:rPr lang="en-US" dirty="0"/>
              <a:t> get </a:t>
            </a:r>
            <a:r>
              <a:rPr lang="en-US" dirty="0" err="1"/>
              <a:t>osarchitecture</a:t>
            </a:r>
            <a:endParaRPr lang="en-US" dirty="0"/>
          </a:p>
          <a:p>
            <a:pPr marL="457200" lvl="1" indent="0">
              <a:buNone/>
            </a:pPr>
            <a:r>
              <a:rPr lang="en-US" dirty="0" err="1"/>
              <a:t>OSArchitecture</a:t>
            </a:r>
            <a:endParaRPr lang="en-US" dirty="0"/>
          </a:p>
          <a:p>
            <a:pPr marL="457200" lvl="1" indent="0">
              <a:buNone/>
            </a:pPr>
            <a:r>
              <a:rPr lang="en-US" dirty="0"/>
              <a:t>64-bit</a:t>
            </a:r>
          </a:p>
          <a:p>
            <a:pPr marL="457200" lvl="1" indent="0">
              <a:buNone/>
            </a:pPr>
            <a:r>
              <a:rPr lang="en-US" dirty="0"/>
              <a:t>C:\&gt;</a:t>
            </a:r>
          </a:p>
          <a:p>
            <a:endParaRPr lang="en-US" dirty="0"/>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18</a:t>
            </a:fld>
            <a:endParaRPr lang="en-US"/>
          </a:p>
        </p:txBody>
      </p:sp>
    </p:spTree>
    <p:extLst>
      <p:ext uri="{BB962C8B-B14F-4D97-AF65-F5344CB8AC3E}">
        <p14:creationId xmlns:p14="http://schemas.microsoft.com/office/powerpoint/2010/main" val="2678671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Environment </a:t>
            </a:r>
            <a:r>
              <a:rPr lang="en-US" sz="1800" dirty="0"/>
              <a:t>Contd.</a:t>
            </a:r>
          </a:p>
        </p:txBody>
      </p:sp>
      <p:sp>
        <p:nvSpPr>
          <p:cNvPr id="3" name="Content Placeholder 2"/>
          <p:cNvSpPr>
            <a:spLocks noGrp="1"/>
          </p:cNvSpPr>
          <p:nvPr>
            <p:ph idx="1"/>
          </p:nvPr>
        </p:nvSpPr>
        <p:spPr/>
        <p:txBody>
          <a:bodyPr>
            <a:normAutofit/>
          </a:bodyPr>
          <a:lstStyle/>
          <a:p>
            <a:r>
              <a:rPr lang="en-US" dirty="0"/>
              <a:t>32-bit versions of </a:t>
            </a:r>
            <a:r>
              <a:rPr lang="en-US" dirty="0" err="1"/>
              <a:t>MongoDB</a:t>
            </a:r>
            <a:r>
              <a:rPr lang="en-US" dirty="0"/>
              <a:t> only support databases smaller than 2GB and suitable only for testing and evaluation purposes.</a:t>
            </a:r>
          </a:p>
          <a:p>
            <a:r>
              <a:rPr lang="en-US" dirty="0"/>
              <a:t>Now extract your downloaded file to c:\ drive or any other location. Make sure the name of the extracted folder is mongodb-win32-i386-[version] or mongodb-win32-x86_64-[version]. Here [version] is the version of </a:t>
            </a:r>
            <a:r>
              <a:rPr lang="en-US" dirty="0" err="1"/>
              <a:t>MongoDB</a:t>
            </a:r>
            <a:r>
              <a:rPr lang="en-US" dirty="0"/>
              <a:t> download.</a:t>
            </a:r>
          </a:p>
          <a:p>
            <a:r>
              <a:rPr lang="en-US" dirty="0"/>
              <a:t>Next, open the command prompt and run the following command.</a:t>
            </a:r>
          </a:p>
          <a:p>
            <a:pPr marL="457200" lvl="1" indent="0">
              <a:buNone/>
            </a:pPr>
            <a:r>
              <a:rPr lang="en-US" dirty="0"/>
              <a:t>C:\&gt;move mongodb-win64-* </a:t>
            </a:r>
            <a:r>
              <a:rPr lang="en-US" dirty="0" err="1"/>
              <a:t>mongodb</a:t>
            </a:r>
            <a:endParaRPr lang="en-US" dirty="0"/>
          </a:p>
          <a:p>
            <a:pPr marL="457200" lvl="1" indent="0">
              <a:buNone/>
            </a:pPr>
            <a:r>
              <a:rPr lang="en-US" dirty="0"/>
              <a:t>   1 </a:t>
            </a:r>
            <a:r>
              <a:rPr lang="en-US" dirty="0" err="1"/>
              <a:t>dir</a:t>
            </a:r>
            <a:r>
              <a:rPr lang="en-US" dirty="0"/>
              <a:t>(s) moved.</a:t>
            </a:r>
          </a:p>
          <a:p>
            <a:pPr marL="457200" lvl="1" indent="0">
              <a:buNone/>
            </a:pPr>
            <a:r>
              <a:rPr lang="en-US" dirty="0"/>
              <a:t>C:\&gt;</a:t>
            </a:r>
          </a:p>
          <a:p>
            <a:endParaRPr lang="en-US" dirty="0"/>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19</a:t>
            </a:fld>
            <a:endParaRPr lang="en-US"/>
          </a:p>
        </p:txBody>
      </p:sp>
    </p:spTree>
    <p:extLst>
      <p:ext uri="{BB962C8B-B14F-4D97-AF65-F5344CB8AC3E}">
        <p14:creationId xmlns:p14="http://schemas.microsoft.com/office/powerpoint/2010/main" val="55915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a:t>
            </a:r>
          </a:p>
        </p:txBody>
      </p:sp>
      <p:sp>
        <p:nvSpPr>
          <p:cNvPr id="4" name="Content Placeholder 3"/>
          <p:cNvSpPr>
            <a:spLocks noGrp="1"/>
          </p:cNvSpPr>
          <p:nvPr>
            <p:ph idx="1"/>
          </p:nvPr>
        </p:nvSpPr>
        <p:spPr/>
        <p:txBody>
          <a:bodyPr/>
          <a:lstStyle/>
          <a:p>
            <a:r>
              <a:rPr lang="en-US" dirty="0" err="1"/>
              <a:t>MongoDB</a:t>
            </a:r>
            <a:r>
              <a:rPr lang="en-US" dirty="0"/>
              <a:t> is an open-source document database and leading </a:t>
            </a:r>
            <a:r>
              <a:rPr lang="en-US" dirty="0" err="1"/>
              <a:t>NoSQL</a:t>
            </a:r>
            <a:r>
              <a:rPr lang="en-US" dirty="0"/>
              <a:t> database. </a:t>
            </a:r>
          </a:p>
          <a:p>
            <a:r>
              <a:rPr lang="en-US" dirty="0" err="1"/>
              <a:t>MongoDB</a:t>
            </a:r>
            <a:r>
              <a:rPr lang="en-US" dirty="0"/>
              <a:t> is written in C++. </a:t>
            </a:r>
          </a:p>
          <a:p>
            <a:r>
              <a:rPr lang="en-US" dirty="0"/>
              <a:t>This will give you great understanding on </a:t>
            </a:r>
            <a:r>
              <a:rPr lang="en-US" dirty="0" err="1"/>
              <a:t>MongoDB</a:t>
            </a:r>
            <a:r>
              <a:rPr lang="en-US" dirty="0"/>
              <a:t> concepts needed to create and deploy a highly scalable and performance-oriented database.</a:t>
            </a:r>
          </a:p>
        </p:txBody>
      </p:sp>
      <p:sp>
        <p:nvSpPr>
          <p:cNvPr id="5" name="Date Placeholder 4"/>
          <p:cNvSpPr>
            <a:spLocks noGrp="1"/>
          </p:cNvSpPr>
          <p:nvPr>
            <p:ph type="dt" sz="half" idx="10"/>
          </p:nvPr>
        </p:nvSpPr>
        <p:spPr/>
        <p:txBody>
          <a:bodyPr/>
          <a:lstStyle/>
          <a:p>
            <a:fld id="{87FE4AE2-66B6-4832-BE4B-94C7A9B24CFD}" type="datetime1">
              <a:rPr lang="en-US" smtClean="0"/>
              <a:t>11/30/2022</a:t>
            </a:fld>
            <a:endParaRPr lang="en-US"/>
          </a:p>
        </p:txBody>
      </p:sp>
      <p:sp>
        <p:nvSpPr>
          <p:cNvPr id="6" name="Footer Placeholder 5"/>
          <p:cNvSpPr>
            <a:spLocks noGrp="1"/>
          </p:cNvSpPr>
          <p:nvPr>
            <p:ph type="ftr" sz="quarter" idx="11"/>
          </p:nvPr>
        </p:nvSpPr>
        <p:spPr/>
        <p:txBody>
          <a:bodyPr/>
          <a:lstStyle/>
          <a:p>
            <a:r>
              <a:rPr lang="en-US"/>
              <a:t>Rashmi Gupta</a:t>
            </a:r>
          </a:p>
        </p:txBody>
      </p:sp>
      <p:sp>
        <p:nvSpPr>
          <p:cNvPr id="7" name="Slide Number Placeholder 6"/>
          <p:cNvSpPr>
            <a:spLocks noGrp="1"/>
          </p:cNvSpPr>
          <p:nvPr>
            <p:ph type="sldNum" sz="quarter" idx="12"/>
          </p:nvPr>
        </p:nvSpPr>
        <p:spPr/>
        <p:txBody>
          <a:bodyPr/>
          <a:lstStyle/>
          <a:p>
            <a:fld id="{ED2BB53F-E1EE-48E0-A6FB-5C936FDA483A}" type="slidenum">
              <a:rPr lang="en-US" smtClean="0"/>
              <a:t>2</a:t>
            </a:fld>
            <a:endParaRPr lang="en-US"/>
          </a:p>
        </p:txBody>
      </p:sp>
    </p:spTree>
    <p:extLst>
      <p:ext uri="{BB962C8B-B14F-4D97-AF65-F5344CB8AC3E}">
        <p14:creationId xmlns:p14="http://schemas.microsoft.com/office/powerpoint/2010/main" val="2501296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Environment </a:t>
            </a:r>
            <a:r>
              <a:rPr lang="en-US" sz="1800" dirty="0"/>
              <a:t>Contd.</a:t>
            </a:r>
          </a:p>
        </p:txBody>
      </p:sp>
      <p:sp>
        <p:nvSpPr>
          <p:cNvPr id="3" name="Content Placeholder 2"/>
          <p:cNvSpPr>
            <a:spLocks noGrp="1"/>
          </p:cNvSpPr>
          <p:nvPr>
            <p:ph idx="1"/>
          </p:nvPr>
        </p:nvSpPr>
        <p:spPr/>
        <p:txBody>
          <a:bodyPr>
            <a:normAutofit/>
          </a:bodyPr>
          <a:lstStyle/>
          <a:p>
            <a:r>
              <a:rPr lang="en-US" dirty="0"/>
              <a:t>In case you have extracted the </a:t>
            </a:r>
            <a:r>
              <a:rPr lang="en-US" dirty="0" err="1"/>
              <a:t>MongoDB</a:t>
            </a:r>
            <a:r>
              <a:rPr lang="en-US" dirty="0"/>
              <a:t> at different location, then go to that path by using command </a:t>
            </a:r>
            <a:r>
              <a:rPr lang="en-US" b="1" dirty="0"/>
              <a:t>cd FOOLDER/DIR</a:t>
            </a:r>
            <a:r>
              <a:rPr lang="en-US" dirty="0"/>
              <a:t> and now run the above given process.</a:t>
            </a:r>
          </a:p>
          <a:p>
            <a:r>
              <a:rPr lang="en-US" dirty="0" err="1"/>
              <a:t>MongoDB</a:t>
            </a:r>
            <a:r>
              <a:rPr lang="en-US" dirty="0"/>
              <a:t> requires a data folder to store its files. The default location for the </a:t>
            </a:r>
            <a:r>
              <a:rPr lang="en-US" dirty="0" err="1"/>
              <a:t>MongoDB</a:t>
            </a:r>
            <a:r>
              <a:rPr lang="en-US" dirty="0"/>
              <a:t> data directory is c:\data\db. So you need to create this folder using the Command Prompt. Execute the following command sequence.</a:t>
            </a:r>
          </a:p>
          <a:p>
            <a:pPr marL="457200" lvl="1" indent="0">
              <a:buNone/>
            </a:pPr>
            <a:r>
              <a:rPr lang="it-IT" dirty="0"/>
              <a:t>C:\&gt;md data</a:t>
            </a:r>
          </a:p>
          <a:p>
            <a:pPr marL="457200" lvl="1" indent="0">
              <a:buNone/>
            </a:pPr>
            <a:r>
              <a:rPr lang="it-IT" dirty="0"/>
              <a:t>C:\md data\db</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20</a:t>
            </a:fld>
            <a:endParaRPr lang="en-US"/>
          </a:p>
        </p:txBody>
      </p:sp>
    </p:spTree>
    <p:extLst>
      <p:ext uri="{BB962C8B-B14F-4D97-AF65-F5344CB8AC3E}">
        <p14:creationId xmlns:p14="http://schemas.microsoft.com/office/powerpoint/2010/main" val="2458633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Environment </a:t>
            </a:r>
            <a:r>
              <a:rPr lang="en-US" sz="1800" dirty="0"/>
              <a:t>Contd.</a:t>
            </a:r>
          </a:p>
        </p:txBody>
      </p:sp>
      <p:sp>
        <p:nvSpPr>
          <p:cNvPr id="3" name="Content Placeholder 2"/>
          <p:cNvSpPr>
            <a:spLocks noGrp="1"/>
          </p:cNvSpPr>
          <p:nvPr>
            <p:ph idx="1"/>
          </p:nvPr>
        </p:nvSpPr>
        <p:spPr/>
        <p:txBody>
          <a:bodyPr>
            <a:normAutofit fontScale="92500"/>
          </a:bodyPr>
          <a:lstStyle/>
          <a:p>
            <a:r>
              <a:rPr lang="en-US" dirty="0"/>
              <a:t>If you have to install the </a:t>
            </a:r>
            <a:r>
              <a:rPr lang="en-US" dirty="0" err="1"/>
              <a:t>MongoDB</a:t>
            </a:r>
            <a:r>
              <a:rPr lang="en-US" dirty="0"/>
              <a:t> at a different location, then you need to specify an alternate path for </a:t>
            </a:r>
            <a:r>
              <a:rPr lang="en-US" b="1" dirty="0"/>
              <a:t>\data\</a:t>
            </a:r>
            <a:r>
              <a:rPr lang="en-US" b="1" dirty="0" err="1"/>
              <a:t>db</a:t>
            </a:r>
            <a:r>
              <a:rPr lang="en-US" dirty="0"/>
              <a:t> by setting the path </a:t>
            </a:r>
            <a:r>
              <a:rPr lang="en-US" b="1" dirty="0" err="1"/>
              <a:t>dbpath</a:t>
            </a:r>
            <a:r>
              <a:rPr lang="en-US" dirty="0"/>
              <a:t> in </a:t>
            </a:r>
            <a:r>
              <a:rPr lang="en-US" b="1" dirty="0"/>
              <a:t>mongod.exe</a:t>
            </a:r>
            <a:r>
              <a:rPr lang="en-US" dirty="0"/>
              <a:t>. For the same, issue the following commands.</a:t>
            </a:r>
          </a:p>
          <a:p>
            <a:r>
              <a:rPr lang="en-US" dirty="0"/>
              <a:t>In the command prompt, navigate to the bin directory present in the </a:t>
            </a:r>
            <a:r>
              <a:rPr lang="en-US" dirty="0" err="1"/>
              <a:t>MongoDB</a:t>
            </a:r>
            <a:r>
              <a:rPr lang="en-US" dirty="0"/>
              <a:t> installation folder. Suppose my installation folder is </a:t>
            </a:r>
            <a:r>
              <a:rPr lang="en-US" b="1" dirty="0"/>
              <a:t>D:\set up\</a:t>
            </a:r>
            <a:r>
              <a:rPr lang="en-US" b="1" dirty="0" err="1"/>
              <a:t>mongodb</a:t>
            </a:r>
            <a:endParaRPr lang="en-US" b="1" dirty="0"/>
          </a:p>
          <a:p>
            <a:pPr marL="457200" lvl="1" indent="0">
              <a:buNone/>
            </a:pPr>
            <a:r>
              <a:rPr lang="en-US" dirty="0"/>
              <a:t>C:\Users\XYZ&gt;d:</a:t>
            </a:r>
          </a:p>
          <a:p>
            <a:pPr marL="457200" lvl="1" indent="0">
              <a:buNone/>
            </a:pPr>
            <a:r>
              <a:rPr lang="en-US" dirty="0"/>
              <a:t>D:\&gt;cd "set up"</a:t>
            </a:r>
          </a:p>
          <a:p>
            <a:pPr marL="457200" lvl="1" indent="0">
              <a:buNone/>
            </a:pPr>
            <a:r>
              <a:rPr lang="en-US" dirty="0"/>
              <a:t>D:\set up&gt;cd </a:t>
            </a:r>
            <a:r>
              <a:rPr lang="en-US" dirty="0" err="1"/>
              <a:t>mongodb</a:t>
            </a:r>
            <a:endParaRPr lang="en-US" dirty="0"/>
          </a:p>
          <a:p>
            <a:pPr marL="457200" lvl="1" indent="0">
              <a:buNone/>
            </a:pPr>
            <a:r>
              <a:rPr lang="en-US" dirty="0"/>
              <a:t>D:\set up\</a:t>
            </a:r>
            <a:r>
              <a:rPr lang="en-US" dirty="0" err="1"/>
              <a:t>mongodb</a:t>
            </a:r>
            <a:r>
              <a:rPr lang="en-US" dirty="0"/>
              <a:t>&gt;cd bin</a:t>
            </a:r>
          </a:p>
          <a:p>
            <a:pPr marL="457200" lvl="1" indent="0">
              <a:buNone/>
            </a:pPr>
            <a:r>
              <a:rPr lang="en-US" dirty="0"/>
              <a:t>D:\set up\</a:t>
            </a:r>
            <a:r>
              <a:rPr lang="en-US" dirty="0" err="1"/>
              <a:t>mongodb</a:t>
            </a:r>
            <a:r>
              <a:rPr lang="en-US" dirty="0"/>
              <a:t>\bin&gt;mongod.exe --</a:t>
            </a:r>
            <a:r>
              <a:rPr lang="en-US" dirty="0" err="1"/>
              <a:t>dbpath</a:t>
            </a:r>
            <a:r>
              <a:rPr lang="en-US" dirty="0"/>
              <a:t> "d:\set up\</a:t>
            </a:r>
            <a:r>
              <a:rPr lang="en-US" dirty="0" err="1"/>
              <a:t>mongodb</a:t>
            </a:r>
            <a:r>
              <a:rPr lang="en-US" dirty="0"/>
              <a:t>\data" </a:t>
            </a:r>
          </a:p>
          <a:p>
            <a:pPr marL="0" indent="0">
              <a:buNone/>
            </a:pP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21</a:t>
            </a:fld>
            <a:endParaRPr lang="en-US"/>
          </a:p>
        </p:txBody>
      </p:sp>
    </p:spTree>
    <p:extLst>
      <p:ext uri="{BB962C8B-B14F-4D97-AF65-F5344CB8AC3E}">
        <p14:creationId xmlns:p14="http://schemas.microsoft.com/office/powerpoint/2010/main" val="53691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Environment </a:t>
            </a:r>
            <a:r>
              <a:rPr lang="en-US" sz="1800" dirty="0"/>
              <a:t>Contd.</a:t>
            </a:r>
          </a:p>
        </p:txBody>
      </p:sp>
      <p:sp>
        <p:nvSpPr>
          <p:cNvPr id="3" name="Content Placeholder 2"/>
          <p:cNvSpPr>
            <a:spLocks noGrp="1"/>
          </p:cNvSpPr>
          <p:nvPr>
            <p:ph idx="1"/>
          </p:nvPr>
        </p:nvSpPr>
        <p:spPr/>
        <p:txBody>
          <a:bodyPr>
            <a:normAutofit fontScale="92500"/>
          </a:bodyPr>
          <a:lstStyle/>
          <a:p>
            <a:r>
              <a:rPr lang="en-US" dirty="0"/>
              <a:t>This will show </a:t>
            </a:r>
            <a:r>
              <a:rPr lang="en-US" b="1" dirty="0"/>
              <a:t>waiting for connections</a:t>
            </a:r>
            <a:r>
              <a:rPr lang="en-US" dirty="0"/>
              <a:t> message on the console output, which indicates that the mongod.exe process is running successfully.</a:t>
            </a:r>
          </a:p>
          <a:p>
            <a:r>
              <a:rPr lang="en-US" dirty="0"/>
              <a:t>Now to run the </a:t>
            </a:r>
            <a:r>
              <a:rPr lang="en-US" dirty="0" err="1"/>
              <a:t>MongoDB</a:t>
            </a:r>
            <a:r>
              <a:rPr lang="en-US" dirty="0"/>
              <a:t>, you need to open another command prompt and issue the following command.</a:t>
            </a:r>
          </a:p>
          <a:p>
            <a:pPr marL="457200" lvl="1" indent="0">
              <a:buNone/>
            </a:pPr>
            <a:r>
              <a:rPr lang="en-US" dirty="0"/>
              <a:t>D:\set up\</a:t>
            </a:r>
            <a:r>
              <a:rPr lang="en-US" dirty="0" err="1"/>
              <a:t>mongodb</a:t>
            </a:r>
            <a:r>
              <a:rPr lang="en-US" dirty="0"/>
              <a:t>\bin&gt;mongo.exe</a:t>
            </a:r>
          </a:p>
          <a:p>
            <a:pPr marL="457200" lvl="1" indent="0">
              <a:buNone/>
            </a:pPr>
            <a:r>
              <a:rPr lang="en-US" dirty="0" err="1"/>
              <a:t>MongoDB</a:t>
            </a:r>
            <a:r>
              <a:rPr lang="en-US" dirty="0"/>
              <a:t> shell version: 2.4.6</a:t>
            </a:r>
          </a:p>
          <a:p>
            <a:pPr marL="457200" lvl="1" indent="0">
              <a:buNone/>
            </a:pPr>
            <a:r>
              <a:rPr lang="en-US" dirty="0"/>
              <a:t>connecting to: test</a:t>
            </a:r>
          </a:p>
          <a:p>
            <a:pPr marL="457200" lvl="1" indent="0">
              <a:buNone/>
            </a:pPr>
            <a:r>
              <a:rPr lang="en-US" dirty="0"/>
              <a:t>&gt;</a:t>
            </a:r>
            <a:r>
              <a:rPr lang="en-US" dirty="0" err="1"/>
              <a:t>db.test.save</a:t>
            </a:r>
            <a:r>
              <a:rPr lang="en-US" dirty="0"/>
              <a:t>( { a: 1 } )</a:t>
            </a:r>
          </a:p>
          <a:p>
            <a:pPr marL="457200" lvl="1" indent="0">
              <a:buNone/>
            </a:pPr>
            <a:r>
              <a:rPr lang="en-US" dirty="0"/>
              <a:t>&gt;</a:t>
            </a:r>
            <a:r>
              <a:rPr lang="en-US" dirty="0" err="1"/>
              <a:t>db.test.find</a:t>
            </a:r>
            <a:r>
              <a:rPr lang="en-US" dirty="0"/>
              <a:t>()</a:t>
            </a:r>
          </a:p>
          <a:p>
            <a:pPr marL="457200" lvl="1" indent="0">
              <a:buNone/>
            </a:pPr>
            <a:r>
              <a:rPr lang="en-US" dirty="0"/>
              <a:t>{ "_id" : </a:t>
            </a:r>
            <a:r>
              <a:rPr lang="en-US" dirty="0" err="1"/>
              <a:t>ObjectId</a:t>
            </a:r>
            <a:r>
              <a:rPr lang="en-US" dirty="0"/>
              <a:t>(5879b0f65a56a454), "a" : 1 }</a:t>
            </a:r>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22</a:t>
            </a:fld>
            <a:endParaRPr lang="en-US"/>
          </a:p>
        </p:txBody>
      </p:sp>
    </p:spTree>
    <p:extLst>
      <p:ext uri="{BB962C8B-B14F-4D97-AF65-F5344CB8AC3E}">
        <p14:creationId xmlns:p14="http://schemas.microsoft.com/office/powerpoint/2010/main" val="3383160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Environment </a:t>
            </a:r>
            <a:r>
              <a:rPr lang="en-US" sz="1800" dirty="0"/>
              <a:t>Contd.</a:t>
            </a:r>
          </a:p>
        </p:txBody>
      </p:sp>
      <p:sp>
        <p:nvSpPr>
          <p:cNvPr id="3" name="Content Placeholder 2"/>
          <p:cNvSpPr>
            <a:spLocks noGrp="1"/>
          </p:cNvSpPr>
          <p:nvPr>
            <p:ph idx="1"/>
          </p:nvPr>
        </p:nvSpPr>
        <p:spPr/>
        <p:txBody>
          <a:bodyPr>
            <a:normAutofit/>
          </a:bodyPr>
          <a:lstStyle/>
          <a:p>
            <a:r>
              <a:rPr lang="en-US" dirty="0"/>
              <a:t>This will show that </a:t>
            </a:r>
            <a:r>
              <a:rPr lang="en-US" dirty="0" err="1"/>
              <a:t>MongoDB</a:t>
            </a:r>
            <a:r>
              <a:rPr lang="en-US" dirty="0"/>
              <a:t> is installed and run successfully. Next time when you run </a:t>
            </a:r>
            <a:r>
              <a:rPr lang="en-US" dirty="0" err="1"/>
              <a:t>MongoDB</a:t>
            </a:r>
            <a:r>
              <a:rPr lang="en-US" dirty="0"/>
              <a:t>, you need to issue only commands.</a:t>
            </a:r>
          </a:p>
          <a:p>
            <a:endParaRPr lang="en-US" dirty="0"/>
          </a:p>
          <a:p>
            <a:pPr marL="457200" lvl="1" indent="0">
              <a:buNone/>
            </a:pPr>
            <a:r>
              <a:rPr lang="en-US" dirty="0"/>
              <a:t>D:\set up\</a:t>
            </a:r>
            <a:r>
              <a:rPr lang="en-US" dirty="0" err="1"/>
              <a:t>mongodb</a:t>
            </a:r>
            <a:r>
              <a:rPr lang="en-US" dirty="0"/>
              <a:t>\bin&gt;mongod.exe --</a:t>
            </a:r>
            <a:r>
              <a:rPr lang="en-US" dirty="0" err="1"/>
              <a:t>dbpath</a:t>
            </a:r>
            <a:r>
              <a:rPr lang="en-US" dirty="0"/>
              <a:t> "d:\set up\</a:t>
            </a:r>
            <a:r>
              <a:rPr lang="en-US" dirty="0" err="1"/>
              <a:t>mongodb</a:t>
            </a:r>
            <a:r>
              <a:rPr lang="en-US" dirty="0"/>
              <a:t>\data" </a:t>
            </a:r>
          </a:p>
          <a:p>
            <a:pPr marL="457200" lvl="1" indent="0">
              <a:buNone/>
            </a:pPr>
            <a:r>
              <a:rPr lang="en-US" dirty="0"/>
              <a:t>D:\set up\</a:t>
            </a:r>
            <a:r>
              <a:rPr lang="en-US" dirty="0" err="1"/>
              <a:t>mongodb</a:t>
            </a:r>
            <a:r>
              <a:rPr lang="en-US" dirty="0"/>
              <a:t>\bin&gt;mongo.exe</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23</a:t>
            </a:fld>
            <a:endParaRPr lang="en-US"/>
          </a:p>
        </p:txBody>
      </p:sp>
    </p:spTree>
    <p:extLst>
      <p:ext uri="{BB962C8B-B14F-4D97-AF65-F5344CB8AC3E}">
        <p14:creationId xmlns:p14="http://schemas.microsoft.com/office/powerpoint/2010/main" val="4242058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Data Modelling</a:t>
            </a:r>
          </a:p>
        </p:txBody>
      </p:sp>
      <p:sp>
        <p:nvSpPr>
          <p:cNvPr id="3" name="Content Placeholder 2"/>
          <p:cNvSpPr>
            <a:spLocks noGrp="1"/>
          </p:cNvSpPr>
          <p:nvPr>
            <p:ph idx="1"/>
          </p:nvPr>
        </p:nvSpPr>
        <p:spPr/>
        <p:txBody>
          <a:bodyPr>
            <a:normAutofit fontScale="92500" lnSpcReduction="10000"/>
          </a:bodyPr>
          <a:lstStyle/>
          <a:p>
            <a:r>
              <a:rPr lang="en-US" dirty="0"/>
              <a:t>Data in </a:t>
            </a:r>
            <a:r>
              <a:rPr lang="en-US" dirty="0" err="1"/>
              <a:t>MongoDB</a:t>
            </a:r>
            <a:r>
              <a:rPr lang="en-US" dirty="0"/>
              <a:t> has a flexible </a:t>
            </a:r>
            <a:r>
              <a:rPr lang="en-US" dirty="0" err="1"/>
              <a:t>schema.documents</a:t>
            </a:r>
            <a:r>
              <a:rPr lang="en-US" dirty="0"/>
              <a:t> in the same collection. They do not need to have the same set of fields or structure, and common fields in a collection’s documents may hold different types of data.</a:t>
            </a:r>
          </a:p>
          <a:p>
            <a:r>
              <a:rPr lang="en-US" dirty="0"/>
              <a:t>Some considerations while designing Schema in </a:t>
            </a:r>
            <a:r>
              <a:rPr lang="en-US" dirty="0" err="1"/>
              <a:t>MongoDB</a:t>
            </a:r>
            <a:endParaRPr lang="en-US" dirty="0"/>
          </a:p>
          <a:p>
            <a:pPr lvl="1"/>
            <a:r>
              <a:rPr lang="en-US" dirty="0"/>
              <a:t>Design your schema according to user requirements.</a:t>
            </a:r>
          </a:p>
          <a:p>
            <a:pPr lvl="1"/>
            <a:r>
              <a:rPr lang="en-US" dirty="0"/>
              <a:t>Combine objects into one document if you will use them together. Otherwise separate them (but make sure there should not be need of joins).</a:t>
            </a:r>
          </a:p>
          <a:p>
            <a:pPr lvl="1"/>
            <a:r>
              <a:rPr lang="en-US" dirty="0"/>
              <a:t>Duplicate the data (but limited) because disk space is cheap as compare to compute time.</a:t>
            </a:r>
          </a:p>
          <a:p>
            <a:pPr lvl="1"/>
            <a:r>
              <a:rPr lang="en-US" dirty="0"/>
              <a:t>Do joins while write, not on read.</a:t>
            </a:r>
          </a:p>
          <a:p>
            <a:pPr lvl="1"/>
            <a:r>
              <a:rPr lang="en-US" dirty="0"/>
              <a:t>Optimize your schema for most frequent use cases.</a:t>
            </a:r>
          </a:p>
          <a:p>
            <a:pPr lvl="1"/>
            <a:r>
              <a:rPr lang="en-US" dirty="0"/>
              <a:t>Do complex aggregation in the schema.</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24</a:t>
            </a:fld>
            <a:endParaRPr lang="en-US"/>
          </a:p>
        </p:txBody>
      </p:sp>
    </p:spTree>
    <p:extLst>
      <p:ext uri="{BB962C8B-B14F-4D97-AF65-F5344CB8AC3E}">
        <p14:creationId xmlns:p14="http://schemas.microsoft.com/office/powerpoint/2010/main" val="3202830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Data Modelling </a:t>
            </a:r>
            <a:r>
              <a:rPr lang="en-US" sz="1800" dirty="0"/>
              <a:t>Contd.</a:t>
            </a:r>
          </a:p>
        </p:txBody>
      </p:sp>
      <p:sp>
        <p:nvSpPr>
          <p:cNvPr id="3" name="Content Placeholder 2"/>
          <p:cNvSpPr>
            <a:spLocks noGrp="1"/>
          </p:cNvSpPr>
          <p:nvPr>
            <p:ph idx="1"/>
          </p:nvPr>
        </p:nvSpPr>
        <p:spPr/>
        <p:txBody>
          <a:bodyPr>
            <a:normAutofit/>
          </a:bodyPr>
          <a:lstStyle/>
          <a:p>
            <a:r>
              <a:rPr lang="en-US" dirty="0"/>
              <a:t>Example</a:t>
            </a:r>
          </a:p>
          <a:p>
            <a:pPr lvl="1"/>
            <a:r>
              <a:rPr lang="en-US" dirty="0"/>
              <a:t>Suppose a client needs a database design for his blog/website and see the differences between RDBMS and </a:t>
            </a:r>
            <a:r>
              <a:rPr lang="en-US" dirty="0" err="1"/>
              <a:t>MongoDB</a:t>
            </a:r>
            <a:r>
              <a:rPr lang="en-US" dirty="0"/>
              <a:t> schema design. Website has the following requirements.</a:t>
            </a:r>
          </a:p>
          <a:p>
            <a:pPr lvl="1"/>
            <a:r>
              <a:rPr lang="en-US" dirty="0"/>
              <a:t>Every post has the unique title, description and </a:t>
            </a:r>
            <a:r>
              <a:rPr lang="en-US" dirty="0" err="1"/>
              <a:t>url</a:t>
            </a:r>
            <a:r>
              <a:rPr lang="en-US" dirty="0"/>
              <a:t>.</a:t>
            </a:r>
          </a:p>
          <a:p>
            <a:pPr lvl="1"/>
            <a:r>
              <a:rPr lang="en-US" dirty="0"/>
              <a:t>Every post can have one or more tags.</a:t>
            </a:r>
          </a:p>
          <a:p>
            <a:pPr lvl="1"/>
            <a:r>
              <a:rPr lang="en-US" dirty="0"/>
              <a:t>Every post has the name of its publisher and total number of likes.</a:t>
            </a:r>
          </a:p>
          <a:p>
            <a:pPr lvl="1"/>
            <a:r>
              <a:rPr lang="en-US" dirty="0"/>
              <a:t>Every post has comments given by users along with their name, message, date-time and likes.</a:t>
            </a:r>
          </a:p>
          <a:p>
            <a:pPr lvl="1"/>
            <a:r>
              <a:rPr lang="en-US" dirty="0"/>
              <a:t>On each post, there can be zero or more comment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25</a:t>
            </a:fld>
            <a:endParaRPr lang="en-US"/>
          </a:p>
        </p:txBody>
      </p:sp>
    </p:spTree>
    <p:extLst>
      <p:ext uri="{BB962C8B-B14F-4D97-AF65-F5344CB8AC3E}">
        <p14:creationId xmlns:p14="http://schemas.microsoft.com/office/powerpoint/2010/main" val="2131872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Data Modelling </a:t>
            </a:r>
            <a:r>
              <a:rPr lang="en-US" sz="1800" dirty="0"/>
              <a:t>Contd.</a:t>
            </a:r>
          </a:p>
        </p:txBody>
      </p:sp>
      <p:sp>
        <p:nvSpPr>
          <p:cNvPr id="3" name="Content Placeholder 2"/>
          <p:cNvSpPr>
            <a:spLocks noGrp="1"/>
          </p:cNvSpPr>
          <p:nvPr>
            <p:ph idx="1"/>
          </p:nvPr>
        </p:nvSpPr>
        <p:spPr/>
        <p:txBody>
          <a:bodyPr>
            <a:normAutofit/>
          </a:bodyPr>
          <a:lstStyle/>
          <a:p>
            <a:r>
              <a:rPr lang="en-US" dirty="0"/>
              <a:t>In RDBMS schema, design for above requirements will have minimum three tables.</a:t>
            </a:r>
          </a:p>
          <a:p>
            <a:endParaRPr lang="en-US" dirty="0"/>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26</a:t>
            </a:fld>
            <a:endParaRPr lang="en-US"/>
          </a:p>
        </p:txBody>
      </p:sp>
      <p:pic>
        <p:nvPicPr>
          <p:cNvPr id="7" name="Picture 2" descr="RDBMS Schema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668" y="3071989"/>
            <a:ext cx="4944165" cy="2019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462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Data Modelling </a:t>
            </a:r>
            <a:r>
              <a:rPr lang="en-US" sz="1800" dirty="0"/>
              <a:t>Contd.</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27</a:t>
            </a:fld>
            <a:endParaRPr lang="en-US"/>
          </a:p>
        </p:txBody>
      </p:sp>
      <p:sp>
        <p:nvSpPr>
          <p:cNvPr id="3" name="Content Placeholder 2"/>
          <p:cNvSpPr>
            <a:spLocks noGrp="1"/>
          </p:cNvSpPr>
          <p:nvPr>
            <p:ph idx="1"/>
          </p:nvPr>
        </p:nvSpPr>
        <p:spPr/>
        <p:txBody>
          <a:bodyPr>
            <a:normAutofit fontScale="47500" lnSpcReduction="20000"/>
          </a:bodyPr>
          <a:lstStyle/>
          <a:p>
            <a:pPr marL="457200" lvl="1" indent="0">
              <a:buNone/>
            </a:pPr>
            <a:r>
              <a:rPr lang="en-US" dirty="0"/>
              <a:t>{</a:t>
            </a:r>
          </a:p>
          <a:p>
            <a:pPr marL="457200" lvl="1" indent="0">
              <a:buNone/>
            </a:pPr>
            <a:r>
              <a:rPr lang="en-US" dirty="0"/>
              <a:t>   _id: POST_ID</a:t>
            </a:r>
          </a:p>
          <a:p>
            <a:pPr marL="457200" lvl="1" indent="0">
              <a:buNone/>
            </a:pPr>
            <a:r>
              <a:rPr lang="en-US" dirty="0"/>
              <a:t>   title: TITLE_OF_POST, </a:t>
            </a:r>
          </a:p>
          <a:p>
            <a:pPr marL="457200" lvl="1" indent="0">
              <a:buNone/>
            </a:pPr>
            <a:r>
              <a:rPr lang="en-US" dirty="0"/>
              <a:t>   description: POST_DESCRIPTION,</a:t>
            </a:r>
          </a:p>
          <a:p>
            <a:pPr marL="457200" lvl="1" indent="0">
              <a:buNone/>
            </a:pPr>
            <a:r>
              <a:rPr lang="en-US" dirty="0"/>
              <a:t>   by: POST_BY,</a:t>
            </a:r>
          </a:p>
          <a:p>
            <a:pPr marL="457200" lvl="1" indent="0">
              <a:buNone/>
            </a:pPr>
            <a:r>
              <a:rPr lang="en-US" dirty="0"/>
              <a:t>   url: URL_OF_POST,</a:t>
            </a:r>
          </a:p>
          <a:p>
            <a:pPr marL="457200" lvl="1" indent="0">
              <a:buNone/>
            </a:pPr>
            <a:r>
              <a:rPr lang="en-US" dirty="0"/>
              <a:t>   tags: [TAG1, TAG2, TAG3],</a:t>
            </a:r>
          </a:p>
          <a:p>
            <a:pPr marL="457200" lvl="1" indent="0">
              <a:buNone/>
            </a:pPr>
            <a:r>
              <a:rPr lang="en-US" dirty="0"/>
              <a:t>   likes: TOTAL_LIKES, </a:t>
            </a:r>
          </a:p>
          <a:p>
            <a:pPr marL="457200" lvl="1" indent="0">
              <a:buNone/>
            </a:pPr>
            <a:r>
              <a:rPr lang="en-US" dirty="0"/>
              <a:t>   comments: [	</a:t>
            </a:r>
          </a:p>
          <a:p>
            <a:pPr marL="457200" lvl="1" indent="0">
              <a:buNone/>
            </a:pPr>
            <a:r>
              <a:rPr lang="en-US" dirty="0"/>
              <a:t>      {</a:t>
            </a:r>
          </a:p>
          <a:p>
            <a:pPr marL="457200" lvl="1" indent="0">
              <a:buNone/>
            </a:pPr>
            <a:r>
              <a:rPr lang="en-US" dirty="0"/>
              <a:t>         </a:t>
            </a:r>
            <a:r>
              <a:rPr lang="en-US" dirty="0" err="1"/>
              <a:t>user:'COMMENT_BY</a:t>
            </a:r>
            <a:r>
              <a:rPr lang="en-US" dirty="0"/>
              <a:t>',</a:t>
            </a:r>
          </a:p>
          <a:p>
            <a:pPr marL="457200" lvl="1" indent="0">
              <a:buNone/>
            </a:pPr>
            <a:r>
              <a:rPr lang="en-US" dirty="0"/>
              <a:t>         message: TEXT,</a:t>
            </a:r>
          </a:p>
          <a:p>
            <a:pPr marL="457200" lvl="1" indent="0">
              <a:buNone/>
            </a:pPr>
            <a:r>
              <a:rPr lang="en-US" dirty="0"/>
              <a:t>         </a:t>
            </a:r>
            <a:r>
              <a:rPr lang="en-US" dirty="0" err="1"/>
              <a:t>dateCreated</a:t>
            </a:r>
            <a:r>
              <a:rPr lang="en-US" dirty="0"/>
              <a:t>: DATE_TIME,</a:t>
            </a:r>
          </a:p>
          <a:p>
            <a:pPr marL="457200" lvl="1" indent="0">
              <a:buNone/>
            </a:pPr>
            <a:r>
              <a:rPr lang="en-US" dirty="0"/>
              <a:t>         like: LIKES </a:t>
            </a:r>
          </a:p>
          <a:p>
            <a:pPr marL="457200" lvl="1" indent="0">
              <a:buNone/>
            </a:pPr>
            <a:r>
              <a:rPr lang="en-US" dirty="0"/>
              <a:t>      },</a:t>
            </a:r>
          </a:p>
          <a:p>
            <a:pPr marL="457200" lvl="1" indent="0">
              <a:buNone/>
            </a:pPr>
            <a:r>
              <a:rPr lang="en-US" dirty="0"/>
              <a:t>      {</a:t>
            </a:r>
          </a:p>
          <a:p>
            <a:pPr marL="457200" lvl="1" indent="0">
              <a:buNone/>
            </a:pPr>
            <a:r>
              <a:rPr lang="en-US" dirty="0"/>
              <a:t>         </a:t>
            </a:r>
            <a:r>
              <a:rPr lang="en-US" dirty="0" err="1"/>
              <a:t>user:'COMMENT_BY</a:t>
            </a:r>
            <a:r>
              <a:rPr lang="en-US" dirty="0"/>
              <a:t>',</a:t>
            </a:r>
          </a:p>
          <a:p>
            <a:pPr marL="457200" lvl="1" indent="0">
              <a:buNone/>
            </a:pPr>
            <a:r>
              <a:rPr lang="en-US" dirty="0"/>
              <a:t>         message: TEXT,</a:t>
            </a:r>
          </a:p>
          <a:p>
            <a:pPr marL="457200" lvl="1" indent="0">
              <a:buNone/>
            </a:pPr>
            <a:r>
              <a:rPr lang="en-US" dirty="0"/>
              <a:t>         </a:t>
            </a:r>
            <a:r>
              <a:rPr lang="en-US" dirty="0" err="1"/>
              <a:t>dateCreated</a:t>
            </a:r>
            <a:r>
              <a:rPr lang="en-US" dirty="0"/>
              <a:t>: DATE_TIME,</a:t>
            </a:r>
          </a:p>
          <a:p>
            <a:pPr marL="457200" lvl="1" indent="0">
              <a:buNone/>
            </a:pPr>
            <a:r>
              <a:rPr lang="en-US" dirty="0"/>
              <a:t>         like: LIKES</a:t>
            </a:r>
          </a:p>
          <a:p>
            <a:pPr marL="457200" lvl="1" indent="0">
              <a:buNone/>
            </a:pPr>
            <a:r>
              <a:rPr lang="en-US" dirty="0"/>
              <a:t>      }</a:t>
            </a:r>
          </a:p>
          <a:p>
            <a:pPr marL="457200" lvl="1" indent="0">
              <a:buNone/>
            </a:pPr>
            <a:r>
              <a:rPr lang="en-US" dirty="0"/>
              <a:t>   ]</a:t>
            </a:r>
          </a:p>
          <a:p>
            <a:pPr marL="457200" lvl="1" indent="0">
              <a:buNone/>
            </a:pPr>
            <a:r>
              <a:rPr lang="en-US" dirty="0"/>
              <a:t>}</a:t>
            </a:r>
          </a:p>
        </p:txBody>
      </p:sp>
    </p:spTree>
    <p:extLst>
      <p:ext uri="{BB962C8B-B14F-4D97-AF65-F5344CB8AC3E}">
        <p14:creationId xmlns:p14="http://schemas.microsoft.com/office/powerpoint/2010/main" val="4155664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a:t>
            </a:r>
          </a:p>
        </p:txBody>
      </p:sp>
      <p:sp>
        <p:nvSpPr>
          <p:cNvPr id="3" name="Content Placeholder 2"/>
          <p:cNvSpPr>
            <a:spLocks noGrp="1"/>
          </p:cNvSpPr>
          <p:nvPr>
            <p:ph idx="1"/>
          </p:nvPr>
        </p:nvSpPr>
        <p:spPr/>
        <p:txBody>
          <a:bodyPr>
            <a:normAutofit fontScale="92500" lnSpcReduction="10000"/>
          </a:bodyPr>
          <a:lstStyle/>
          <a:p>
            <a:r>
              <a:rPr lang="en-US" dirty="0"/>
              <a:t>In this, we will see how to create a database in </a:t>
            </a:r>
            <a:r>
              <a:rPr lang="en-US" dirty="0" err="1"/>
              <a:t>MongoDB</a:t>
            </a:r>
            <a:r>
              <a:rPr lang="en-US" dirty="0"/>
              <a:t>.</a:t>
            </a:r>
          </a:p>
          <a:p>
            <a:endParaRPr lang="en-US" dirty="0"/>
          </a:p>
          <a:p>
            <a:r>
              <a:rPr lang="en-US" dirty="0"/>
              <a:t>The use Command</a:t>
            </a:r>
          </a:p>
          <a:p>
            <a:r>
              <a:rPr lang="en-US" dirty="0" err="1"/>
              <a:t>MongoDB</a:t>
            </a:r>
            <a:r>
              <a:rPr lang="en-US" dirty="0"/>
              <a:t> use DATABASE_NAME is used to create database. The command will create a new database if it doesn't exist, otherwise it will return the existing database.</a:t>
            </a:r>
          </a:p>
          <a:p>
            <a:r>
              <a:rPr lang="en-US" dirty="0"/>
              <a:t>Syntax</a:t>
            </a:r>
          </a:p>
          <a:p>
            <a:r>
              <a:rPr lang="en-US" dirty="0"/>
              <a:t>Basic syntax of use DATABASE statement is as follows −</a:t>
            </a:r>
          </a:p>
          <a:p>
            <a:endParaRPr lang="en-US" dirty="0"/>
          </a:p>
          <a:p>
            <a:pPr marL="457200" lvl="1" indent="0">
              <a:buNone/>
            </a:pPr>
            <a:r>
              <a:rPr lang="en-US" dirty="0"/>
              <a:t>use DATABASE_NAME</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28</a:t>
            </a:fld>
            <a:endParaRPr lang="en-US"/>
          </a:p>
        </p:txBody>
      </p:sp>
    </p:spTree>
    <p:extLst>
      <p:ext uri="{BB962C8B-B14F-4D97-AF65-F5344CB8AC3E}">
        <p14:creationId xmlns:p14="http://schemas.microsoft.com/office/powerpoint/2010/main" val="2434324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 </a:t>
            </a:r>
            <a:r>
              <a:rPr lang="en-US" sz="1800" dirty="0"/>
              <a:t>Contd.</a:t>
            </a:r>
          </a:p>
        </p:txBody>
      </p:sp>
      <p:sp>
        <p:nvSpPr>
          <p:cNvPr id="3" name="Content Placeholder 2"/>
          <p:cNvSpPr>
            <a:spLocks noGrp="1"/>
          </p:cNvSpPr>
          <p:nvPr>
            <p:ph idx="1"/>
          </p:nvPr>
        </p:nvSpPr>
        <p:spPr/>
        <p:txBody>
          <a:bodyPr>
            <a:normAutofit fontScale="55000" lnSpcReduction="20000"/>
          </a:bodyPr>
          <a:lstStyle/>
          <a:p>
            <a:r>
              <a:rPr lang="en-US" dirty="0"/>
              <a:t>Example</a:t>
            </a:r>
          </a:p>
          <a:p>
            <a:r>
              <a:rPr lang="en-US" dirty="0"/>
              <a:t>If you want to create a database with name &lt;</a:t>
            </a:r>
            <a:r>
              <a:rPr lang="en-US" dirty="0" err="1"/>
              <a:t>mydb</a:t>
            </a:r>
            <a:r>
              <a:rPr lang="en-US" dirty="0"/>
              <a:t>&gt;, then use DATABASE statement would be as follows −</a:t>
            </a:r>
          </a:p>
          <a:p>
            <a:endParaRPr lang="en-US" dirty="0"/>
          </a:p>
          <a:p>
            <a:r>
              <a:rPr lang="en-US" dirty="0"/>
              <a:t>&gt;use </a:t>
            </a:r>
            <a:r>
              <a:rPr lang="en-US" dirty="0" err="1"/>
              <a:t>mydb</a:t>
            </a:r>
            <a:endParaRPr lang="en-US" dirty="0"/>
          </a:p>
          <a:p>
            <a:r>
              <a:rPr lang="en-US" dirty="0"/>
              <a:t>switched to </a:t>
            </a:r>
            <a:r>
              <a:rPr lang="en-US" dirty="0" err="1"/>
              <a:t>db</a:t>
            </a:r>
            <a:r>
              <a:rPr lang="en-US" dirty="0"/>
              <a:t> </a:t>
            </a:r>
            <a:r>
              <a:rPr lang="en-US" dirty="0" err="1"/>
              <a:t>mydb</a:t>
            </a:r>
            <a:endParaRPr lang="en-US" dirty="0"/>
          </a:p>
          <a:p>
            <a:r>
              <a:rPr lang="en-US" dirty="0"/>
              <a:t>To check your currently selected database, use the command </a:t>
            </a:r>
            <a:r>
              <a:rPr lang="en-US" dirty="0" err="1"/>
              <a:t>db</a:t>
            </a:r>
            <a:endParaRPr lang="en-US" dirty="0"/>
          </a:p>
          <a:p>
            <a:endParaRPr lang="en-US" dirty="0"/>
          </a:p>
          <a:p>
            <a:r>
              <a:rPr lang="en-US" dirty="0"/>
              <a:t>&gt;</a:t>
            </a:r>
            <a:r>
              <a:rPr lang="en-US" dirty="0" err="1"/>
              <a:t>db</a:t>
            </a:r>
            <a:endParaRPr lang="en-US" dirty="0"/>
          </a:p>
          <a:p>
            <a:r>
              <a:rPr lang="en-US" dirty="0" err="1"/>
              <a:t>mydb</a:t>
            </a:r>
            <a:endParaRPr lang="en-US" dirty="0"/>
          </a:p>
          <a:p>
            <a:r>
              <a:rPr lang="en-US" dirty="0"/>
              <a:t>If you want to check your databases list, use the command show dbs.</a:t>
            </a:r>
          </a:p>
          <a:p>
            <a:endParaRPr lang="en-US" dirty="0"/>
          </a:p>
          <a:p>
            <a:r>
              <a:rPr lang="en-US" dirty="0"/>
              <a:t>&gt;show </a:t>
            </a:r>
            <a:r>
              <a:rPr lang="en-US" dirty="0" err="1"/>
              <a:t>dbs</a:t>
            </a:r>
            <a:endParaRPr lang="en-US" dirty="0"/>
          </a:p>
          <a:p>
            <a:r>
              <a:rPr lang="en-US" dirty="0"/>
              <a:t>local     0.78125GB</a:t>
            </a:r>
          </a:p>
          <a:p>
            <a:r>
              <a:rPr lang="en-US" dirty="0"/>
              <a:t>test      0.23012GB</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29</a:t>
            </a:fld>
            <a:endParaRPr lang="en-US"/>
          </a:p>
        </p:txBody>
      </p:sp>
    </p:spTree>
    <p:extLst>
      <p:ext uri="{BB962C8B-B14F-4D97-AF65-F5344CB8AC3E}">
        <p14:creationId xmlns:p14="http://schemas.microsoft.com/office/powerpoint/2010/main" val="389207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Contents</a:t>
            </a:r>
          </a:p>
        </p:txBody>
      </p:sp>
      <p:sp>
        <p:nvSpPr>
          <p:cNvPr id="4" name="Content Placeholder 3"/>
          <p:cNvSpPr>
            <a:spLocks noGrp="1"/>
          </p:cNvSpPr>
          <p:nvPr>
            <p:ph idx="1"/>
          </p:nvPr>
        </p:nvSpPr>
        <p:spPr/>
        <p:txBody>
          <a:bodyPr>
            <a:normAutofit/>
          </a:bodyPr>
          <a:lstStyle/>
          <a:p>
            <a:r>
              <a:rPr lang="en-US" dirty="0" err="1"/>
              <a:t>MongoDB</a:t>
            </a:r>
            <a:r>
              <a:rPr lang="en-US" dirty="0"/>
              <a:t> – Overview</a:t>
            </a:r>
          </a:p>
          <a:p>
            <a:r>
              <a:rPr lang="en-US" dirty="0" err="1"/>
              <a:t>MongoDB</a:t>
            </a:r>
            <a:r>
              <a:rPr lang="en-US" dirty="0"/>
              <a:t> = Advantages </a:t>
            </a:r>
          </a:p>
          <a:p>
            <a:r>
              <a:rPr lang="en-US" dirty="0" err="1"/>
              <a:t>MongoDB</a:t>
            </a:r>
            <a:r>
              <a:rPr lang="en-US" dirty="0"/>
              <a:t> - Environment </a:t>
            </a:r>
          </a:p>
          <a:p>
            <a:r>
              <a:rPr lang="en-US" dirty="0" err="1"/>
              <a:t>MongoDB</a:t>
            </a:r>
            <a:r>
              <a:rPr lang="en-US" dirty="0"/>
              <a:t> – Data Modelling </a:t>
            </a:r>
          </a:p>
          <a:p>
            <a:r>
              <a:rPr lang="en-US" dirty="0" err="1"/>
              <a:t>MongoDB</a:t>
            </a:r>
            <a:r>
              <a:rPr lang="en-US" dirty="0"/>
              <a:t> - Create Database </a:t>
            </a:r>
          </a:p>
          <a:p>
            <a:r>
              <a:rPr lang="en-US" dirty="0" err="1"/>
              <a:t>MongoDB</a:t>
            </a:r>
            <a:r>
              <a:rPr lang="en-US" dirty="0"/>
              <a:t> – Drop Database</a:t>
            </a:r>
          </a:p>
          <a:p>
            <a:r>
              <a:rPr lang="en-US" dirty="0" err="1"/>
              <a:t>MongoDB</a:t>
            </a:r>
            <a:r>
              <a:rPr lang="en-US" dirty="0"/>
              <a:t> - Create Collection</a:t>
            </a:r>
          </a:p>
        </p:txBody>
      </p:sp>
      <p:sp>
        <p:nvSpPr>
          <p:cNvPr id="3" name="Date Placeholder 2"/>
          <p:cNvSpPr>
            <a:spLocks noGrp="1"/>
          </p:cNvSpPr>
          <p:nvPr>
            <p:ph type="dt" sz="half" idx="10"/>
          </p:nvPr>
        </p:nvSpPr>
        <p:spPr/>
        <p:txBody>
          <a:bodyPr/>
          <a:lstStyle/>
          <a:p>
            <a:fld id="{D61CA434-7976-4B74-90D2-201D3DEC45D3}"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a:t>
            </a:fld>
            <a:endParaRPr lang="en-US"/>
          </a:p>
        </p:txBody>
      </p:sp>
    </p:spTree>
    <p:extLst>
      <p:ext uri="{BB962C8B-B14F-4D97-AF65-F5344CB8AC3E}">
        <p14:creationId xmlns:p14="http://schemas.microsoft.com/office/powerpoint/2010/main" val="103639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 </a:t>
            </a:r>
            <a:r>
              <a:rPr lang="en-US" sz="1800" dirty="0"/>
              <a:t>Contd.</a:t>
            </a:r>
          </a:p>
        </p:txBody>
      </p:sp>
      <p:sp>
        <p:nvSpPr>
          <p:cNvPr id="3" name="Content Placeholder 2"/>
          <p:cNvSpPr>
            <a:spLocks noGrp="1"/>
          </p:cNvSpPr>
          <p:nvPr>
            <p:ph idx="1"/>
          </p:nvPr>
        </p:nvSpPr>
        <p:spPr/>
        <p:txBody>
          <a:bodyPr>
            <a:normAutofit fontScale="92500" lnSpcReduction="10000"/>
          </a:bodyPr>
          <a:lstStyle/>
          <a:p>
            <a:r>
              <a:rPr lang="en-US" dirty="0"/>
              <a:t>Your created database (</a:t>
            </a:r>
            <a:r>
              <a:rPr lang="en-US" dirty="0" err="1"/>
              <a:t>mydb</a:t>
            </a:r>
            <a:r>
              <a:rPr lang="en-US" dirty="0"/>
              <a:t>) is not present in list. To display database, you need to insert at least one document into it.</a:t>
            </a:r>
          </a:p>
          <a:p>
            <a:endParaRPr lang="en-US" dirty="0"/>
          </a:p>
          <a:p>
            <a:r>
              <a:rPr lang="en-US" dirty="0"/>
              <a:t>&gt;</a:t>
            </a:r>
            <a:r>
              <a:rPr lang="en-US" dirty="0" err="1"/>
              <a:t>db.movie.insert</a:t>
            </a:r>
            <a:r>
              <a:rPr lang="en-US" dirty="0"/>
              <a:t>({"</a:t>
            </a:r>
            <a:r>
              <a:rPr lang="en-US" dirty="0" err="1"/>
              <a:t>name":"tutorials</a:t>
            </a:r>
            <a:r>
              <a:rPr lang="en-US" dirty="0"/>
              <a:t> point"})</a:t>
            </a:r>
          </a:p>
          <a:p>
            <a:r>
              <a:rPr lang="en-US" dirty="0"/>
              <a:t>&gt;show </a:t>
            </a:r>
            <a:r>
              <a:rPr lang="en-US" dirty="0" err="1"/>
              <a:t>dbs</a:t>
            </a:r>
            <a:endParaRPr lang="en-US" dirty="0"/>
          </a:p>
          <a:p>
            <a:r>
              <a:rPr lang="en-US" dirty="0"/>
              <a:t>local      0.78125GB</a:t>
            </a:r>
          </a:p>
          <a:p>
            <a:r>
              <a:rPr lang="en-US" dirty="0" err="1"/>
              <a:t>mydb</a:t>
            </a:r>
            <a:r>
              <a:rPr lang="en-US" dirty="0"/>
              <a:t>       0.23012GB</a:t>
            </a:r>
          </a:p>
          <a:p>
            <a:r>
              <a:rPr lang="en-US" dirty="0"/>
              <a:t>test       0.23012GB</a:t>
            </a:r>
          </a:p>
          <a:p>
            <a:r>
              <a:rPr lang="en-US" dirty="0"/>
              <a:t>In </a:t>
            </a:r>
            <a:r>
              <a:rPr lang="en-US" dirty="0" err="1"/>
              <a:t>MongoDB</a:t>
            </a:r>
            <a:r>
              <a:rPr lang="en-US" dirty="0"/>
              <a:t> default database is test. If you didn't create any database, then collections will be stored in test database.</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30</a:t>
            </a:fld>
            <a:endParaRPr lang="en-US"/>
          </a:p>
        </p:txBody>
      </p:sp>
    </p:spTree>
    <p:extLst>
      <p:ext uri="{BB962C8B-B14F-4D97-AF65-F5344CB8AC3E}">
        <p14:creationId xmlns:p14="http://schemas.microsoft.com/office/powerpoint/2010/main" val="1933539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Database</a:t>
            </a:r>
          </a:p>
        </p:txBody>
      </p:sp>
      <p:sp>
        <p:nvSpPr>
          <p:cNvPr id="3" name="Content Placeholder 2"/>
          <p:cNvSpPr>
            <a:spLocks noGrp="1"/>
          </p:cNvSpPr>
          <p:nvPr>
            <p:ph idx="1"/>
          </p:nvPr>
        </p:nvSpPr>
        <p:spPr/>
        <p:txBody>
          <a:bodyPr>
            <a:normAutofit/>
          </a:bodyPr>
          <a:lstStyle/>
          <a:p>
            <a:r>
              <a:rPr lang="en-US" dirty="0"/>
              <a:t>In this , we will see how to drop a database using </a:t>
            </a:r>
            <a:r>
              <a:rPr lang="en-US" dirty="0" err="1"/>
              <a:t>MongoDB</a:t>
            </a:r>
            <a:r>
              <a:rPr lang="en-US" dirty="0"/>
              <a:t> command.</a:t>
            </a:r>
          </a:p>
          <a:p>
            <a:pPr lvl="1"/>
            <a:r>
              <a:rPr lang="en-US" dirty="0"/>
              <a:t>The </a:t>
            </a:r>
            <a:r>
              <a:rPr lang="en-US" dirty="0" err="1"/>
              <a:t>dropDatabase</a:t>
            </a:r>
            <a:r>
              <a:rPr lang="en-US" dirty="0"/>
              <a:t>() Method</a:t>
            </a:r>
          </a:p>
          <a:p>
            <a:pPr lvl="1"/>
            <a:r>
              <a:rPr lang="en-US" dirty="0" err="1"/>
              <a:t>MongoDB</a:t>
            </a:r>
            <a:r>
              <a:rPr lang="en-US" dirty="0"/>
              <a:t> </a:t>
            </a:r>
            <a:r>
              <a:rPr lang="en-US" dirty="0" err="1"/>
              <a:t>db.dropDatabase</a:t>
            </a:r>
            <a:r>
              <a:rPr lang="en-US" dirty="0"/>
              <a:t>() command is used to drop a existing database.</a:t>
            </a:r>
          </a:p>
          <a:p>
            <a:r>
              <a:rPr lang="en-US" dirty="0"/>
              <a:t>Syntax</a:t>
            </a:r>
          </a:p>
          <a:p>
            <a:r>
              <a:rPr lang="en-US" dirty="0"/>
              <a:t>Basic syntax of </a:t>
            </a:r>
            <a:r>
              <a:rPr lang="en-US" dirty="0" err="1"/>
              <a:t>dropDatabase</a:t>
            </a:r>
            <a:r>
              <a:rPr lang="en-US" dirty="0"/>
              <a:t>() command is as follows −</a:t>
            </a:r>
          </a:p>
          <a:p>
            <a:pPr marL="457200" lvl="1" indent="0">
              <a:buNone/>
            </a:pPr>
            <a:r>
              <a:rPr lang="en-US" dirty="0" err="1"/>
              <a:t>db.dropDatabase</a:t>
            </a:r>
            <a:r>
              <a:rPr lang="en-US" dirty="0"/>
              <a:t>()</a:t>
            </a:r>
          </a:p>
          <a:p>
            <a:r>
              <a:rPr lang="en-US" dirty="0"/>
              <a:t>This will delete the selected database. If you have not selected any database, then it will delete default 'test' database.</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31</a:t>
            </a:fld>
            <a:endParaRPr lang="en-US"/>
          </a:p>
        </p:txBody>
      </p:sp>
    </p:spTree>
    <p:extLst>
      <p:ext uri="{BB962C8B-B14F-4D97-AF65-F5344CB8AC3E}">
        <p14:creationId xmlns:p14="http://schemas.microsoft.com/office/powerpoint/2010/main" val="3322988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Database </a:t>
            </a:r>
            <a:r>
              <a:rPr lang="en-US" sz="1800" dirty="0"/>
              <a:t>Contd.</a:t>
            </a:r>
          </a:p>
        </p:txBody>
      </p:sp>
      <p:sp>
        <p:nvSpPr>
          <p:cNvPr id="3" name="Content Placeholder 2"/>
          <p:cNvSpPr>
            <a:spLocks noGrp="1"/>
          </p:cNvSpPr>
          <p:nvPr>
            <p:ph idx="1"/>
          </p:nvPr>
        </p:nvSpPr>
        <p:spPr/>
        <p:txBody>
          <a:bodyPr>
            <a:normAutofit fontScale="92500" lnSpcReduction="10000"/>
          </a:bodyPr>
          <a:lstStyle/>
          <a:p>
            <a:r>
              <a:rPr lang="en-US" dirty="0"/>
              <a:t>Example</a:t>
            </a:r>
          </a:p>
          <a:p>
            <a:r>
              <a:rPr lang="en-US" dirty="0"/>
              <a:t>First, check the list of available databases by using the command, show dbs.</a:t>
            </a:r>
          </a:p>
          <a:p>
            <a:r>
              <a:rPr lang="en-US" dirty="0"/>
              <a:t>&gt;show </a:t>
            </a:r>
            <a:r>
              <a:rPr lang="en-US" dirty="0" err="1"/>
              <a:t>dbs</a:t>
            </a:r>
            <a:endParaRPr lang="en-US" dirty="0"/>
          </a:p>
          <a:p>
            <a:r>
              <a:rPr lang="en-US" dirty="0"/>
              <a:t>local      0.78125GB</a:t>
            </a:r>
          </a:p>
          <a:p>
            <a:r>
              <a:rPr lang="en-US" dirty="0" err="1"/>
              <a:t>mydb</a:t>
            </a:r>
            <a:r>
              <a:rPr lang="en-US" dirty="0"/>
              <a:t>       0.23012GB</a:t>
            </a:r>
          </a:p>
          <a:p>
            <a:r>
              <a:rPr lang="en-US" dirty="0"/>
              <a:t>test       0.23012GB</a:t>
            </a:r>
          </a:p>
          <a:p>
            <a:r>
              <a:rPr lang="en-US" dirty="0"/>
              <a:t>&gt;</a:t>
            </a:r>
          </a:p>
          <a:p>
            <a:r>
              <a:rPr lang="en-US" dirty="0"/>
              <a:t>If you want to delete new database &lt;</a:t>
            </a:r>
            <a:r>
              <a:rPr lang="en-US" dirty="0" err="1"/>
              <a:t>mydb</a:t>
            </a:r>
            <a:r>
              <a:rPr lang="en-US" dirty="0"/>
              <a:t>&gt;, then </a:t>
            </a:r>
            <a:r>
              <a:rPr lang="en-US" dirty="0" err="1"/>
              <a:t>dropDatabase</a:t>
            </a:r>
            <a:r>
              <a:rPr lang="en-US" dirty="0"/>
              <a:t>() command would be as follows −</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32</a:t>
            </a:fld>
            <a:endParaRPr lang="en-US"/>
          </a:p>
        </p:txBody>
      </p:sp>
    </p:spTree>
    <p:extLst>
      <p:ext uri="{BB962C8B-B14F-4D97-AF65-F5344CB8AC3E}">
        <p14:creationId xmlns:p14="http://schemas.microsoft.com/office/powerpoint/2010/main" val="1454881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Database </a:t>
            </a:r>
            <a:r>
              <a:rPr lang="en-US" sz="1800" dirty="0"/>
              <a:t>Contd.</a:t>
            </a:r>
          </a:p>
        </p:txBody>
      </p:sp>
      <p:sp>
        <p:nvSpPr>
          <p:cNvPr id="3" name="Content Placeholder 2"/>
          <p:cNvSpPr>
            <a:spLocks noGrp="1"/>
          </p:cNvSpPr>
          <p:nvPr>
            <p:ph idx="1"/>
          </p:nvPr>
        </p:nvSpPr>
        <p:spPr/>
        <p:txBody>
          <a:bodyPr>
            <a:normAutofit fontScale="85000" lnSpcReduction="20000"/>
          </a:bodyPr>
          <a:lstStyle/>
          <a:p>
            <a:r>
              <a:rPr lang="en-US" dirty="0"/>
              <a:t>&gt;use </a:t>
            </a:r>
            <a:r>
              <a:rPr lang="en-US" dirty="0" err="1"/>
              <a:t>mydb</a:t>
            </a:r>
            <a:endParaRPr lang="en-US" dirty="0"/>
          </a:p>
          <a:p>
            <a:r>
              <a:rPr lang="en-US" dirty="0"/>
              <a:t>switched to </a:t>
            </a:r>
            <a:r>
              <a:rPr lang="en-US" dirty="0" err="1"/>
              <a:t>db</a:t>
            </a:r>
            <a:r>
              <a:rPr lang="en-US" dirty="0"/>
              <a:t> </a:t>
            </a:r>
            <a:r>
              <a:rPr lang="en-US" dirty="0" err="1"/>
              <a:t>mydb</a:t>
            </a:r>
            <a:endParaRPr lang="en-US" dirty="0"/>
          </a:p>
          <a:p>
            <a:r>
              <a:rPr lang="en-US" dirty="0"/>
              <a:t>&gt;</a:t>
            </a:r>
            <a:r>
              <a:rPr lang="en-US" dirty="0" err="1"/>
              <a:t>db.dropDatabase</a:t>
            </a:r>
            <a:r>
              <a:rPr lang="en-US" dirty="0"/>
              <a:t>()</a:t>
            </a:r>
          </a:p>
          <a:p>
            <a:r>
              <a:rPr lang="en-US" dirty="0"/>
              <a:t>&gt;{ "dropped" : "</a:t>
            </a:r>
            <a:r>
              <a:rPr lang="en-US" dirty="0" err="1"/>
              <a:t>mydb</a:t>
            </a:r>
            <a:r>
              <a:rPr lang="en-US" dirty="0"/>
              <a:t>", "ok" : 1 }</a:t>
            </a:r>
          </a:p>
          <a:p>
            <a:r>
              <a:rPr lang="en-US" dirty="0"/>
              <a:t>&gt;</a:t>
            </a:r>
          </a:p>
          <a:p>
            <a:r>
              <a:rPr lang="en-US" dirty="0"/>
              <a:t>Now check list of databases.</a:t>
            </a:r>
          </a:p>
          <a:p>
            <a:endParaRPr lang="en-US" dirty="0"/>
          </a:p>
          <a:p>
            <a:r>
              <a:rPr lang="en-US" dirty="0"/>
              <a:t>&gt;show </a:t>
            </a:r>
            <a:r>
              <a:rPr lang="en-US" dirty="0" err="1"/>
              <a:t>dbs</a:t>
            </a:r>
            <a:endParaRPr lang="en-US" dirty="0"/>
          </a:p>
          <a:p>
            <a:r>
              <a:rPr lang="en-US" dirty="0"/>
              <a:t>local      0.78125GB</a:t>
            </a:r>
          </a:p>
          <a:p>
            <a:r>
              <a:rPr lang="en-US" dirty="0"/>
              <a:t>test       0.23012GB</a:t>
            </a:r>
          </a:p>
          <a:p>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33</a:t>
            </a:fld>
            <a:endParaRPr lang="en-US"/>
          </a:p>
        </p:txBody>
      </p:sp>
    </p:spTree>
    <p:extLst>
      <p:ext uri="{BB962C8B-B14F-4D97-AF65-F5344CB8AC3E}">
        <p14:creationId xmlns:p14="http://schemas.microsoft.com/office/powerpoint/2010/main" val="394470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a:t>
            </a:r>
          </a:p>
        </p:txBody>
      </p:sp>
      <p:sp>
        <p:nvSpPr>
          <p:cNvPr id="3" name="Content Placeholder 2"/>
          <p:cNvSpPr>
            <a:spLocks noGrp="1"/>
          </p:cNvSpPr>
          <p:nvPr>
            <p:ph idx="1"/>
          </p:nvPr>
        </p:nvSpPr>
        <p:spPr/>
        <p:txBody>
          <a:bodyPr>
            <a:normAutofit/>
          </a:bodyPr>
          <a:lstStyle/>
          <a:p>
            <a:r>
              <a:rPr lang="en-US" dirty="0"/>
              <a:t>In this, we will see how to create a collection using MongoDB.</a:t>
            </a:r>
          </a:p>
          <a:p>
            <a:r>
              <a:rPr lang="en-US" dirty="0"/>
              <a:t>The </a:t>
            </a:r>
            <a:r>
              <a:rPr lang="en-US" dirty="0" err="1"/>
              <a:t>createCollection</a:t>
            </a:r>
            <a:r>
              <a:rPr lang="en-US" dirty="0"/>
              <a:t>() Method</a:t>
            </a:r>
          </a:p>
          <a:p>
            <a:pPr marL="457200" lvl="1" indent="0">
              <a:buNone/>
            </a:pPr>
            <a:r>
              <a:rPr lang="en-US" dirty="0" err="1"/>
              <a:t>MongoDB</a:t>
            </a:r>
            <a:r>
              <a:rPr lang="en-US" dirty="0"/>
              <a:t> </a:t>
            </a:r>
            <a:r>
              <a:rPr lang="en-US" dirty="0" err="1"/>
              <a:t>db.createCollection</a:t>
            </a:r>
            <a:r>
              <a:rPr lang="en-US" dirty="0"/>
              <a:t>(name, options) </a:t>
            </a:r>
          </a:p>
          <a:p>
            <a:r>
              <a:rPr lang="en-US" dirty="0"/>
              <a:t>is used to create collection.</a:t>
            </a:r>
          </a:p>
          <a:p>
            <a:r>
              <a:rPr lang="en-US" dirty="0"/>
              <a:t>Syntax</a:t>
            </a:r>
          </a:p>
          <a:p>
            <a:r>
              <a:rPr lang="en-US" dirty="0"/>
              <a:t>Basic syntax of </a:t>
            </a:r>
            <a:r>
              <a:rPr lang="en-US" dirty="0" err="1"/>
              <a:t>createCollection</a:t>
            </a:r>
            <a:r>
              <a:rPr lang="en-US" dirty="0"/>
              <a:t>() command  is as follows −</a:t>
            </a:r>
          </a:p>
          <a:p>
            <a:pPr marL="457200" lvl="1" indent="0">
              <a:buNone/>
            </a:pPr>
            <a:r>
              <a:rPr lang="en-US" dirty="0" err="1"/>
              <a:t>db.createCollection</a:t>
            </a:r>
            <a:r>
              <a:rPr lang="en-US" dirty="0"/>
              <a:t>(name, options)</a:t>
            </a:r>
          </a:p>
          <a:p>
            <a:r>
              <a:rPr lang="en-US" dirty="0"/>
              <a:t>In the command, name is name of collection  to be created. Options is a document and is used to specify configuration of  collection.</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34</a:t>
            </a:fld>
            <a:endParaRPr lang="en-US"/>
          </a:p>
        </p:txBody>
      </p:sp>
    </p:spTree>
    <p:extLst>
      <p:ext uri="{BB962C8B-B14F-4D97-AF65-F5344CB8AC3E}">
        <p14:creationId xmlns:p14="http://schemas.microsoft.com/office/powerpoint/2010/main" val="1238096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14494594"/>
              </p:ext>
            </p:extLst>
          </p:nvPr>
        </p:nvGraphicFramePr>
        <p:xfrm>
          <a:off x="1716113" y="1690688"/>
          <a:ext cx="7908333" cy="2086797"/>
        </p:xfrm>
        <a:graphic>
          <a:graphicData uri="http://schemas.openxmlformats.org/drawingml/2006/table">
            <a:tbl>
              <a:tblPr/>
              <a:tblGrid>
                <a:gridCol w="1963990">
                  <a:extLst>
                    <a:ext uri="{9D8B030D-6E8A-4147-A177-3AD203B41FA5}">
                      <a16:colId xmlns:a16="http://schemas.microsoft.com/office/drawing/2014/main" val="20000"/>
                    </a:ext>
                  </a:extLst>
                </a:gridCol>
                <a:gridCol w="1963990">
                  <a:extLst>
                    <a:ext uri="{9D8B030D-6E8A-4147-A177-3AD203B41FA5}">
                      <a16:colId xmlns:a16="http://schemas.microsoft.com/office/drawing/2014/main" val="20001"/>
                    </a:ext>
                  </a:extLst>
                </a:gridCol>
                <a:gridCol w="3980353">
                  <a:extLst>
                    <a:ext uri="{9D8B030D-6E8A-4147-A177-3AD203B41FA5}">
                      <a16:colId xmlns:a16="http://schemas.microsoft.com/office/drawing/2014/main" val="20002"/>
                    </a:ext>
                  </a:extLst>
                </a:gridCol>
              </a:tblGrid>
              <a:tr h="414807">
                <a:tc>
                  <a:txBody>
                    <a:bodyPr/>
                    <a:lstStyle/>
                    <a:p>
                      <a:pPr algn="ctr" fontAlgn="t"/>
                      <a:r>
                        <a:rPr lang="en-US" sz="2000">
                          <a:effectLst/>
                        </a:rPr>
                        <a:t>Parameter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81468">
                <a:tc>
                  <a:txBody>
                    <a:bodyPr/>
                    <a:lstStyle/>
                    <a:p>
                      <a:pPr fontAlgn="t"/>
                      <a:r>
                        <a:rPr lang="en-US" sz="2000">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Name of the collection to be created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48129">
                <a:tc>
                  <a:txBody>
                    <a:bodyPr/>
                    <a:lstStyle/>
                    <a:p>
                      <a:pPr fontAlgn="t"/>
                      <a:r>
                        <a:rPr lang="en-US" sz="2000">
                          <a:effectLst/>
                        </a:rPr>
                        <a:t>Options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Document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Specify options about memory size and indexing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35</a:t>
            </a:fld>
            <a:endParaRPr lang="en-US"/>
          </a:p>
        </p:txBody>
      </p:sp>
    </p:spTree>
    <p:extLst>
      <p:ext uri="{BB962C8B-B14F-4D97-AF65-F5344CB8AC3E}">
        <p14:creationId xmlns:p14="http://schemas.microsoft.com/office/powerpoint/2010/main" val="24363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 </a:t>
            </a:r>
            <a:r>
              <a:rPr lang="en-US" sz="1800" dirty="0"/>
              <a:t>Contd.</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36</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36854587"/>
              </p:ext>
            </p:extLst>
          </p:nvPr>
        </p:nvGraphicFramePr>
        <p:xfrm>
          <a:off x="838200" y="1690688"/>
          <a:ext cx="9638653" cy="4644872"/>
        </p:xfrm>
        <a:graphic>
          <a:graphicData uri="http://schemas.openxmlformats.org/drawingml/2006/table">
            <a:tbl>
              <a:tblPr/>
              <a:tblGrid>
                <a:gridCol w="1564037">
                  <a:extLst>
                    <a:ext uri="{9D8B030D-6E8A-4147-A177-3AD203B41FA5}">
                      <a16:colId xmlns:a16="http://schemas.microsoft.com/office/drawing/2014/main" val="20000"/>
                    </a:ext>
                  </a:extLst>
                </a:gridCol>
                <a:gridCol w="1547779">
                  <a:extLst>
                    <a:ext uri="{9D8B030D-6E8A-4147-A177-3AD203B41FA5}">
                      <a16:colId xmlns:a16="http://schemas.microsoft.com/office/drawing/2014/main" val="20001"/>
                    </a:ext>
                  </a:extLst>
                </a:gridCol>
                <a:gridCol w="6526837">
                  <a:extLst>
                    <a:ext uri="{9D8B030D-6E8A-4147-A177-3AD203B41FA5}">
                      <a16:colId xmlns:a16="http://schemas.microsoft.com/office/drawing/2014/main" val="20002"/>
                    </a:ext>
                  </a:extLst>
                </a:gridCol>
              </a:tblGrid>
              <a:tr h="337124">
                <a:tc>
                  <a:txBody>
                    <a:bodyPr/>
                    <a:lstStyle/>
                    <a:p>
                      <a:pPr algn="ctr" fontAlgn="t"/>
                      <a:r>
                        <a:rPr lang="en-US" sz="2000">
                          <a:effectLst/>
                        </a:rPr>
                        <a:t>Field</a:t>
                      </a: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Type</a:t>
                      </a: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Description</a:t>
                      </a: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646088">
                <a:tc>
                  <a:txBody>
                    <a:bodyPr/>
                    <a:lstStyle/>
                    <a:p>
                      <a:pPr algn="ctr" fontAlgn="ctr"/>
                      <a:r>
                        <a:rPr lang="en-US" sz="2000">
                          <a:effectLst/>
                        </a:rPr>
                        <a:t>capped</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dirty="0">
                          <a:effectLst/>
                        </a:rPr>
                        <a:t>Boolean</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If true, enables a capped collection. Capped collection is a fixed size collection that automatically overwrites its oldest entries when it reaches its maximum size. </a:t>
                      </a:r>
                      <a:r>
                        <a:rPr lang="en-US" sz="2000" b="1" dirty="0">
                          <a:effectLst/>
                        </a:rPr>
                        <a:t>If you specify true, you need to specify size parameter also.</a:t>
                      </a:r>
                      <a:endParaRPr lang="en-US" sz="2000" dirty="0">
                        <a:effectLst/>
                      </a:endParaRP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73446">
                <a:tc>
                  <a:txBody>
                    <a:bodyPr/>
                    <a:lstStyle/>
                    <a:p>
                      <a:pPr algn="ctr" fontAlgn="ctr"/>
                      <a:r>
                        <a:rPr lang="en-US" sz="2000">
                          <a:effectLst/>
                        </a:rPr>
                        <a:t>autoIndexID</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Boolean</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If true, automatically create index on _id </a:t>
                      </a:r>
                      <a:r>
                        <a:rPr lang="en-US" sz="2000" dirty="0" err="1">
                          <a:effectLst/>
                        </a:rPr>
                        <a:t>field.s</a:t>
                      </a:r>
                      <a:r>
                        <a:rPr lang="en-US" sz="2000" dirty="0">
                          <a:effectLst/>
                        </a:rPr>
                        <a:t> Default value is false. – </a:t>
                      </a:r>
                      <a:r>
                        <a:rPr lang="en-US" sz="2000">
                          <a:effectLst/>
                        </a:rPr>
                        <a:t>not applicable</a:t>
                      </a:r>
                      <a:r>
                        <a:rPr lang="en-US" sz="2000" baseline="0">
                          <a:effectLst/>
                        </a:rPr>
                        <a:t> now</a:t>
                      </a:r>
                      <a:endParaRPr lang="en-US" sz="2000">
                        <a:effectLst/>
                      </a:endParaRP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91606">
                <a:tc>
                  <a:txBody>
                    <a:bodyPr/>
                    <a:lstStyle/>
                    <a:p>
                      <a:pPr algn="ctr" fontAlgn="ctr"/>
                      <a:r>
                        <a:rPr lang="en-US" sz="2000">
                          <a:effectLst/>
                        </a:rPr>
                        <a:t>size</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number</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(Optional) Specifies a maximum size in bytes for a capped collection. </a:t>
                      </a:r>
                      <a:r>
                        <a:rPr lang="en-US" sz="2000" b="1">
                          <a:effectLst/>
                        </a:rPr>
                        <a:t>If capped is true, then you need to specify this field also.</a:t>
                      </a:r>
                      <a:endParaRPr lang="en-US" sz="2000">
                        <a:effectLst/>
                      </a:endParaRP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773446">
                <a:tc>
                  <a:txBody>
                    <a:bodyPr/>
                    <a:lstStyle/>
                    <a:p>
                      <a:pPr algn="ctr" fontAlgn="ctr"/>
                      <a:r>
                        <a:rPr lang="en-US" sz="2000">
                          <a:effectLst/>
                        </a:rPr>
                        <a:t>max</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number</a:t>
                      </a:r>
                    </a:p>
                  </a:txBody>
                  <a:tcPr marL="58173" marR="58173" marT="58173" marB="58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Specifies the maximum number of documents allowed in the capped collection.</a:t>
                      </a:r>
                    </a:p>
                  </a:txBody>
                  <a:tcPr marL="58173" marR="58173" marT="58173" marB="58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5984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 </a:t>
            </a:r>
            <a:r>
              <a:rPr lang="en-US" sz="1800" dirty="0"/>
              <a:t>Contd.</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37</a:t>
            </a:fld>
            <a:endParaRPr lang="en-US"/>
          </a:p>
        </p:txBody>
      </p:sp>
      <p:sp>
        <p:nvSpPr>
          <p:cNvPr id="3" name="Content Placeholder 2"/>
          <p:cNvSpPr>
            <a:spLocks noGrp="1"/>
          </p:cNvSpPr>
          <p:nvPr>
            <p:ph idx="1"/>
          </p:nvPr>
        </p:nvSpPr>
        <p:spPr/>
        <p:txBody>
          <a:bodyPr>
            <a:normAutofit/>
          </a:bodyPr>
          <a:lstStyle/>
          <a:p>
            <a:r>
              <a:rPr lang="en-US" dirty="0"/>
              <a:t>Examples</a:t>
            </a:r>
          </a:p>
          <a:p>
            <a:r>
              <a:rPr lang="en-US" dirty="0"/>
              <a:t>Basic syntax of </a:t>
            </a:r>
            <a:r>
              <a:rPr lang="en-US" dirty="0" err="1"/>
              <a:t>createCollection</a:t>
            </a:r>
            <a:r>
              <a:rPr lang="en-US" dirty="0"/>
              <a:t>() method without options is as follows −</a:t>
            </a:r>
          </a:p>
          <a:p>
            <a:pPr marL="457200" lvl="1" indent="0">
              <a:buNone/>
            </a:pPr>
            <a:r>
              <a:rPr lang="en-US" dirty="0"/>
              <a:t>&gt;use test</a:t>
            </a:r>
          </a:p>
          <a:p>
            <a:pPr marL="457200" lvl="1" indent="0">
              <a:buNone/>
            </a:pPr>
            <a:r>
              <a:rPr lang="en-US" dirty="0"/>
              <a:t>switched to </a:t>
            </a:r>
            <a:r>
              <a:rPr lang="en-US" dirty="0" err="1"/>
              <a:t>db</a:t>
            </a:r>
            <a:r>
              <a:rPr lang="en-US" dirty="0"/>
              <a:t> test</a:t>
            </a:r>
          </a:p>
          <a:p>
            <a:pPr marL="457200" lvl="1" indent="0">
              <a:buNone/>
            </a:pPr>
            <a:r>
              <a:rPr lang="en-US" dirty="0"/>
              <a:t>&gt;</a:t>
            </a:r>
            <a:r>
              <a:rPr lang="en-US" dirty="0" err="1"/>
              <a:t>db.createCollection</a:t>
            </a:r>
            <a:r>
              <a:rPr lang="en-US" dirty="0"/>
              <a:t>("</a:t>
            </a:r>
            <a:r>
              <a:rPr lang="en-US" dirty="0" err="1"/>
              <a:t>mycollection</a:t>
            </a:r>
            <a:r>
              <a:rPr lang="en-US" dirty="0"/>
              <a:t>")</a:t>
            </a:r>
          </a:p>
          <a:p>
            <a:pPr marL="457200" lvl="1" indent="0">
              <a:buNone/>
            </a:pPr>
            <a:r>
              <a:rPr lang="en-US" dirty="0"/>
              <a:t>{ "ok" : 1 }</a:t>
            </a:r>
          </a:p>
          <a:p>
            <a:pPr marL="457200" lvl="1" indent="0">
              <a:buNone/>
            </a:pPr>
            <a:r>
              <a:rPr lang="en-US" dirty="0"/>
              <a:t>&gt;</a:t>
            </a:r>
          </a:p>
          <a:p>
            <a:r>
              <a:rPr lang="en-US" dirty="0"/>
              <a:t>You can check the created collection by  using the command show collections.</a:t>
            </a:r>
          </a:p>
          <a:p>
            <a:endParaRPr lang="en-US" dirty="0"/>
          </a:p>
        </p:txBody>
      </p:sp>
    </p:spTree>
    <p:extLst>
      <p:ext uri="{BB962C8B-B14F-4D97-AF65-F5344CB8AC3E}">
        <p14:creationId xmlns:p14="http://schemas.microsoft.com/office/powerpoint/2010/main" val="2574476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 </a:t>
            </a:r>
            <a:r>
              <a:rPr lang="en-US" sz="1800" dirty="0"/>
              <a:t>Contd.</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38</a:t>
            </a:fld>
            <a:endParaRPr lang="en-US"/>
          </a:p>
        </p:txBody>
      </p:sp>
      <p:sp>
        <p:nvSpPr>
          <p:cNvPr id="3" name="Content Placeholder 2"/>
          <p:cNvSpPr>
            <a:spLocks noGrp="1"/>
          </p:cNvSpPr>
          <p:nvPr>
            <p:ph idx="1"/>
          </p:nvPr>
        </p:nvSpPr>
        <p:spPr/>
        <p:txBody>
          <a:bodyPr>
            <a:normAutofit lnSpcReduction="10000"/>
          </a:bodyPr>
          <a:lstStyle/>
          <a:p>
            <a:pPr marL="457200" lvl="1" indent="0">
              <a:buNone/>
            </a:pPr>
            <a:r>
              <a:rPr lang="en-US" dirty="0"/>
              <a:t>&gt;show collections</a:t>
            </a:r>
          </a:p>
          <a:p>
            <a:pPr marL="457200" lvl="1" indent="0">
              <a:buNone/>
            </a:pPr>
            <a:r>
              <a:rPr lang="en-US" dirty="0" err="1"/>
              <a:t>mycollection</a:t>
            </a:r>
            <a:endParaRPr lang="en-US" dirty="0"/>
          </a:p>
          <a:p>
            <a:pPr marL="457200" lvl="1" indent="0">
              <a:buNone/>
            </a:pPr>
            <a:r>
              <a:rPr lang="en-US" dirty="0" err="1"/>
              <a:t>system.indexes</a:t>
            </a:r>
            <a:endParaRPr lang="en-US" dirty="0"/>
          </a:p>
          <a:p>
            <a:r>
              <a:rPr lang="en-US" dirty="0"/>
              <a:t>The following example shows the syntax of  </a:t>
            </a:r>
            <a:r>
              <a:rPr lang="en-US" dirty="0" err="1"/>
              <a:t>createCollection</a:t>
            </a:r>
            <a:r>
              <a:rPr lang="en-US" dirty="0"/>
              <a:t>() method with few   important options −</a:t>
            </a:r>
          </a:p>
          <a:p>
            <a:endParaRPr lang="en-US" dirty="0"/>
          </a:p>
          <a:p>
            <a:r>
              <a:rPr lang="en-US" dirty="0"/>
              <a:t>&gt;</a:t>
            </a:r>
            <a:r>
              <a:rPr lang="en-US" dirty="0" err="1"/>
              <a:t>db.createCollection</a:t>
            </a:r>
            <a:r>
              <a:rPr lang="en-US" dirty="0"/>
              <a:t>("</a:t>
            </a:r>
            <a:r>
              <a:rPr lang="en-US" dirty="0" err="1"/>
              <a:t>mycol</a:t>
            </a:r>
            <a:r>
              <a:rPr lang="en-US" dirty="0"/>
              <a:t>", { capped : true, </a:t>
            </a:r>
            <a:r>
              <a:rPr lang="en-US" dirty="0" err="1"/>
              <a:t>autoIndexID</a:t>
            </a:r>
            <a:r>
              <a:rPr lang="en-US" dirty="0"/>
              <a:t> : true, size :    6142800, max : 10000 } );</a:t>
            </a:r>
          </a:p>
          <a:p>
            <a:r>
              <a:rPr lang="en-US" dirty="0"/>
              <a:t>{ "ok" : 1 }</a:t>
            </a:r>
          </a:p>
          <a:p>
            <a:r>
              <a:rPr lang="en-US" dirty="0"/>
              <a:t>&gt;</a:t>
            </a:r>
          </a:p>
          <a:p>
            <a:endParaRPr lang="en-US" dirty="0"/>
          </a:p>
        </p:txBody>
      </p:sp>
    </p:spTree>
    <p:extLst>
      <p:ext uri="{BB962C8B-B14F-4D97-AF65-F5344CB8AC3E}">
        <p14:creationId xmlns:p14="http://schemas.microsoft.com/office/powerpoint/2010/main" val="453658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Collection </a:t>
            </a:r>
            <a:r>
              <a:rPr lang="en-US" sz="1800" dirty="0"/>
              <a:t>Contd.</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39</a:t>
            </a:fld>
            <a:endParaRPr lang="en-US"/>
          </a:p>
        </p:txBody>
      </p:sp>
      <p:sp>
        <p:nvSpPr>
          <p:cNvPr id="3" name="Content Placeholder 2"/>
          <p:cNvSpPr>
            <a:spLocks noGrp="1"/>
          </p:cNvSpPr>
          <p:nvPr>
            <p:ph idx="1"/>
          </p:nvPr>
        </p:nvSpPr>
        <p:spPr/>
        <p:txBody>
          <a:bodyPr>
            <a:normAutofit/>
          </a:bodyPr>
          <a:lstStyle/>
          <a:p>
            <a:r>
              <a:rPr lang="en-US" dirty="0"/>
              <a:t>In </a:t>
            </a:r>
            <a:r>
              <a:rPr lang="en-US" dirty="0" err="1"/>
              <a:t>MongoDB</a:t>
            </a:r>
            <a:r>
              <a:rPr lang="en-US" dirty="0"/>
              <a:t>, you don't need to create  collection. </a:t>
            </a:r>
            <a:r>
              <a:rPr lang="en-US" dirty="0" err="1"/>
              <a:t>MongoDB</a:t>
            </a:r>
            <a:r>
              <a:rPr lang="en-US" dirty="0"/>
              <a:t> creates collection  automatically, when you insert some  document.</a:t>
            </a:r>
          </a:p>
          <a:p>
            <a:pPr marL="457200" lvl="1" indent="0">
              <a:buNone/>
            </a:pPr>
            <a:r>
              <a:rPr lang="en-US" dirty="0"/>
              <a:t>&gt;</a:t>
            </a:r>
            <a:r>
              <a:rPr lang="en-US" dirty="0" err="1"/>
              <a:t>db.tutorialspoint.insert</a:t>
            </a:r>
            <a:r>
              <a:rPr lang="en-US" dirty="0"/>
              <a:t>({"name" : "</a:t>
            </a:r>
            <a:r>
              <a:rPr lang="en-US" dirty="0" err="1"/>
              <a:t>tutorialspoint</a:t>
            </a:r>
            <a:r>
              <a:rPr lang="en-US" dirty="0"/>
              <a:t>"})</a:t>
            </a:r>
          </a:p>
          <a:p>
            <a:pPr marL="457200" lvl="1" indent="0">
              <a:buNone/>
            </a:pPr>
            <a:r>
              <a:rPr lang="en-US" dirty="0"/>
              <a:t>&gt;show collections</a:t>
            </a:r>
          </a:p>
          <a:p>
            <a:pPr marL="457200" lvl="1" indent="0">
              <a:buNone/>
            </a:pPr>
            <a:r>
              <a:rPr lang="en-US" dirty="0" err="1"/>
              <a:t>mycol</a:t>
            </a:r>
            <a:endParaRPr lang="en-US" dirty="0"/>
          </a:p>
          <a:p>
            <a:pPr marL="457200" lvl="1" indent="0">
              <a:buNone/>
            </a:pPr>
            <a:r>
              <a:rPr lang="en-US" dirty="0" err="1"/>
              <a:t>mycollection</a:t>
            </a:r>
            <a:endParaRPr lang="en-US" dirty="0"/>
          </a:p>
          <a:p>
            <a:pPr marL="457200" lvl="1" indent="0">
              <a:buNone/>
            </a:pPr>
            <a:r>
              <a:rPr lang="en-US" dirty="0" err="1"/>
              <a:t>system.indexes</a:t>
            </a:r>
            <a:endParaRPr lang="en-US" dirty="0"/>
          </a:p>
          <a:p>
            <a:pPr marL="457200" lvl="1" indent="0">
              <a:buNone/>
            </a:pPr>
            <a:r>
              <a:rPr lang="en-US" dirty="0" err="1"/>
              <a:t>tutorialspoint</a:t>
            </a:r>
            <a:endParaRPr lang="en-US" dirty="0"/>
          </a:p>
          <a:p>
            <a:pPr marL="457200" lvl="1" indent="0">
              <a:buNone/>
            </a:pPr>
            <a:r>
              <a:rPr lang="en-US" dirty="0"/>
              <a:t>&gt;</a:t>
            </a:r>
          </a:p>
        </p:txBody>
      </p:sp>
    </p:spTree>
    <p:extLst>
      <p:ext uri="{BB962C8B-B14F-4D97-AF65-F5344CB8AC3E}">
        <p14:creationId xmlns:p14="http://schemas.microsoft.com/office/powerpoint/2010/main" val="75015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Contents </a:t>
            </a:r>
            <a:r>
              <a:rPr lang="en-US" sz="1800" dirty="0"/>
              <a:t>Contd.</a:t>
            </a:r>
          </a:p>
        </p:txBody>
      </p:sp>
      <p:sp>
        <p:nvSpPr>
          <p:cNvPr id="4" name="Content Placeholder 3"/>
          <p:cNvSpPr>
            <a:spLocks noGrp="1"/>
          </p:cNvSpPr>
          <p:nvPr>
            <p:ph idx="1"/>
          </p:nvPr>
        </p:nvSpPr>
        <p:spPr/>
        <p:txBody>
          <a:bodyPr>
            <a:normAutofit/>
          </a:bodyPr>
          <a:lstStyle/>
          <a:p>
            <a:r>
              <a:rPr lang="en-US" dirty="0" err="1"/>
              <a:t>MongoDB</a:t>
            </a:r>
            <a:r>
              <a:rPr lang="en-US" dirty="0"/>
              <a:t> - Drop Collection </a:t>
            </a:r>
          </a:p>
          <a:p>
            <a:r>
              <a:rPr lang="en-US" dirty="0" err="1"/>
              <a:t>MongoDB</a:t>
            </a:r>
            <a:r>
              <a:rPr lang="en-US" dirty="0"/>
              <a:t> = Data Types</a:t>
            </a:r>
          </a:p>
          <a:p>
            <a:r>
              <a:rPr lang="en-US" dirty="0" err="1"/>
              <a:t>MongoDB</a:t>
            </a:r>
            <a:r>
              <a:rPr lang="en-US" dirty="0"/>
              <a:t> – Insert Document</a:t>
            </a:r>
          </a:p>
          <a:p>
            <a:r>
              <a:rPr lang="en-US" dirty="0" err="1"/>
              <a:t>MongoDB</a:t>
            </a:r>
            <a:r>
              <a:rPr lang="en-US" dirty="0"/>
              <a:t> – Query Document</a:t>
            </a:r>
          </a:p>
          <a:p>
            <a:r>
              <a:rPr lang="en-US" dirty="0" err="1"/>
              <a:t>MongoDB</a:t>
            </a:r>
            <a:r>
              <a:rPr lang="en-US" dirty="0"/>
              <a:t> – Update Document</a:t>
            </a:r>
          </a:p>
          <a:p>
            <a:r>
              <a:rPr lang="en-US" dirty="0" err="1"/>
              <a:t>MongoDB</a:t>
            </a:r>
            <a:r>
              <a:rPr lang="en-US" dirty="0"/>
              <a:t> – Delete Document</a:t>
            </a:r>
          </a:p>
          <a:p>
            <a:r>
              <a:rPr lang="en-US" dirty="0" err="1"/>
              <a:t>MongoDB</a:t>
            </a:r>
            <a:r>
              <a:rPr lang="en-US" dirty="0"/>
              <a:t> - Projection</a:t>
            </a:r>
          </a:p>
        </p:txBody>
      </p:sp>
      <p:sp>
        <p:nvSpPr>
          <p:cNvPr id="3" name="Date Placeholder 2"/>
          <p:cNvSpPr>
            <a:spLocks noGrp="1"/>
          </p:cNvSpPr>
          <p:nvPr>
            <p:ph type="dt" sz="half" idx="10"/>
          </p:nvPr>
        </p:nvSpPr>
        <p:spPr/>
        <p:txBody>
          <a:bodyPr/>
          <a:lstStyle/>
          <a:p>
            <a:fld id="{9650C3F4-789B-4D9F-87E3-5C6B5377D1F1}"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a:t>
            </a:fld>
            <a:endParaRPr lang="en-US"/>
          </a:p>
        </p:txBody>
      </p:sp>
    </p:spTree>
    <p:extLst>
      <p:ext uri="{BB962C8B-B14F-4D97-AF65-F5344CB8AC3E}">
        <p14:creationId xmlns:p14="http://schemas.microsoft.com/office/powerpoint/2010/main" val="1267695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drop collection</a:t>
            </a:r>
          </a:p>
        </p:txBody>
      </p:sp>
      <p:sp>
        <p:nvSpPr>
          <p:cNvPr id="3" name="Content Placeholder 2"/>
          <p:cNvSpPr>
            <a:spLocks noGrp="1"/>
          </p:cNvSpPr>
          <p:nvPr>
            <p:ph idx="1"/>
          </p:nvPr>
        </p:nvSpPr>
        <p:spPr/>
        <p:txBody>
          <a:bodyPr>
            <a:normAutofit/>
          </a:bodyPr>
          <a:lstStyle/>
          <a:p>
            <a:r>
              <a:rPr lang="en-US" dirty="0"/>
              <a:t>In this, we will see how to drop a collection using MongoDB.</a:t>
            </a:r>
          </a:p>
          <a:p>
            <a:r>
              <a:rPr lang="en-US" dirty="0"/>
              <a:t>The drop() Method</a:t>
            </a:r>
          </a:p>
          <a:p>
            <a:r>
              <a:rPr lang="en-US" dirty="0" err="1"/>
              <a:t>MongoDB's</a:t>
            </a:r>
            <a:r>
              <a:rPr lang="en-US" dirty="0"/>
              <a:t> </a:t>
            </a:r>
            <a:r>
              <a:rPr lang="en-US" dirty="0" err="1"/>
              <a:t>db.collection.drop</a:t>
            </a:r>
            <a:r>
              <a:rPr lang="en-US" dirty="0"/>
              <a:t>() is used to drop a collection from the database.</a:t>
            </a:r>
          </a:p>
          <a:p>
            <a:r>
              <a:rPr lang="en-US" dirty="0"/>
              <a:t>Syntax</a:t>
            </a:r>
          </a:p>
          <a:p>
            <a:r>
              <a:rPr lang="en-US" dirty="0"/>
              <a:t>Basic syntax of drop() command is as follows −</a:t>
            </a:r>
          </a:p>
          <a:p>
            <a:pPr marL="457200" lvl="1" indent="0">
              <a:buNone/>
            </a:pPr>
            <a:r>
              <a:rPr lang="en-US" dirty="0" err="1"/>
              <a:t>db.COLLECTION_NAME.drop</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40</a:t>
            </a:fld>
            <a:endParaRPr lang="en-US"/>
          </a:p>
        </p:txBody>
      </p:sp>
    </p:spTree>
    <p:extLst>
      <p:ext uri="{BB962C8B-B14F-4D97-AF65-F5344CB8AC3E}">
        <p14:creationId xmlns:p14="http://schemas.microsoft.com/office/powerpoint/2010/main" val="1087394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drop collection </a:t>
            </a:r>
            <a:r>
              <a:rPr lang="en-US" sz="1800" dirty="0"/>
              <a:t>Contd.</a:t>
            </a:r>
          </a:p>
        </p:txBody>
      </p:sp>
      <p:sp>
        <p:nvSpPr>
          <p:cNvPr id="3" name="Content Placeholder 2"/>
          <p:cNvSpPr>
            <a:spLocks noGrp="1"/>
          </p:cNvSpPr>
          <p:nvPr>
            <p:ph idx="1"/>
          </p:nvPr>
        </p:nvSpPr>
        <p:spPr/>
        <p:txBody>
          <a:bodyPr>
            <a:normAutofit/>
          </a:bodyPr>
          <a:lstStyle/>
          <a:p>
            <a:r>
              <a:rPr lang="en-US" dirty="0"/>
              <a:t>Example</a:t>
            </a:r>
          </a:p>
          <a:p>
            <a:r>
              <a:rPr lang="en-US" dirty="0"/>
              <a:t>First, check the available collections into your database </a:t>
            </a:r>
            <a:r>
              <a:rPr lang="en-US" dirty="0" err="1"/>
              <a:t>mydb</a:t>
            </a:r>
            <a:r>
              <a:rPr lang="en-US" dirty="0"/>
              <a:t>.</a:t>
            </a:r>
          </a:p>
          <a:p>
            <a:pPr marL="457200" lvl="1" indent="0">
              <a:buNone/>
            </a:pPr>
            <a:r>
              <a:rPr lang="en-US" dirty="0"/>
              <a:t>&gt;use </a:t>
            </a:r>
            <a:r>
              <a:rPr lang="en-US" dirty="0" err="1"/>
              <a:t>mydb</a:t>
            </a:r>
            <a:endParaRPr lang="en-US" dirty="0"/>
          </a:p>
          <a:p>
            <a:pPr marL="457200" lvl="1" indent="0">
              <a:buNone/>
            </a:pPr>
            <a:r>
              <a:rPr lang="en-US" dirty="0"/>
              <a:t>switched to </a:t>
            </a:r>
            <a:r>
              <a:rPr lang="en-US" dirty="0" err="1"/>
              <a:t>db</a:t>
            </a:r>
            <a:r>
              <a:rPr lang="en-US" dirty="0"/>
              <a:t> </a:t>
            </a:r>
            <a:r>
              <a:rPr lang="en-US" dirty="0" err="1"/>
              <a:t>mydb</a:t>
            </a:r>
            <a:endParaRPr lang="en-US" dirty="0"/>
          </a:p>
          <a:p>
            <a:pPr marL="457200" lvl="1" indent="0">
              <a:buNone/>
            </a:pPr>
            <a:r>
              <a:rPr lang="en-US" dirty="0"/>
              <a:t>&gt;show collections</a:t>
            </a:r>
          </a:p>
          <a:p>
            <a:pPr marL="457200" lvl="1" indent="0">
              <a:buNone/>
            </a:pPr>
            <a:r>
              <a:rPr lang="en-US" dirty="0" err="1"/>
              <a:t>mycol</a:t>
            </a:r>
            <a:endParaRPr lang="en-US" dirty="0"/>
          </a:p>
          <a:p>
            <a:pPr marL="457200" lvl="1" indent="0">
              <a:buNone/>
            </a:pPr>
            <a:r>
              <a:rPr lang="en-US" dirty="0" err="1"/>
              <a:t>mycollection</a:t>
            </a:r>
            <a:endParaRPr lang="en-US" dirty="0"/>
          </a:p>
          <a:p>
            <a:pPr marL="457200" lvl="1" indent="0">
              <a:buNone/>
            </a:pPr>
            <a:r>
              <a:rPr lang="en-US" dirty="0" err="1"/>
              <a:t>system.indexes</a:t>
            </a:r>
            <a:endParaRPr lang="en-US" dirty="0"/>
          </a:p>
          <a:p>
            <a:pPr marL="457200" lvl="1" indent="0">
              <a:buNone/>
            </a:pPr>
            <a:r>
              <a:rPr lang="en-US" dirty="0" err="1"/>
              <a:t>tutorialspoint</a:t>
            </a:r>
            <a:endParaRPr lang="en-US" dirty="0"/>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41</a:t>
            </a:fld>
            <a:endParaRPr lang="en-US"/>
          </a:p>
        </p:txBody>
      </p:sp>
    </p:spTree>
    <p:extLst>
      <p:ext uri="{BB962C8B-B14F-4D97-AF65-F5344CB8AC3E}">
        <p14:creationId xmlns:p14="http://schemas.microsoft.com/office/powerpoint/2010/main" val="4176640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drop collection </a:t>
            </a:r>
            <a:r>
              <a:rPr lang="en-US" sz="1800" dirty="0"/>
              <a:t>Contd.</a:t>
            </a:r>
          </a:p>
        </p:txBody>
      </p:sp>
      <p:sp>
        <p:nvSpPr>
          <p:cNvPr id="3" name="Content Placeholder 2"/>
          <p:cNvSpPr>
            <a:spLocks noGrp="1"/>
          </p:cNvSpPr>
          <p:nvPr>
            <p:ph idx="1"/>
          </p:nvPr>
        </p:nvSpPr>
        <p:spPr/>
        <p:txBody>
          <a:bodyPr>
            <a:normAutofit fontScale="92500" lnSpcReduction="10000"/>
          </a:bodyPr>
          <a:lstStyle/>
          <a:p>
            <a:r>
              <a:rPr lang="en-US" dirty="0"/>
              <a:t>Now drop the collection with the name </a:t>
            </a:r>
            <a:r>
              <a:rPr lang="en-US" dirty="0" err="1"/>
              <a:t>mycollection</a:t>
            </a:r>
            <a:r>
              <a:rPr lang="en-US" dirty="0"/>
              <a:t>.</a:t>
            </a:r>
          </a:p>
          <a:p>
            <a:pPr marL="457200" lvl="1" indent="0">
              <a:buNone/>
            </a:pPr>
            <a:r>
              <a:rPr lang="en-US" dirty="0"/>
              <a:t>&gt;</a:t>
            </a:r>
            <a:r>
              <a:rPr lang="en-US" dirty="0" err="1"/>
              <a:t>db.mycollection.drop</a:t>
            </a:r>
            <a:r>
              <a:rPr lang="en-US" dirty="0"/>
              <a:t>()</a:t>
            </a:r>
          </a:p>
          <a:p>
            <a:pPr marL="457200" lvl="1" indent="0">
              <a:buNone/>
            </a:pPr>
            <a:r>
              <a:rPr lang="en-US" dirty="0"/>
              <a:t>true</a:t>
            </a:r>
          </a:p>
          <a:p>
            <a:pPr marL="457200" lvl="1" indent="0">
              <a:buNone/>
            </a:pPr>
            <a:r>
              <a:rPr lang="en-US" dirty="0"/>
              <a:t>&gt;</a:t>
            </a:r>
          </a:p>
          <a:p>
            <a:r>
              <a:rPr lang="en-US" dirty="0"/>
              <a:t>Again check the list of collections into database.</a:t>
            </a:r>
          </a:p>
          <a:p>
            <a:pPr marL="457200" lvl="1" indent="0">
              <a:buNone/>
            </a:pPr>
            <a:r>
              <a:rPr lang="en-US" dirty="0"/>
              <a:t>&gt;show collections</a:t>
            </a:r>
          </a:p>
          <a:p>
            <a:pPr marL="457200" lvl="1" indent="0">
              <a:buNone/>
            </a:pPr>
            <a:r>
              <a:rPr lang="en-US" dirty="0" err="1"/>
              <a:t>mycol</a:t>
            </a:r>
            <a:endParaRPr lang="en-US" dirty="0"/>
          </a:p>
          <a:p>
            <a:pPr marL="457200" lvl="1" indent="0">
              <a:buNone/>
            </a:pPr>
            <a:r>
              <a:rPr lang="en-US" dirty="0" err="1"/>
              <a:t>system.indexes</a:t>
            </a:r>
            <a:endParaRPr lang="en-US" dirty="0"/>
          </a:p>
          <a:p>
            <a:pPr marL="457200" lvl="1" indent="0">
              <a:buNone/>
            </a:pPr>
            <a:r>
              <a:rPr lang="en-US" dirty="0" err="1"/>
              <a:t>tutorialspoint</a:t>
            </a:r>
            <a:endParaRPr lang="en-US" dirty="0"/>
          </a:p>
          <a:p>
            <a:pPr marL="457200" lvl="1" indent="0">
              <a:buNone/>
            </a:pPr>
            <a:r>
              <a:rPr lang="en-US" dirty="0"/>
              <a:t>&gt;</a:t>
            </a:r>
          </a:p>
          <a:p>
            <a:r>
              <a:rPr lang="en-US" dirty="0"/>
              <a:t>drop() method will return true, if the selected collection is dropped successfully, otherwise it will return false.</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42</a:t>
            </a:fld>
            <a:endParaRPr lang="en-US"/>
          </a:p>
        </p:txBody>
      </p:sp>
    </p:spTree>
    <p:extLst>
      <p:ext uri="{BB962C8B-B14F-4D97-AF65-F5344CB8AC3E}">
        <p14:creationId xmlns:p14="http://schemas.microsoft.com/office/powerpoint/2010/main" val="4176426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t>
            </a:r>
            <a:r>
              <a:rPr lang="en-US" dirty="0" err="1"/>
              <a:t>Datatypes</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err="1"/>
              <a:t>MongoDB</a:t>
            </a:r>
            <a:r>
              <a:rPr lang="en-US" dirty="0"/>
              <a:t> supports many </a:t>
            </a:r>
            <a:r>
              <a:rPr lang="en-US" dirty="0" err="1"/>
              <a:t>datatypes</a:t>
            </a:r>
            <a:r>
              <a:rPr lang="en-US" dirty="0"/>
              <a:t>. Some of them are −</a:t>
            </a:r>
          </a:p>
          <a:p>
            <a:pPr lvl="1"/>
            <a:r>
              <a:rPr lang="en-US" b="1" dirty="0"/>
              <a:t>String</a:t>
            </a:r>
            <a:r>
              <a:rPr lang="en-US" dirty="0"/>
              <a:t> − This is the most commonly used </a:t>
            </a:r>
            <a:r>
              <a:rPr lang="en-US" dirty="0" err="1"/>
              <a:t>datatype</a:t>
            </a:r>
            <a:r>
              <a:rPr lang="en-US" dirty="0"/>
              <a:t> to store the data. String in </a:t>
            </a:r>
            <a:r>
              <a:rPr lang="en-US" dirty="0" err="1"/>
              <a:t>MongoDB</a:t>
            </a:r>
            <a:r>
              <a:rPr lang="en-US" dirty="0"/>
              <a:t> must be UTF-8 valid.</a:t>
            </a:r>
          </a:p>
          <a:p>
            <a:pPr lvl="1"/>
            <a:r>
              <a:rPr lang="en-US" b="1" dirty="0"/>
              <a:t>Integer</a:t>
            </a:r>
            <a:r>
              <a:rPr lang="en-US" dirty="0"/>
              <a:t> − This type is used to store a numerical value. Integer can be 32 bit or 64 bit depending upon your server.</a:t>
            </a:r>
          </a:p>
          <a:p>
            <a:pPr lvl="1"/>
            <a:r>
              <a:rPr lang="en-US" b="1" dirty="0"/>
              <a:t>Boolean</a:t>
            </a:r>
            <a:r>
              <a:rPr lang="en-US" dirty="0"/>
              <a:t> − This type is used to store a </a:t>
            </a:r>
            <a:r>
              <a:rPr lang="en-US" dirty="0" err="1"/>
              <a:t>boolean</a:t>
            </a:r>
            <a:r>
              <a:rPr lang="en-US" dirty="0"/>
              <a:t> (true/ false) value.</a:t>
            </a:r>
          </a:p>
          <a:p>
            <a:pPr lvl="1"/>
            <a:r>
              <a:rPr lang="en-US" b="1" dirty="0"/>
              <a:t>Double</a:t>
            </a:r>
            <a:r>
              <a:rPr lang="en-US" dirty="0"/>
              <a:t> − This type is used to store floating point values.</a:t>
            </a:r>
          </a:p>
          <a:p>
            <a:pPr lvl="1"/>
            <a:r>
              <a:rPr lang="en-US" b="1" dirty="0"/>
              <a:t>Min/ Max keys</a:t>
            </a:r>
            <a:r>
              <a:rPr lang="en-US" dirty="0"/>
              <a:t> − This type is used to compare a value against the lowest and highest BSON elements.</a:t>
            </a:r>
          </a:p>
          <a:p>
            <a:pPr lvl="1"/>
            <a:r>
              <a:rPr lang="en-US" b="1" dirty="0"/>
              <a:t>Arrays</a:t>
            </a:r>
            <a:r>
              <a:rPr lang="en-US" dirty="0"/>
              <a:t> − This type is used to store arrays or list or multiple values into one key.</a:t>
            </a:r>
          </a:p>
          <a:p>
            <a:pPr lvl="1"/>
            <a:r>
              <a:rPr lang="en-US" b="1" dirty="0"/>
              <a:t>Timestamp</a:t>
            </a:r>
            <a:r>
              <a:rPr lang="en-US" dirty="0"/>
              <a:t> −timestamp. This can be handy for recording when a document has been modified or added.</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43</a:t>
            </a:fld>
            <a:endParaRPr lang="en-US"/>
          </a:p>
        </p:txBody>
      </p:sp>
    </p:spTree>
    <p:extLst>
      <p:ext uri="{BB962C8B-B14F-4D97-AF65-F5344CB8AC3E}">
        <p14:creationId xmlns:p14="http://schemas.microsoft.com/office/powerpoint/2010/main" val="696497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a:t>
            </a:r>
            <a:r>
              <a:rPr lang="en-US" dirty="0" err="1"/>
              <a:t>Datatypes</a:t>
            </a:r>
            <a:r>
              <a:rPr lang="en-US" dirty="0"/>
              <a: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pPr lvl="1"/>
            <a:r>
              <a:rPr lang="en-US" b="1" dirty="0"/>
              <a:t>Object</a:t>
            </a:r>
            <a:r>
              <a:rPr lang="en-US" dirty="0"/>
              <a:t> − This </a:t>
            </a:r>
            <a:r>
              <a:rPr lang="en-US" dirty="0" err="1"/>
              <a:t>datatype</a:t>
            </a:r>
            <a:r>
              <a:rPr lang="en-US" dirty="0"/>
              <a:t> is used for embedded documents.</a:t>
            </a:r>
          </a:p>
          <a:p>
            <a:pPr lvl="1"/>
            <a:r>
              <a:rPr lang="en-US" b="1" dirty="0"/>
              <a:t>Null</a:t>
            </a:r>
            <a:r>
              <a:rPr lang="en-US" dirty="0"/>
              <a:t> − This type is used to store a Null value.</a:t>
            </a:r>
          </a:p>
          <a:p>
            <a:pPr lvl="1"/>
            <a:r>
              <a:rPr lang="en-US" b="1" dirty="0"/>
              <a:t>Symbol</a:t>
            </a:r>
            <a:r>
              <a:rPr lang="en-US" dirty="0"/>
              <a:t> − This </a:t>
            </a:r>
            <a:r>
              <a:rPr lang="en-US" dirty="0" err="1"/>
              <a:t>datatype</a:t>
            </a:r>
            <a:r>
              <a:rPr lang="en-US" dirty="0"/>
              <a:t> is used identically to a string; however, it's generally reserved for languages that use a specific symbol type.</a:t>
            </a:r>
          </a:p>
          <a:p>
            <a:pPr lvl="1"/>
            <a:r>
              <a:rPr lang="en-US" b="1" dirty="0"/>
              <a:t>Date </a:t>
            </a:r>
            <a:r>
              <a:rPr lang="en-US" dirty="0"/>
              <a:t>− This </a:t>
            </a:r>
            <a:r>
              <a:rPr lang="en-US" dirty="0" err="1"/>
              <a:t>datatype</a:t>
            </a:r>
            <a:r>
              <a:rPr lang="en-US" dirty="0"/>
              <a:t> is used to store the current date or time in UNIX time format. You can specify your own date time by creating object of Date and passing day, month, year into it.</a:t>
            </a:r>
          </a:p>
          <a:p>
            <a:pPr lvl="1"/>
            <a:r>
              <a:rPr lang="en-US" b="1" dirty="0"/>
              <a:t>Object ID</a:t>
            </a:r>
            <a:r>
              <a:rPr lang="en-US" dirty="0"/>
              <a:t> − This </a:t>
            </a:r>
            <a:r>
              <a:rPr lang="en-US" dirty="0" err="1"/>
              <a:t>datatype</a:t>
            </a:r>
            <a:r>
              <a:rPr lang="en-US" dirty="0"/>
              <a:t> is used to store the document’s ID.</a:t>
            </a:r>
          </a:p>
          <a:p>
            <a:pPr lvl="1"/>
            <a:r>
              <a:rPr lang="en-US" b="1" dirty="0"/>
              <a:t>Binary data</a:t>
            </a:r>
            <a:r>
              <a:rPr lang="en-US" dirty="0"/>
              <a:t> − This </a:t>
            </a:r>
            <a:r>
              <a:rPr lang="en-US" dirty="0" err="1"/>
              <a:t>datatype</a:t>
            </a:r>
            <a:r>
              <a:rPr lang="en-US" dirty="0"/>
              <a:t> is used to store binary data.</a:t>
            </a:r>
          </a:p>
          <a:p>
            <a:pPr lvl="1"/>
            <a:r>
              <a:rPr lang="en-US" b="1" dirty="0"/>
              <a:t>Code</a:t>
            </a:r>
            <a:r>
              <a:rPr lang="en-US" dirty="0"/>
              <a:t> − This </a:t>
            </a:r>
            <a:r>
              <a:rPr lang="en-US" dirty="0" err="1"/>
              <a:t>datatype</a:t>
            </a:r>
            <a:r>
              <a:rPr lang="en-US" dirty="0"/>
              <a:t> is used to store JavaScript code into the document.</a:t>
            </a:r>
          </a:p>
          <a:p>
            <a:pPr lvl="1"/>
            <a:r>
              <a:rPr lang="en-US" b="1" dirty="0"/>
              <a:t>Regular expression</a:t>
            </a:r>
            <a:r>
              <a:rPr lang="en-US" dirty="0"/>
              <a:t> − This </a:t>
            </a:r>
            <a:r>
              <a:rPr lang="en-US" dirty="0" err="1"/>
              <a:t>datatype</a:t>
            </a:r>
            <a:r>
              <a:rPr lang="en-US" dirty="0"/>
              <a:t> is used to store regular expression.</a:t>
            </a:r>
          </a:p>
          <a:p>
            <a:pPr lvl="2"/>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44</a:t>
            </a:fld>
            <a:endParaRPr lang="en-US"/>
          </a:p>
        </p:txBody>
      </p:sp>
    </p:spTree>
    <p:extLst>
      <p:ext uri="{BB962C8B-B14F-4D97-AF65-F5344CB8AC3E}">
        <p14:creationId xmlns:p14="http://schemas.microsoft.com/office/powerpoint/2010/main" val="142850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In this, we will learn how to insert document in MongoDB collection.</a:t>
            </a:r>
          </a:p>
          <a:p>
            <a:r>
              <a:rPr lang="en-US" dirty="0"/>
              <a:t>The insert() Method</a:t>
            </a:r>
          </a:p>
          <a:p>
            <a:r>
              <a:rPr lang="en-US" dirty="0"/>
              <a:t>To insert data into </a:t>
            </a:r>
            <a:r>
              <a:rPr lang="en-US" dirty="0" err="1"/>
              <a:t>MongoDB</a:t>
            </a:r>
            <a:r>
              <a:rPr lang="en-US" dirty="0"/>
              <a:t> collection, you need to use </a:t>
            </a:r>
            <a:r>
              <a:rPr lang="en-US" dirty="0" err="1"/>
              <a:t>MongoDB's</a:t>
            </a:r>
            <a:r>
              <a:rPr lang="en-US" dirty="0"/>
              <a:t> insert() or save() method.</a:t>
            </a:r>
          </a:p>
          <a:p>
            <a:endParaRPr lang="en-US" dirty="0"/>
          </a:p>
          <a:p>
            <a:r>
              <a:rPr lang="en-US" dirty="0"/>
              <a:t>Syntax</a:t>
            </a:r>
          </a:p>
          <a:p>
            <a:r>
              <a:rPr lang="en-US" dirty="0"/>
              <a:t>The basic syntax of insert() command is as follows −</a:t>
            </a:r>
          </a:p>
          <a:p>
            <a:endParaRPr lang="en-US" dirty="0"/>
          </a:p>
          <a:p>
            <a:r>
              <a:rPr lang="en-US" dirty="0"/>
              <a:t>&gt;</a:t>
            </a:r>
            <a:r>
              <a:rPr lang="en-US" dirty="0" err="1"/>
              <a:t>db.COLLECTION_NAME.insert</a:t>
            </a:r>
            <a:r>
              <a:rPr lang="en-US" dirty="0"/>
              <a:t>(document)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45</a:t>
            </a:fld>
            <a:endParaRPr lang="en-US"/>
          </a:p>
        </p:txBody>
      </p:sp>
    </p:spTree>
    <p:extLst>
      <p:ext uri="{BB962C8B-B14F-4D97-AF65-F5344CB8AC3E}">
        <p14:creationId xmlns:p14="http://schemas.microsoft.com/office/powerpoint/2010/main" val="1882033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a:t>In this, we will learn how to insert document in MongoDB collection.</a:t>
            </a:r>
          </a:p>
          <a:p>
            <a:endParaRPr lang="en-US" dirty="0"/>
          </a:p>
          <a:p>
            <a:r>
              <a:rPr lang="en-US" dirty="0"/>
              <a:t>The insert() Method</a:t>
            </a:r>
          </a:p>
          <a:p>
            <a:r>
              <a:rPr lang="en-US" dirty="0"/>
              <a:t>To insert data into </a:t>
            </a:r>
            <a:r>
              <a:rPr lang="en-US" dirty="0" err="1"/>
              <a:t>MongoDB</a:t>
            </a:r>
            <a:r>
              <a:rPr lang="en-US" dirty="0"/>
              <a:t> collection, you need to use </a:t>
            </a:r>
            <a:r>
              <a:rPr lang="en-US" dirty="0" err="1"/>
              <a:t>MongoDB's</a:t>
            </a:r>
            <a:r>
              <a:rPr lang="en-US" dirty="0"/>
              <a:t> insert() or save() method.</a:t>
            </a:r>
          </a:p>
          <a:p>
            <a:endParaRPr lang="en-US" dirty="0"/>
          </a:p>
          <a:p>
            <a:r>
              <a:rPr lang="en-US" dirty="0"/>
              <a:t>Syntax</a:t>
            </a:r>
          </a:p>
          <a:p>
            <a:r>
              <a:rPr lang="en-US" dirty="0"/>
              <a:t>The basic syntax of insert() command is as follows −</a:t>
            </a:r>
          </a:p>
          <a:p>
            <a:endParaRPr lang="en-US" dirty="0"/>
          </a:p>
          <a:p>
            <a:r>
              <a:rPr lang="en-US" dirty="0"/>
              <a:t>&gt;</a:t>
            </a:r>
            <a:r>
              <a:rPr lang="en-US" dirty="0" err="1"/>
              <a:t>db.COLLECTION_NAME.insert</a:t>
            </a:r>
            <a:r>
              <a:rPr lang="en-US" dirty="0"/>
              <a:t>(document)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46</a:t>
            </a:fld>
            <a:endParaRPr lang="en-US"/>
          </a:p>
        </p:txBody>
      </p:sp>
    </p:spTree>
    <p:extLst>
      <p:ext uri="{BB962C8B-B14F-4D97-AF65-F5344CB8AC3E}">
        <p14:creationId xmlns:p14="http://schemas.microsoft.com/office/powerpoint/2010/main" val="4212265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55000" lnSpcReduction="20000"/>
          </a:bodyPr>
          <a:lstStyle/>
          <a:p>
            <a:r>
              <a:rPr lang="en-US" dirty="0"/>
              <a:t>Example</a:t>
            </a:r>
          </a:p>
          <a:p>
            <a:r>
              <a:rPr lang="en-US" dirty="0"/>
              <a:t>&gt;</a:t>
            </a:r>
            <a:r>
              <a:rPr lang="en-US" dirty="0" err="1"/>
              <a:t>db.mycol.insert</a:t>
            </a:r>
            <a:r>
              <a:rPr lang="en-US" dirty="0"/>
              <a:t>({</a:t>
            </a:r>
          </a:p>
          <a:p>
            <a:r>
              <a:rPr lang="en-US" dirty="0"/>
              <a:t>   _id: </a:t>
            </a:r>
            <a:r>
              <a:rPr lang="en-US" dirty="0" err="1"/>
              <a:t>ObjectId</a:t>
            </a:r>
            <a:r>
              <a:rPr lang="en-US" dirty="0"/>
              <a:t>(7df78ad8902c),</a:t>
            </a:r>
          </a:p>
          <a:p>
            <a:r>
              <a:rPr lang="en-US" dirty="0"/>
              <a:t>   title: '</a:t>
            </a:r>
            <a:r>
              <a:rPr lang="en-US" dirty="0" err="1"/>
              <a:t>MongoDB</a:t>
            </a:r>
            <a:r>
              <a:rPr lang="en-US" dirty="0"/>
              <a:t> Overview', </a:t>
            </a:r>
          </a:p>
          <a:p>
            <a:r>
              <a:rPr lang="en-US" dirty="0"/>
              <a:t>   description: '</a:t>
            </a:r>
            <a:r>
              <a:rPr lang="en-US" dirty="0" err="1"/>
              <a:t>MongoDB</a:t>
            </a:r>
            <a:r>
              <a:rPr lang="en-US" dirty="0"/>
              <a:t> is no </a:t>
            </a:r>
            <a:r>
              <a:rPr lang="en-US" dirty="0" err="1"/>
              <a:t>sql</a:t>
            </a:r>
            <a:r>
              <a:rPr lang="en-US" dirty="0"/>
              <a:t> database',</a:t>
            </a:r>
          </a:p>
          <a:p>
            <a:r>
              <a:rPr lang="en-US" dirty="0"/>
              <a:t>   by: 'tutorials point',</a:t>
            </a:r>
          </a:p>
          <a:p>
            <a:r>
              <a:rPr lang="en-US" dirty="0"/>
              <a:t>   url: 'http://www.tutorialspoint.com',</a:t>
            </a:r>
          </a:p>
          <a:p>
            <a:r>
              <a:rPr lang="en-US" dirty="0"/>
              <a:t>   tags: ['</a:t>
            </a:r>
            <a:r>
              <a:rPr lang="en-US" dirty="0" err="1"/>
              <a:t>mongodb</a:t>
            </a:r>
            <a:r>
              <a:rPr lang="en-US" dirty="0"/>
              <a:t>', 'database', '</a:t>
            </a:r>
            <a:r>
              <a:rPr lang="en-US" dirty="0" err="1"/>
              <a:t>NoSQL</a:t>
            </a:r>
            <a:r>
              <a:rPr lang="en-US" dirty="0"/>
              <a:t>'],</a:t>
            </a:r>
          </a:p>
          <a:p>
            <a:r>
              <a:rPr lang="en-US" dirty="0"/>
              <a:t>   likes: 100</a:t>
            </a:r>
          </a:p>
          <a:p>
            <a:r>
              <a:rPr lang="en-US" dirty="0"/>
              <a:t>})</a:t>
            </a:r>
          </a:p>
          <a:p>
            <a:r>
              <a:rPr lang="en-US" dirty="0"/>
              <a:t>Here </a:t>
            </a:r>
            <a:r>
              <a:rPr lang="en-US" dirty="0" err="1"/>
              <a:t>mycol</a:t>
            </a:r>
            <a:r>
              <a:rPr lang="en-US" dirty="0"/>
              <a:t> is our collection name, as created in the previous . If the collection doesn't exist in the database, then </a:t>
            </a:r>
            <a:r>
              <a:rPr lang="en-US" dirty="0" err="1"/>
              <a:t>MongoDB</a:t>
            </a:r>
            <a:r>
              <a:rPr lang="en-US" dirty="0"/>
              <a:t> will create this collection and then insert a document into it.</a:t>
            </a:r>
          </a:p>
          <a:p>
            <a:endParaRPr lang="en-US" dirty="0"/>
          </a:p>
          <a:p>
            <a:r>
              <a:rPr lang="en-US" dirty="0"/>
              <a:t>In the inserted document, if we don't specify the _id parameter, then </a:t>
            </a:r>
            <a:r>
              <a:rPr lang="en-US" dirty="0" err="1"/>
              <a:t>MongoDB</a:t>
            </a:r>
            <a:r>
              <a:rPr lang="en-US" dirty="0"/>
              <a:t> assigns a unique </a:t>
            </a:r>
            <a:r>
              <a:rPr lang="en-US" dirty="0" err="1"/>
              <a:t>ObjectId</a:t>
            </a:r>
            <a:r>
              <a:rPr lang="en-US" dirty="0"/>
              <a:t> for this document.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47</a:t>
            </a:fld>
            <a:endParaRPr lang="en-US"/>
          </a:p>
        </p:txBody>
      </p:sp>
    </p:spTree>
    <p:extLst>
      <p:ext uri="{BB962C8B-B14F-4D97-AF65-F5344CB8AC3E}">
        <p14:creationId xmlns:p14="http://schemas.microsoft.com/office/powerpoint/2010/main" val="1219613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_id is 12 bytes hexadecimal number unique for every document in a collection. 12 bytes are divided as follows −</a:t>
            </a:r>
          </a:p>
          <a:p>
            <a:endParaRPr lang="en-US" dirty="0"/>
          </a:p>
          <a:p>
            <a:r>
              <a:rPr lang="en-US" dirty="0"/>
              <a:t>_id: </a:t>
            </a:r>
            <a:r>
              <a:rPr lang="en-US" dirty="0" err="1"/>
              <a:t>ObjectId</a:t>
            </a:r>
            <a:r>
              <a:rPr lang="en-US" dirty="0"/>
              <a:t>(4 bytes timestamp, 3 bytes machine id, 2 bytes process id, </a:t>
            </a:r>
          </a:p>
          <a:p>
            <a:r>
              <a:rPr lang="en-US" dirty="0"/>
              <a:t>   3 bytes </a:t>
            </a:r>
            <a:r>
              <a:rPr lang="en-US" dirty="0" err="1"/>
              <a:t>incrementer</a:t>
            </a:r>
            <a:r>
              <a:rPr lang="en-US" dirty="0"/>
              <a:t>)</a:t>
            </a:r>
          </a:p>
          <a:p>
            <a:r>
              <a:rPr lang="en-US" dirty="0"/>
              <a:t>To insert multiple documents in a single query, you can pass an array of documents in insert() command.</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48</a:t>
            </a:fld>
            <a:endParaRPr lang="en-US"/>
          </a:p>
        </p:txBody>
      </p:sp>
    </p:spTree>
    <p:extLst>
      <p:ext uri="{BB962C8B-B14F-4D97-AF65-F5344CB8AC3E}">
        <p14:creationId xmlns:p14="http://schemas.microsoft.com/office/powerpoint/2010/main" val="1378486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77500" lnSpcReduction="20000"/>
          </a:bodyPr>
          <a:lstStyle/>
          <a:p>
            <a:r>
              <a:rPr lang="en-US" dirty="0"/>
              <a:t>_Example</a:t>
            </a:r>
          </a:p>
          <a:p>
            <a:r>
              <a:rPr lang="en-US" dirty="0"/>
              <a:t>&gt;</a:t>
            </a:r>
            <a:r>
              <a:rPr lang="en-US" dirty="0" err="1"/>
              <a:t>db.post.insert</a:t>
            </a:r>
            <a:r>
              <a:rPr lang="en-US" dirty="0"/>
              <a:t>([</a:t>
            </a:r>
          </a:p>
          <a:p>
            <a:r>
              <a:rPr lang="en-US" dirty="0"/>
              <a:t>   {</a:t>
            </a:r>
          </a:p>
          <a:p>
            <a:r>
              <a:rPr lang="en-US" dirty="0"/>
              <a:t>      title: '</a:t>
            </a:r>
            <a:r>
              <a:rPr lang="en-US" dirty="0" err="1"/>
              <a:t>MongoDB</a:t>
            </a:r>
            <a:r>
              <a:rPr lang="en-US" dirty="0"/>
              <a:t> Overview', </a:t>
            </a:r>
          </a:p>
          <a:p>
            <a:r>
              <a:rPr lang="en-US" dirty="0"/>
              <a:t>      description: '</a:t>
            </a:r>
            <a:r>
              <a:rPr lang="en-US" dirty="0" err="1"/>
              <a:t>MongoDB</a:t>
            </a:r>
            <a:r>
              <a:rPr lang="en-US" dirty="0"/>
              <a:t> is no </a:t>
            </a:r>
            <a:r>
              <a:rPr lang="en-US" dirty="0" err="1"/>
              <a:t>sql</a:t>
            </a:r>
            <a:r>
              <a:rPr lang="en-US" dirty="0"/>
              <a:t> database',</a:t>
            </a:r>
          </a:p>
          <a:p>
            <a:r>
              <a:rPr lang="en-US" dirty="0"/>
              <a:t>      by: 'tutorials point',</a:t>
            </a:r>
          </a:p>
          <a:p>
            <a:r>
              <a:rPr lang="en-US" dirty="0"/>
              <a:t>      url: 'http://www.tutorialspoint.com',</a:t>
            </a:r>
          </a:p>
          <a:p>
            <a:r>
              <a:rPr lang="en-US" dirty="0"/>
              <a:t>      tags: ['</a:t>
            </a:r>
            <a:r>
              <a:rPr lang="en-US" dirty="0" err="1"/>
              <a:t>mongodb</a:t>
            </a:r>
            <a:r>
              <a:rPr lang="en-US" dirty="0"/>
              <a:t>', 'database', '</a:t>
            </a:r>
            <a:r>
              <a:rPr lang="en-US" dirty="0" err="1"/>
              <a:t>NoSQL</a:t>
            </a:r>
            <a:r>
              <a:rPr lang="en-US" dirty="0"/>
              <a:t>'],</a:t>
            </a:r>
          </a:p>
          <a:p>
            <a:r>
              <a:rPr lang="en-US" dirty="0"/>
              <a:t>      likes: 100</a:t>
            </a:r>
          </a:p>
          <a:p>
            <a:r>
              <a:rPr lang="en-US" dirty="0"/>
              <a:t>   },</a:t>
            </a:r>
          </a:p>
          <a:p>
            <a:r>
              <a:rPr lang="en-US" dirty="0"/>
              <a:t>	</a:t>
            </a:r>
          </a:p>
          <a:p>
            <a:r>
              <a:rPr lang="en-US" dirty="0"/>
              <a:t>   {</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49</a:t>
            </a:fld>
            <a:endParaRPr lang="en-US"/>
          </a:p>
        </p:txBody>
      </p:sp>
    </p:spTree>
    <p:extLst>
      <p:ext uri="{BB962C8B-B14F-4D97-AF65-F5344CB8AC3E}">
        <p14:creationId xmlns:p14="http://schemas.microsoft.com/office/powerpoint/2010/main" val="304881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Contents </a:t>
            </a:r>
            <a:r>
              <a:rPr lang="en-US" sz="1800" dirty="0"/>
              <a:t>Contd.</a:t>
            </a:r>
          </a:p>
        </p:txBody>
      </p:sp>
      <p:sp>
        <p:nvSpPr>
          <p:cNvPr id="4" name="Content Placeholder 3"/>
          <p:cNvSpPr>
            <a:spLocks noGrp="1"/>
          </p:cNvSpPr>
          <p:nvPr>
            <p:ph idx="1"/>
          </p:nvPr>
        </p:nvSpPr>
        <p:spPr/>
        <p:txBody>
          <a:bodyPr>
            <a:normAutofit/>
          </a:bodyPr>
          <a:lstStyle/>
          <a:p>
            <a:r>
              <a:rPr lang="en-US" dirty="0" err="1"/>
              <a:t>MongoDB</a:t>
            </a:r>
            <a:r>
              <a:rPr lang="en-US" dirty="0"/>
              <a:t> – Limiting Records</a:t>
            </a:r>
          </a:p>
          <a:p>
            <a:r>
              <a:rPr lang="en-US" dirty="0" err="1"/>
              <a:t>MongoDB</a:t>
            </a:r>
            <a:r>
              <a:rPr lang="en-US" dirty="0"/>
              <a:t> – Sorting Records</a:t>
            </a:r>
          </a:p>
          <a:p>
            <a:r>
              <a:rPr lang="en-US" dirty="0" err="1"/>
              <a:t>MongoDB</a:t>
            </a:r>
            <a:r>
              <a:rPr lang="en-US" dirty="0"/>
              <a:t> – Indexing</a:t>
            </a:r>
          </a:p>
          <a:p>
            <a:r>
              <a:rPr lang="en-US" dirty="0"/>
              <a:t>MongoDB – Aggregations</a:t>
            </a:r>
          </a:p>
          <a:p>
            <a:r>
              <a:rPr lang="en-US" dirty="0"/>
              <a:t>MongoDB – Relationships</a:t>
            </a:r>
          </a:p>
          <a:p>
            <a:r>
              <a:rPr lang="en-US" dirty="0"/>
              <a:t>MongoDB – Database References</a:t>
            </a:r>
          </a:p>
          <a:p>
            <a:r>
              <a:rPr lang="en-US" dirty="0"/>
              <a:t>MongoDB – Covered Queries</a:t>
            </a:r>
          </a:p>
          <a:p>
            <a:endParaRPr lang="en-US" dirty="0"/>
          </a:p>
          <a:p>
            <a:endParaRPr lang="en-US" dirty="0"/>
          </a:p>
        </p:txBody>
      </p:sp>
      <p:sp>
        <p:nvSpPr>
          <p:cNvPr id="3" name="Date Placeholder 2"/>
          <p:cNvSpPr>
            <a:spLocks noGrp="1"/>
          </p:cNvSpPr>
          <p:nvPr>
            <p:ph type="dt" sz="half" idx="10"/>
          </p:nvPr>
        </p:nvSpPr>
        <p:spPr/>
        <p:txBody>
          <a:bodyPr/>
          <a:lstStyle/>
          <a:p>
            <a:fld id="{BC89F970-A2B2-4586-A79D-2B81AADA5707}"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a:t>
            </a:fld>
            <a:endParaRPr lang="en-US"/>
          </a:p>
        </p:txBody>
      </p:sp>
    </p:spTree>
    <p:extLst>
      <p:ext uri="{BB962C8B-B14F-4D97-AF65-F5344CB8AC3E}">
        <p14:creationId xmlns:p14="http://schemas.microsoft.com/office/powerpoint/2010/main" val="2943621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47500" lnSpcReduction="20000"/>
          </a:bodyPr>
          <a:lstStyle/>
          <a:p>
            <a:r>
              <a:rPr lang="en-US" dirty="0"/>
              <a:t>title: '</a:t>
            </a:r>
            <a:r>
              <a:rPr lang="en-US" dirty="0" err="1"/>
              <a:t>NoSQL</a:t>
            </a:r>
            <a:r>
              <a:rPr lang="en-US" dirty="0"/>
              <a:t> Database', </a:t>
            </a:r>
          </a:p>
          <a:p>
            <a:r>
              <a:rPr lang="en-US" dirty="0"/>
              <a:t>      description: '</a:t>
            </a:r>
            <a:r>
              <a:rPr lang="en-US" dirty="0" err="1"/>
              <a:t>NoSQL</a:t>
            </a:r>
            <a:r>
              <a:rPr lang="en-US" dirty="0"/>
              <a:t> database doesn't have tables',</a:t>
            </a:r>
          </a:p>
          <a:p>
            <a:r>
              <a:rPr lang="en-US" dirty="0"/>
              <a:t>      by: 'tutorials point',</a:t>
            </a:r>
          </a:p>
          <a:p>
            <a:r>
              <a:rPr lang="en-US" dirty="0"/>
              <a:t>      url: 'http://www.tutorialspoint.com',</a:t>
            </a:r>
          </a:p>
          <a:p>
            <a:r>
              <a:rPr lang="en-US" dirty="0"/>
              <a:t>      tags: ['</a:t>
            </a:r>
            <a:r>
              <a:rPr lang="en-US" dirty="0" err="1"/>
              <a:t>mongodb</a:t>
            </a:r>
            <a:r>
              <a:rPr lang="en-US" dirty="0"/>
              <a:t>', 'database', '</a:t>
            </a:r>
            <a:r>
              <a:rPr lang="en-US" dirty="0" err="1"/>
              <a:t>NoSQL</a:t>
            </a:r>
            <a:r>
              <a:rPr lang="en-US" dirty="0"/>
              <a:t>'],</a:t>
            </a:r>
          </a:p>
          <a:p>
            <a:r>
              <a:rPr lang="en-US" dirty="0"/>
              <a:t>      likes: 20, </a:t>
            </a:r>
          </a:p>
          <a:p>
            <a:r>
              <a:rPr lang="en-US" dirty="0"/>
              <a:t>      comments: [	</a:t>
            </a:r>
          </a:p>
          <a:p>
            <a:r>
              <a:rPr lang="en-US" dirty="0"/>
              <a:t>         {</a:t>
            </a:r>
          </a:p>
          <a:p>
            <a:r>
              <a:rPr lang="en-US" dirty="0"/>
              <a:t>            user:'user1',</a:t>
            </a:r>
          </a:p>
          <a:p>
            <a:r>
              <a:rPr lang="en-US" dirty="0"/>
              <a:t>            message: 'My first comment',</a:t>
            </a:r>
          </a:p>
          <a:p>
            <a:r>
              <a:rPr lang="en-US" dirty="0"/>
              <a:t>            </a:t>
            </a:r>
            <a:r>
              <a:rPr lang="en-US" dirty="0" err="1"/>
              <a:t>dateCreated</a:t>
            </a:r>
            <a:r>
              <a:rPr lang="en-US" dirty="0"/>
              <a:t>: new Date(2013,11,10,2,35),</a:t>
            </a:r>
          </a:p>
          <a:p>
            <a:r>
              <a:rPr lang="en-US" dirty="0"/>
              <a:t>            like: 0 </a:t>
            </a:r>
          </a:p>
          <a:p>
            <a:r>
              <a:rPr lang="en-US" dirty="0"/>
              <a:t>         }</a:t>
            </a:r>
          </a:p>
          <a:p>
            <a:r>
              <a:rPr lang="en-US" dirty="0"/>
              <a:t>      ]</a:t>
            </a:r>
          </a:p>
          <a:p>
            <a:r>
              <a:rPr lang="en-US" dirty="0"/>
              <a:t>   }</a:t>
            </a:r>
          </a:p>
          <a:p>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50</a:t>
            </a:fld>
            <a:endParaRPr lang="en-US"/>
          </a:p>
        </p:txBody>
      </p:sp>
    </p:spTree>
    <p:extLst>
      <p:ext uri="{BB962C8B-B14F-4D97-AF65-F5344CB8AC3E}">
        <p14:creationId xmlns:p14="http://schemas.microsoft.com/office/powerpoint/2010/main" val="4277332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Insert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To insert the document you can use </a:t>
            </a:r>
            <a:r>
              <a:rPr lang="en-US" dirty="0" err="1"/>
              <a:t>db.post.save</a:t>
            </a:r>
            <a:r>
              <a:rPr lang="en-US" dirty="0"/>
              <a:t>(document) also. If you don't specify _id in the document then save() method will work same as insert() method. If you specify _id then it will replace whole data of document containing _id as specified in save() method.</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51</a:t>
            </a:fld>
            <a:endParaRPr lang="en-US"/>
          </a:p>
        </p:txBody>
      </p:sp>
    </p:spTree>
    <p:extLst>
      <p:ext uri="{BB962C8B-B14F-4D97-AF65-F5344CB8AC3E}">
        <p14:creationId xmlns:p14="http://schemas.microsoft.com/office/powerpoint/2010/main" val="1999827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Capped collections</a:t>
            </a:r>
            <a:r>
              <a:rPr lang="en-US" dirty="0"/>
              <a:t> are fixed-size circular collections that follow the insertion order to support high performance for create, read, and delete operations. By circular, it means that when the fixed size allocated to the collection is exhausted, it will start deleting the oldest document in the collection without providing any explicit commands.</a:t>
            </a:r>
          </a:p>
          <a:p>
            <a:r>
              <a:rPr lang="en-US" dirty="0"/>
              <a:t>Capped collections restrict updates to the documents if the update results in increased document size. Since capped collections store documents in the order of the disk storage, it ensures that the document size does not increase the size allocated on the disk. Capped collections are best for storing log information, cache data, or any other high volume data.</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52</a:t>
            </a:fld>
            <a:endParaRPr lang="en-US"/>
          </a:p>
        </p:txBody>
      </p:sp>
    </p:spTree>
    <p:extLst>
      <p:ext uri="{BB962C8B-B14F-4D97-AF65-F5344CB8AC3E}">
        <p14:creationId xmlns:p14="http://schemas.microsoft.com/office/powerpoint/2010/main" val="3121225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a:t>&gt;</a:t>
            </a:r>
            <a:r>
              <a:rPr lang="en-US" b="1" dirty="0" err="1"/>
              <a:t>db.createCollection</a:t>
            </a:r>
            <a:r>
              <a:rPr lang="en-US" b="1" dirty="0"/>
              <a:t>("</a:t>
            </a:r>
            <a:r>
              <a:rPr lang="en-US" b="1" dirty="0" err="1"/>
              <a:t>cappedLogCollection</a:t>
            </a:r>
            <a:r>
              <a:rPr lang="en-US" b="1" dirty="0"/>
              <a:t>",{capped:true,size:10000})</a:t>
            </a:r>
          </a:p>
          <a:p>
            <a:r>
              <a:rPr lang="en-US" b="1" dirty="0"/>
              <a:t>In addition to collection size, we can also limit the number of documents in the collection using the max parameter −</a:t>
            </a:r>
          </a:p>
          <a:p>
            <a:r>
              <a:rPr lang="en-US" dirty="0"/>
              <a:t>&gt;</a:t>
            </a:r>
            <a:r>
              <a:rPr lang="en-US" dirty="0" err="1"/>
              <a:t>db.createCollection</a:t>
            </a:r>
            <a:r>
              <a:rPr lang="en-US" dirty="0"/>
              <a:t>("</a:t>
            </a:r>
            <a:r>
              <a:rPr lang="en-US" dirty="0" err="1"/>
              <a:t>cappedLogCollection</a:t>
            </a:r>
            <a:r>
              <a:rPr lang="en-US" dirty="0"/>
              <a:t>",{capped:true,size:10000,max:1000})</a:t>
            </a:r>
          </a:p>
          <a:p>
            <a:r>
              <a:rPr lang="en-US" dirty="0"/>
              <a:t>If you want to check whether a collection is capped or not, use the following </a:t>
            </a:r>
            <a:r>
              <a:rPr lang="en-US" dirty="0" err="1"/>
              <a:t>isCapped</a:t>
            </a:r>
            <a:r>
              <a:rPr lang="en-US" dirty="0"/>
              <a:t> command −</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53</a:t>
            </a:fld>
            <a:endParaRPr lang="en-US"/>
          </a:p>
        </p:txBody>
      </p:sp>
    </p:spTree>
    <p:extLst>
      <p:ext uri="{BB962C8B-B14F-4D97-AF65-F5344CB8AC3E}">
        <p14:creationId xmlns:p14="http://schemas.microsoft.com/office/powerpoint/2010/main" val="2513113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a:t>&gt;</a:t>
            </a:r>
            <a:r>
              <a:rPr lang="en-US" b="1" dirty="0" err="1"/>
              <a:t>db.createCollection</a:t>
            </a:r>
            <a:r>
              <a:rPr lang="en-US" b="1" dirty="0"/>
              <a:t>("</a:t>
            </a:r>
            <a:r>
              <a:rPr lang="en-US" b="1" dirty="0" err="1"/>
              <a:t>cappedLogCollection</a:t>
            </a:r>
            <a:r>
              <a:rPr lang="en-US" b="1" dirty="0"/>
              <a:t>",{capped:true,size:10000})</a:t>
            </a:r>
          </a:p>
          <a:p>
            <a:r>
              <a:rPr lang="en-US" b="1" dirty="0"/>
              <a:t>In addition to collection size, we can also limit the number of documents in the collection using the max parameter −</a:t>
            </a:r>
          </a:p>
          <a:p>
            <a:r>
              <a:rPr lang="en-US" dirty="0"/>
              <a:t>&gt;</a:t>
            </a:r>
            <a:r>
              <a:rPr lang="en-US" dirty="0" err="1"/>
              <a:t>db.createCollection</a:t>
            </a:r>
            <a:r>
              <a:rPr lang="en-US" dirty="0"/>
              <a:t>("</a:t>
            </a:r>
            <a:r>
              <a:rPr lang="en-US" dirty="0" err="1"/>
              <a:t>cappedLogCollection</a:t>
            </a:r>
            <a:r>
              <a:rPr lang="en-US" dirty="0"/>
              <a:t>",{capped:true,size:10000,max:1000})</a:t>
            </a:r>
          </a:p>
          <a:p>
            <a:r>
              <a:rPr lang="en-US" dirty="0"/>
              <a:t>If you want to check whether a collection is capped or not, use the following </a:t>
            </a:r>
            <a:r>
              <a:rPr lang="en-US" dirty="0" err="1"/>
              <a:t>isCapped</a:t>
            </a:r>
            <a:r>
              <a:rPr lang="en-US" dirty="0"/>
              <a:t> command −</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54</a:t>
            </a:fld>
            <a:endParaRPr lang="en-US"/>
          </a:p>
        </p:txBody>
      </p:sp>
    </p:spTree>
    <p:extLst>
      <p:ext uri="{BB962C8B-B14F-4D97-AF65-F5344CB8AC3E}">
        <p14:creationId xmlns:p14="http://schemas.microsoft.com/office/powerpoint/2010/main" val="5047058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a:t>&gt;</a:t>
            </a:r>
            <a:r>
              <a:rPr lang="en-US" b="1" dirty="0" err="1"/>
              <a:t>db.cappedLogCollection.isCapped</a:t>
            </a:r>
            <a:r>
              <a:rPr lang="en-US" b="1" dirty="0"/>
              <a:t>()</a:t>
            </a:r>
          </a:p>
          <a:p>
            <a:r>
              <a:rPr lang="en-US" b="1" dirty="0"/>
              <a:t>If there is an existing collection which you are planning to convert to capped, you can do it with the following code −</a:t>
            </a:r>
          </a:p>
          <a:p>
            <a:endParaRPr lang="en-US" b="1" dirty="0"/>
          </a:p>
          <a:p>
            <a:r>
              <a:rPr lang="en-US" b="1" dirty="0"/>
              <a:t>&gt;</a:t>
            </a:r>
            <a:r>
              <a:rPr lang="en-US" b="1" dirty="0" err="1"/>
              <a:t>db.runCommand</a:t>
            </a:r>
            <a:r>
              <a:rPr lang="en-US" b="1" dirty="0"/>
              <a:t>({"convertToCapped":"posts",size:10000})</a:t>
            </a:r>
          </a:p>
          <a:p>
            <a:r>
              <a:rPr lang="en-US" b="1" dirty="0"/>
              <a:t>This code would convert our existing collection posts to a capped collection.</a:t>
            </a: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55</a:t>
            </a:fld>
            <a:endParaRPr lang="en-US"/>
          </a:p>
        </p:txBody>
      </p:sp>
    </p:spTree>
    <p:extLst>
      <p:ext uri="{BB962C8B-B14F-4D97-AF65-F5344CB8AC3E}">
        <p14:creationId xmlns:p14="http://schemas.microsoft.com/office/powerpoint/2010/main" val="24961205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a:t>Querying Capped Collection</a:t>
            </a:r>
          </a:p>
          <a:p>
            <a:r>
              <a:rPr lang="en-US" b="1" dirty="0"/>
              <a:t>By default, a find query on a capped collection will display results in insertion order. But if you want the documents to be retrieved in reverse order, use the sort command as shown in the following code −</a:t>
            </a:r>
          </a:p>
          <a:p>
            <a:endParaRPr lang="en-US" b="1" dirty="0"/>
          </a:p>
          <a:p>
            <a:r>
              <a:rPr lang="en-US" b="1" dirty="0"/>
              <a:t>&gt;</a:t>
            </a:r>
            <a:r>
              <a:rPr lang="en-US" b="1" dirty="0" err="1"/>
              <a:t>db.cappedLogCollection.find</a:t>
            </a:r>
            <a:r>
              <a:rPr lang="en-US" b="1" dirty="0"/>
              <a:t>().sort({$natural:-1})</a:t>
            </a:r>
          </a:p>
          <a:p>
            <a:r>
              <a:rPr lang="en-US" b="1" dirty="0"/>
              <a:t>There are few other important points regarding capped collections worth knowing </a:t>
            </a: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56</a:t>
            </a:fld>
            <a:endParaRPr lang="en-US"/>
          </a:p>
        </p:txBody>
      </p:sp>
    </p:spTree>
    <p:extLst>
      <p:ext uri="{BB962C8B-B14F-4D97-AF65-F5344CB8AC3E}">
        <p14:creationId xmlns:p14="http://schemas.microsoft.com/office/powerpoint/2010/main" val="112328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lnSpcReduction="10000"/>
          </a:bodyPr>
          <a:lstStyle/>
          <a:p>
            <a:r>
              <a:rPr lang="en-US" b="1" dirty="0"/>
              <a:t>We cannot delete documents from a capped collection.</a:t>
            </a:r>
          </a:p>
          <a:p>
            <a:endParaRPr lang="en-US" b="1" dirty="0"/>
          </a:p>
          <a:p>
            <a:r>
              <a:rPr lang="en-US" b="1" dirty="0"/>
              <a:t>There are no default indexes present in a capped collection, not even on _id field.</a:t>
            </a:r>
          </a:p>
          <a:p>
            <a:endParaRPr lang="en-US" b="1" dirty="0"/>
          </a:p>
          <a:p>
            <a:r>
              <a:rPr lang="en-US" b="1" dirty="0"/>
              <a:t>While inserting a new document, </a:t>
            </a:r>
            <a:r>
              <a:rPr lang="en-US" b="1" dirty="0" err="1"/>
              <a:t>MongoDB</a:t>
            </a:r>
            <a:r>
              <a:rPr lang="en-US" b="1" dirty="0"/>
              <a:t> does not have to actually look for a place to accommodate new document on the disk. It can blindly insert the new document at the tail of the collection. This makes insert operations in capped collections very fast.</a:t>
            </a: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57</a:t>
            </a:fld>
            <a:endParaRPr lang="en-US"/>
          </a:p>
        </p:txBody>
      </p:sp>
    </p:spTree>
    <p:extLst>
      <p:ext uri="{BB962C8B-B14F-4D97-AF65-F5344CB8AC3E}">
        <p14:creationId xmlns:p14="http://schemas.microsoft.com/office/powerpoint/2010/main" val="40968564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Capped Collections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a:t>Similarly, while reading documents </a:t>
            </a:r>
            <a:r>
              <a:rPr lang="en-US" b="1" dirty="0" err="1"/>
              <a:t>MongoDB</a:t>
            </a:r>
            <a:r>
              <a:rPr lang="en-US" b="1" dirty="0"/>
              <a:t> returns the documents in the same order as present on disk. This makes the read operation very fast.</a:t>
            </a:r>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58</a:t>
            </a:fld>
            <a:endParaRPr lang="en-US"/>
          </a:p>
        </p:txBody>
      </p:sp>
    </p:spTree>
    <p:extLst>
      <p:ext uri="{BB962C8B-B14F-4D97-AF65-F5344CB8AC3E}">
        <p14:creationId xmlns:p14="http://schemas.microsoft.com/office/powerpoint/2010/main" val="672811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 this , we will learn how to query document from </a:t>
            </a:r>
            <a:r>
              <a:rPr lang="en-US" dirty="0" err="1"/>
              <a:t>MongoDB</a:t>
            </a:r>
            <a:r>
              <a:rPr lang="en-US" dirty="0"/>
              <a:t> collection.</a:t>
            </a:r>
          </a:p>
          <a:p>
            <a:endParaRPr lang="en-US" dirty="0"/>
          </a:p>
          <a:p>
            <a:r>
              <a:rPr lang="en-US" dirty="0"/>
              <a:t>The find() Method</a:t>
            </a:r>
          </a:p>
          <a:p>
            <a:r>
              <a:rPr lang="en-US" dirty="0"/>
              <a:t>To query data from </a:t>
            </a:r>
            <a:r>
              <a:rPr lang="en-US" dirty="0" err="1"/>
              <a:t>MongoDB</a:t>
            </a:r>
            <a:r>
              <a:rPr lang="en-US" dirty="0"/>
              <a:t> collection, you need to use </a:t>
            </a:r>
            <a:r>
              <a:rPr lang="en-US" dirty="0" err="1"/>
              <a:t>MongoDB's</a:t>
            </a:r>
            <a:r>
              <a:rPr lang="en-US" dirty="0"/>
              <a:t> find() method.</a:t>
            </a:r>
          </a:p>
          <a:p>
            <a:endParaRPr lang="en-US" dirty="0"/>
          </a:p>
          <a:p>
            <a:r>
              <a:rPr lang="en-US" dirty="0"/>
              <a:t>Syntax</a:t>
            </a:r>
          </a:p>
          <a:p>
            <a:r>
              <a:rPr lang="en-US" dirty="0"/>
              <a:t>The basic syntax of find() method is as follows −</a:t>
            </a:r>
          </a:p>
          <a:p>
            <a:endParaRPr lang="en-US" dirty="0"/>
          </a:p>
          <a:p>
            <a:r>
              <a:rPr lang="en-US" dirty="0"/>
              <a:t>&gt;</a:t>
            </a:r>
            <a:r>
              <a:rPr lang="en-US" dirty="0" err="1"/>
              <a:t>db.COLLECTION_NAME.find</a:t>
            </a:r>
            <a:r>
              <a:rPr lang="en-US" dirty="0"/>
              <a:t>()</a:t>
            </a:r>
          </a:p>
          <a:p>
            <a:r>
              <a:rPr lang="en-US" dirty="0"/>
              <a:t>find() method will display all the documents in a non-structured way.</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59</a:t>
            </a:fld>
            <a:endParaRPr lang="en-US"/>
          </a:p>
        </p:txBody>
      </p:sp>
    </p:spTree>
    <p:extLst>
      <p:ext uri="{BB962C8B-B14F-4D97-AF65-F5344CB8AC3E}">
        <p14:creationId xmlns:p14="http://schemas.microsoft.com/office/powerpoint/2010/main" val="153513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Contents </a:t>
            </a:r>
            <a:r>
              <a:rPr lang="en-US" sz="1800" dirty="0"/>
              <a:t>Contd.</a:t>
            </a:r>
          </a:p>
        </p:txBody>
      </p:sp>
      <p:sp>
        <p:nvSpPr>
          <p:cNvPr id="4" name="Content Placeholder 3"/>
          <p:cNvSpPr>
            <a:spLocks noGrp="1"/>
          </p:cNvSpPr>
          <p:nvPr>
            <p:ph idx="1"/>
          </p:nvPr>
        </p:nvSpPr>
        <p:spPr/>
        <p:txBody>
          <a:bodyPr>
            <a:normAutofit/>
          </a:bodyPr>
          <a:lstStyle/>
          <a:p>
            <a:r>
              <a:rPr lang="en-US" dirty="0" err="1"/>
              <a:t>MongoDB</a:t>
            </a:r>
            <a:r>
              <a:rPr lang="en-US" dirty="0"/>
              <a:t> – Analyzing Queries</a:t>
            </a:r>
          </a:p>
          <a:p>
            <a:r>
              <a:rPr lang="en-US" dirty="0" err="1"/>
              <a:t>MongoDB</a:t>
            </a:r>
            <a:r>
              <a:rPr lang="en-US" dirty="0"/>
              <a:t> – Atomic Operations</a:t>
            </a:r>
          </a:p>
          <a:p>
            <a:r>
              <a:rPr lang="en-US" dirty="0"/>
              <a:t>MongoDB – Advanced Indexing</a:t>
            </a:r>
          </a:p>
        </p:txBody>
      </p:sp>
      <p:sp>
        <p:nvSpPr>
          <p:cNvPr id="3" name="Date Placeholder 2"/>
          <p:cNvSpPr>
            <a:spLocks noGrp="1"/>
          </p:cNvSpPr>
          <p:nvPr>
            <p:ph type="dt" sz="half" idx="10"/>
          </p:nvPr>
        </p:nvSpPr>
        <p:spPr/>
        <p:txBody>
          <a:bodyPr/>
          <a:lstStyle/>
          <a:p>
            <a:fld id="{F3D563A5-393A-4A4E-80FE-80EFF6A0EBAE}"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a:t>
            </a:fld>
            <a:endParaRPr lang="en-US"/>
          </a:p>
        </p:txBody>
      </p:sp>
    </p:spTree>
    <p:extLst>
      <p:ext uri="{BB962C8B-B14F-4D97-AF65-F5344CB8AC3E}">
        <p14:creationId xmlns:p14="http://schemas.microsoft.com/office/powerpoint/2010/main" val="27948339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62500" lnSpcReduction="20000"/>
          </a:bodyPr>
          <a:lstStyle/>
          <a:p>
            <a:r>
              <a:rPr lang="en-US" dirty="0"/>
              <a:t>The pretty() Method</a:t>
            </a:r>
          </a:p>
          <a:p>
            <a:r>
              <a:rPr lang="en-US" dirty="0"/>
              <a:t>To display the results in a formatted way, you can use pretty() method.</a:t>
            </a:r>
          </a:p>
          <a:p>
            <a:r>
              <a:rPr lang="en-US" dirty="0"/>
              <a:t>Syntax</a:t>
            </a:r>
          </a:p>
          <a:p>
            <a:r>
              <a:rPr lang="en-US" dirty="0"/>
              <a:t>&gt;</a:t>
            </a:r>
            <a:r>
              <a:rPr lang="en-US" dirty="0" err="1"/>
              <a:t>db.mycol.find</a:t>
            </a:r>
            <a:r>
              <a:rPr lang="en-US" dirty="0"/>
              <a:t>().pretty()</a:t>
            </a:r>
          </a:p>
          <a:p>
            <a:r>
              <a:rPr lang="en-US" dirty="0"/>
              <a:t>Example</a:t>
            </a:r>
          </a:p>
          <a:p>
            <a:pPr marL="457200" lvl="1" indent="0">
              <a:buNone/>
            </a:pPr>
            <a:r>
              <a:rPr lang="en-US" dirty="0"/>
              <a:t>&gt;</a:t>
            </a:r>
            <a:r>
              <a:rPr lang="en-US" dirty="0" err="1"/>
              <a:t>db.mycol.find</a:t>
            </a:r>
            <a:r>
              <a:rPr lang="en-US" dirty="0"/>
              <a:t>().pretty()</a:t>
            </a:r>
          </a:p>
          <a:p>
            <a:pPr marL="457200" lvl="1" indent="0">
              <a:buNone/>
            </a:pPr>
            <a:r>
              <a:rPr lang="en-US" dirty="0"/>
              <a:t>{</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a:p>
            <a:pPr marL="457200" lvl="1" indent="0">
              <a:buNone/>
            </a:pPr>
            <a:r>
              <a:rPr lang="en-US" dirty="0"/>
              <a:t>&gt;</a:t>
            </a:r>
          </a:p>
          <a:p>
            <a:r>
              <a:rPr lang="en-US" dirty="0"/>
              <a:t>Apart from find() method, there is </a:t>
            </a:r>
            <a:r>
              <a:rPr lang="en-US" dirty="0" err="1"/>
              <a:t>findOne</a:t>
            </a:r>
            <a:r>
              <a:rPr lang="en-US" dirty="0"/>
              <a:t>() method, that returns only one document.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60</a:t>
            </a:fld>
            <a:endParaRPr lang="en-US"/>
          </a:p>
        </p:txBody>
      </p:sp>
    </p:spTree>
    <p:extLst>
      <p:ext uri="{BB962C8B-B14F-4D97-AF65-F5344CB8AC3E}">
        <p14:creationId xmlns:p14="http://schemas.microsoft.com/office/powerpoint/2010/main" val="893743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77500" lnSpcReduction="20000"/>
          </a:bodyPr>
          <a:lstStyle/>
          <a:p>
            <a:r>
              <a:rPr lang="en-US" dirty="0"/>
              <a:t>RDBMS Where Clause Equivalents in </a:t>
            </a:r>
            <a:r>
              <a:rPr lang="en-US" dirty="0" err="1"/>
              <a:t>MongoDB</a:t>
            </a:r>
            <a:endParaRPr lang="en-US" dirty="0"/>
          </a:p>
          <a:p>
            <a:r>
              <a:rPr lang="en-US" dirty="0"/>
              <a:t>To query the document on the basis of some condition, you can use following operations</a:t>
            </a:r>
          </a:p>
          <a:p>
            <a:pPr marL="457200" lvl="1" indent="0">
              <a:buNone/>
            </a:pPr>
            <a:r>
              <a:rPr lang="en-US" dirty="0"/>
              <a:t>Operation	Syntax	Example	RDBMS Equivalent</a:t>
            </a:r>
          </a:p>
          <a:p>
            <a:pPr marL="457200" lvl="1" indent="0">
              <a:buNone/>
            </a:pPr>
            <a:r>
              <a:rPr lang="en-US" dirty="0"/>
              <a:t>Equality	{&lt;key&gt;:&lt;value&gt;}	</a:t>
            </a:r>
            <a:r>
              <a:rPr lang="en-US" dirty="0" err="1"/>
              <a:t>db.mycol.find</a:t>
            </a:r>
            <a:r>
              <a:rPr lang="en-US" dirty="0"/>
              <a:t>({"</a:t>
            </a:r>
            <a:r>
              <a:rPr lang="en-US" dirty="0" err="1"/>
              <a:t>by":"tutorials</a:t>
            </a:r>
            <a:r>
              <a:rPr lang="en-US" dirty="0"/>
              <a:t> point"}).pretty()	where by = 'tutorials point'</a:t>
            </a:r>
          </a:p>
          <a:p>
            <a:pPr marL="457200" lvl="1" indent="0">
              <a:buNone/>
            </a:pPr>
            <a:r>
              <a:rPr lang="en-US" dirty="0"/>
              <a:t>Less Than	{&lt;key&gt;:{$</a:t>
            </a:r>
            <a:r>
              <a:rPr lang="en-US" dirty="0" err="1"/>
              <a:t>lt</a:t>
            </a:r>
            <a:r>
              <a:rPr lang="en-US" dirty="0"/>
              <a:t>:&lt;value&gt;}}	</a:t>
            </a:r>
            <a:r>
              <a:rPr lang="en-US" dirty="0" err="1"/>
              <a:t>db.mycol.find</a:t>
            </a:r>
            <a:r>
              <a:rPr lang="en-US" dirty="0"/>
              <a:t>({"likes":{$lt:50}}).pretty()	where likes &lt; 50</a:t>
            </a:r>
          </a:p>
          <a:p>
            <a:pPr marL="457200" lvl="1" indent="0">
              <a:buNone/>
            </a:pPr>
            <a:r>
              <a:rPr lang="en-US" dirty="0"/>
              <a:t>Less Than Equals	{&lt;key&gt;:{$</a:t>
            </a:r>
            <a:r>
              <a:rPr lang="en-US" dirty="0" err="1"/>
              <a:t>lte</a:t>
            </a:r>
            <a:r>
              <a:rPr lang="en-US" dirty="0"/>
              <a:t>:&lt;value&gt;}}	</a:t>
            </a:r>
            <a:r>
              <a:rPr lang="en-US" dirty="0" err="1"/>
              <a:t>db.mycol.find</a:t>
            </a:r>
            <a:r>
              <a:rPr lang="en-US" dirty="0"/>
              <a:t>({"likes":{$lte:50}}).pretty()	where likes &lt;= 50</a:t>
            </a:r>
          </a:p>
          <a:p>
            <a:pPr marL="457200" lvl="1" indent="0">
              <a:buNone/>
            </a:pPr>
            <a:r>
              <a:rPr lang="en-US" dirty="0"/>
              <a:t>Greater Than	{&lt;key&gt;:{$</a:t>
            </a:r>
            <a:r>
              <a:rPr lang="en-US" dirty="0" err="1"/>
              <a:t>gt</a:t>
            </a:r>
            <a:r>
              <a:rPr lang="en-US" dirty="0"/>
              <a:t>:&lt;value&gt;}}	</a:t>
            </a:r>
            <a:r>
              <a:rPr lang="en-US" dirty="0" err="1"/>
              <a:t>db.mycol.find</a:t>
            </a:r>
            <a:r>
              <a:rPr lang="en-US" dirty="0"/>
              <a:t>({"likes":{$gt:50}}).pretty()	where likes &gt; 50</a:t>
            </a:r>
          </a:p>
          <a:p>
            <a:pPr marL="457200" lvl="1" indent="0">
              <a:buNone/>
            </a:pPr>
            <a:r>
              <a:rPr lang="en-US" dirty="0"/>
              <a:t>Greater Than Equals	{&lt;key&gt;:{$</a:t>
            </a:r>
            <a:r>
              <a:rPr lang="en-US" dirty="0" err="1"/>
              <a:t>gte</a:t>
            </a:r>
            <a:r>
              <a:rPr lang="en-US" dirty="0"/>
              <a:t>:&lt;value&gt;}}	</a:t>
            </a:r>
            <a:r>
              <a:rPr lang="en-US" dirty="0" err="1"/>
              <a:t>db.mycol.find</a:t>
            </a:r>
            <a:r>
              <a:rPr lang="en-US" dirty="0"/>
              <a:t>({"likes":{$gte:50}}).pretty()	where likes &gt;= 50</a:t>
            </a:r>
          </a:p>
          <a:p>
            <a:pPr marL="457200" lvl="1" indent="0">
              <a:buNone/>
            </a:pPr>
            <a:r>
              <a:rPr lang="en-US" dirty="0"/>
              <a:t>Not Equals	{&lt;key&gt;:{$ne:&lt;value&gt;}}	</a:t>
            </a:r>
            <a:r>
              <a:rPr lang="en-US" dirty="0" err="1"/>
              <a:t>db.mycol.find</a:t>
            </a:r>
            <a:r>
              <a:rPr lang="en-US" dirty="0"/>
              <a:t>({"likes":{$ne:50}}).pretty()	where likes != 50</a:t>
            </a:r>
          </a:p>
          <a:p>
            <a:pPr marL="457200" lvl="1" indent="0">
              <a:buNone/>
            </a:pPr>
            <a:r>
              <a:rPr lang="en-US" dirty="0"/>
              <a:t>AND in </a:t>
            </a:r>
            <a:r>
              <a:rPr lang="en-US" dirty="0" err="1"/>
              <a:t>MongoDB</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61</a:t>
            </a:fld>
            <a:endParaRPr lang="en-US"/>
          </a:p>
        </p:txBody>
      </p:sp>
    </p:spTree>
    <p:extLst>
      <p:ext uri="{BB962C8B-B14F-4D97-AF65-F5344CB8AC3E}">
        <p14:creationId xmlns:p14="http://schemas.microsoft.com/office/powerpoint/2010/main" val="12891417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a:t>Syntax</a:t>
            </a:r>
          </a:p>
          <a:p>
            <a:r>
              <a:rPr lang="en-US" dirty="0"/>
              <a:t>In the find() method, if you pass multiple keys by separating them by ',' then </a:t>
            </a:r>
            <a:r>
              <a:rPr lang="en-US" dirty="0" err="1"/>
              <a:t>MongoDB</a:t>
            </a:r>
            <a:r>
              <a:rPr lang="en-US" dirty="0"/>
              <a:t> treats it as AND condition. Following is the basic syntax of AND −</a:t>
            </a:r>
          </a:p>
          <a:p>
            <a:endParaRPr lang="en-US" dirty="0"/>
          </a:p>
          <a:p>
            <a:pPr marL="457200" lvl="1" indent="0">
              <a:buNone/>
            </a:pPr>
            <a:r>
              <a:rPr lang="en-US" dirty="0"/>
              <a:t>&gt;</a:t>
            </a:r>
            <a:r>
              <a:rPr lang="en-US" dirty="0" err="1"/>
              <a:t>db.mycol.find</a:t>
            </a:r>
            <a:r>
              <a:rPr lang="en-US" dirty="0"/>
              <a:t>(</a:t>
            </a:r>
          </a:p>
          <a:p>
            <a:pPr marL="457200" lvl="1" indent="0">
              <a:buNone/>
            </a:pPr>
            <a:r>
              <a:rPr lang="en-US" dirty="0"/>
              <a:t>   {</a:t>
            </a:r>
          </a:p>
          <a:p>
            <a:pPr marL="457200" lvl="1" indent="0">
              <a:buNone/>
            </a:pPr>
            <a:r>
              <a:rPr lang="en-US" dirty="0"/>
              <a:t>      $and: [</a:t>
            </a:r>
          </a:p>
          <a:p>
            <a:pPr marL="457200" lvl="1" indent="0">
              <a:buNone/>
            </a:pPr>
            <a:r>
              <a:rPr lang="en-US" dirty="0"/>
              <a:t>         {key1: value1}, {key2:value2}</a:t>
            </a:r>
          </a:p>
          <a:p>
            <a:pPr marL="457200" lvl="1" indent="0">
              <a:buNone/>
            </a:pPr>
            <a:r>
              <a:rPr lang="en-US" dirty="0"/>
              <a:t>      ]</a:t>
            </a:r>
          </a:p>
          <a:p>
            <a:pPr marL="457200" lvl="1" indent="0">
              <a:buNone/>
            </a:pPr>
            <a:r>
              <a:rPr lang="en-US" dirty="0"/>
              <a:t>   }</a:t>
            </a:r>
          </a:p>
          <a:p>
            <a:pPr marL="457200" lvl="1" indent="0">
              <a:buNone/>
            </a:pPr>
            <a:r>
              <a:rPr lang="en-US" dirty="0"/>
              <a:t>).pretty()</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62</a:t>
            </a:fld>
            <a:endParaRPr lang="en-US"/>
          </a:p>
        </p:txBody>
      </p:sp>
    </p:spTree>
    <p:extLst>
      <p:ext uri="{BB962C8B-B14F-4D97-AF65-F5344CB8AC3E}">
        <p14:creationId xmlns:p14="http://schemas.microsoft.com/office/powerpoint/2010/main" val="34356215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a:t>Following example will show all the tutorials written by 'tutorials point' and whose title is '</a:t>
            </a:r>
            <a:r>
              <a:rPr lang="en-US" dirty="0" err="1"/>
              <a:t>MongoDB</a:t>
            </a:r>
            <a:r>
              <a:rPr lang="en-US" dirty="0"/>
              <a:t> Overview'.</a:t>
            </a:r>
          </a:p>
          <a:p>
            <a:pPr marL="457200" lvl="1" indent="0">
              <a:buNone/>
            </a:pPr>
            <a:r>
              <a:rPr lang="en-US" dirty="0"/>
              <a:t>&gt;</a:t>
            </a:r>
            <a:r>
              <a:rPr lang="en-US" dirty="0" err="1"/>
              <a:t>db.mycol.find</a:t>
            </a:r>
            <a:r>
              <a:rPr lang="en-US" dirty="0"/>
              <a:t>({$and:[{"</a:t>
            </a:r>
            <a:r>
              <a:rPr lang="en-US" dirty="0" err="1"/>
              <a:t>by":"tutorials</a:t>
            </a:r>
            <a:r>
              <a:rPr lang="en-US" dirty="0"/>
              <a:t> point"},{"title": "</a:t>
            </a:r>
            <a:r>
              <a:rPr lang="en-US" dirty="0" err="1"/>
              <a:t>MongoDB</a:t>
            </a:r>
            <a:r>
              <a:rPr lang="en-US" dirty="0"/>
              <a:t> Overview"}]}).pretty() {</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63</a:t>
            </a:fld>
            <a:endParaRPr lang="en-US"/>
          </a:p>
        </p:txBody>
      </p:sp>
    </p:spTree>
    <p:extLst>
      <p:ext uri="{BB962C8B-B14F-4D97-AF65-F5344CB8AC3E}">
        <p14:creationId xmlns:p14="http://schemas.microsoft.com/office/powerpoint/2010/main" val="20316293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a:t>Following example will show all the tutorials written by 'tutorials point' and whose title is 'MongoDB Overview‘ and likes =100. all conditions are separated by ,.</a:t>
            </a:r>
          </a:p>
          <a:p>
            <a:pPr marL="457200" lvl="1" indent="0">
              <a:buNone/>
            </a:pPr>
            <a:r>
              <a:rPr lang="en-US" dirty="0"/>
              <a:t>&gt;</a:t>
            </a:r>
            <a:r>
              <a:rPr lang="en-US" dirty="0" err="1"/>
              <a:t>db.mycol.find</a:t>
            </a:r>
            <a:r>
              <a:rPr lang="en-US" dirty="0"/>
              <a:t>({$and:[{"</a:t>
            </a:r>
            <a:r>
              <a:rPr lang="en-US" dirty="0" err="1"/>
              <a:t>by":"tutorials</a:t>
            </a:r>
            <a:r>
              <a:rPr lang="en-US" dirty="0"/>
              <a:t> point"},{"title": "MongoDB Overview"},{“likes”:100}]}).pretty() {</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64</a:t>
            </a:fld>
            <a:endParaRPr lang="en-US"/>
          </a:p>
        </p:txBody>
      </p:sp>
    </p:spTree>
    <p:extLst>
      <p:ext uri="{BB962C8B-B14F-4D97-AF65-F5344CB8AC3E}">
        <p14:creationId xmlns:p14="http://schemas.microsoft.com/office/powerpoint/2010/main" val="14428070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20000"/>
          </a:bodyPr>
          <a:lstStyle/>
          <a:p>
            <a:r>
              <a:rPr lang="en-US" dirty="0"/>
              <a:t>Following example will show all the tutorials written by 'tutorials point' and whose title is '</a:t>
            </a:r>
            <a:r>
              <a:rPr lang="en-US" dirty="0" err="1"/>
              <a:t>MongoDB</a:t>
            </a:r>
            <a:r>
              <a:rPr lang="en-US" dirty="0"/>
              <a:t> Overview'.</a:t>
            </a:r>
          </a:p>
          <a:p>
            <a:pPr marL="457200" lvl="1" indent="0">
              <a:buNone/>
            </a:pPr>
            <a:r>
              <a:rPr lang="en-US" dirty="0"/>
              <a:t>&gt;</a:t>
            </a:r>
            <a:r>
              <a:rPr lang="en-US" dirty="0" err="1"/>
              <a:t>db.mycol.find</a:t>
            </a:r>
            <a:r>
              <a:rPr lang="en-US" dirty="0"/>
              <a:t>({$and:[{"</a:t>
            </a:r>
            <a:r>
              <a:rPr lang="en-US" dirty="0" err="1"/>
              <a:t>by":"tutorials</a:t>
            </a:r>
            <a:r>
              <a:rPr lang="en-US" dirty="0"/>
              <a:t> point"},{"title": "</a:t>
            </a:r>
            <a:r>
              <a:rPr lang="en-US" dirty="0" err="1"/>
              <a:t>MongoDB</a:t>
            </a:r>
            <a:r>
              <a:rPr lang="en-US" dirty="0"/>
              <a:t> Overview"}]}).pretty() {</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 For the above given example, equivalent where clause will be ' where by = 'tutorials point' AND title = '</a:t>
            </a:r>
            <a:r>
              <a:rPr lang="en-US" dirty="0" err="1"/>
              <a:t>MongoDB</a:t>
            </a:r>
            <a:r>
              <a:rPr lang="en-US" dirty="0"/>
              <a:t> Overview' '. You can pass any number of key, value pairs in find clause.</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65</a:t>
            </a:fld>
            <a:endParaRPr lang="en-US"/>
          </a:p>
        </p:txBody>
      </p:sp>
    </p:spTree>
    <p:extLst>
      <p:ext uri="{BB962C8B-B14F-4D97-AF65-F5344CB8AC3E}">
        <p14:creationId xmlns:p14="http://schemas.microsoft.com/office/powerpoint/2010/main" val="2443085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lnSpcReduction="10000"/>
          </a:bodyPr>
          <a:lstStyle/>
          <a:p>
            <a:pPr marL="457200" lvl="1" indent="0">
              <a:buNone/>
            </a:pPr>
            <a:r>
              <a:rPr lang="en-US" dirty="0"/>
              <a:t>OR in MongoDB</a:t>
            </a:r>
          </a:p>
          <a:p>
            <a:pPr marL="457200" lvl="1" indent="0">
              <a:buNone/>
            </a:pPr>
            <a:r>
              <a:rPr lang="en-US" dirty="0"/>
              <a:t>Syntax</a:t>
            </a:r>
          </a:p>
          <a:p>
            <a:pPr marL="457200" lvl="1" indent="0">
              <a:buNone/>
            </a:pPr>
            <a:r>
              <a:rPr lang="en-US" dirty="0"/>
              <a:t>To query documents based on the OR condition, you need to use $or keyword. Following is the basic syntax of OR −</a:t>
            </a:r>
          </a:p>
          <a:p>
            <a:pPr marL="457200" lvl="1" indent="0">
              <a:buNone/>
            </a:pPr>
            <a:endParaRPr lang="en-US" dirty="0"/>
          </a:p>
          <a:p>
            <a:pPr marL="457200" lvl="1" indent="0">
              <a:buNone/>
            </a:pPr>
            <a:r>
              <a:rPr lang="en-US" dirty="0"/>
              <a:t>&gt;</a:t>
            </a:r>
            <a:r>
              <a:rPr lang="en-US" dirty="0" err="1"/>
              <a:t>db.mycol.find</a:t>
            </a:r>
            <a:r>
              <a:rPr lang="en-US" dirty="0"/>
              <a:t>(</a:t>
            </a:r>
          </a:p>
          <a:p>
            <a:pPr marL="457200" lvl="1" indent="0">
              <a:buNone/>
            </a:pPr>
            <a:r>
              <a:rPr lang="en-US" dirty="0"/>
              <a:t>   {</a:t>
            </a:r>
          </a:p>
          <a:p>
            <a:pPr marL="457200" lvl="1" indent="0">
              <a:buNone/>
            </a:pPr>
            <a:r>
              <a:rPr lang="en-US" dirty="0"/>
              <a:t>      $or: [</a:t>
            </a:r>
          </a:p>
          <a:p>
            <a:pPr marL="457200" lvl="1" indent="0">
              <a:buNone/>
            </a:pPr>
            <a:r>
              <a:rPr lang="en-US" dirty="0"/>
              <a:t>         {key1: value1}, {key2:value2}</a:t>
            </a:r>
          </a:p>
          <a:p>
            <a:pPr marL="457200" lvl="1" indent="0">
              <a:buNone/>
            </a:pPr>
            <a:r>
              <a:rPr lang="en-US" dirty="0"/>
              <a:t>      ]</a:t>
            </a:r>
          </a:p>
          <a:p>
            <a:pPr marL="457200" lvl="1" indent="0">
              <a:buNone/>
            </a:pPr>
            <a:r>
              <a:rPr lang="en-US" dirty="0"/>
              <a:t>   }</a:t>
            </a:r>
          </a:p>
          <a:p>
            <a:pPr marL="457200" lvl="1" indent="0">
              <a:buNone/>
            </a:pPr>
            <a:r>
              <a:rPr lang="en-US" dirty="0"/>
              <a:t>).pretty()</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66</a:t>
            </a:fld>
            <a:endParaRPr lang="en-US"/>
          </a:p>
        </p:txBody>
      </p:sp>
    </p:spTree>
    <p:extLst>
      <p:ext uri="{BB962C8B-B14F-4D97-AF65-F5344CB8AC3E}">
        <p14:creationId xmlns:p14="http://schemas.microsoft.com/office/powerpoint/2010/main" val="40297885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85000" lnSpcReduction="20000"/>
          </a:bodyPr>
          <a:lstStyle/>
          <a:p>
            <a:r>
              <a:rPr lang="en-US" dirty="0"/>
              <a:t>Example</a:t>
            </a:r>
          </a:p>
          <a:p>
            <a:r>
              <a:rPr lang="en-US" dirty="0"/>
              <a:t>Following example will show all the tutorials written by 'tutorials point' or whose title is '</a:t>
            </a:r>
            <a:r>
              <a:rPr lang="en-US" dirty="0" err="1"/>
              <a:t>MongoDB</a:t>
            </a:r>
            <a:r>
              <a:rPr lang="en-US" dirty="0"/>
              <a:t> Overview'.</a:t>
            </a:r>
          </a:p>
          <a:p>
            <a:pPr marL="457200" lvl="1" indent="0">
              <a:buNone/>
            </a:pPr>
            <a:r>
              <a:rPr lang="en-US" dirty="0"/>
              <a:t>&gt;</a:t>
            </a:r>
            <a:r>
              <a:rPr lang="en-US" dirty="0" err="1"/>
              <a:t>db.mycol.find</a:t>
            </a:r>
            <a:r>
              <a:rPr lang="en-US" dirty="0"/>
              <a:t>({$or:[{"</a:t>
            </a:r>
            <a:r>
              <a:rPr lang="en-US" dirty="0" err="1"/>
              <a:t>by":"tutorials</a:t>
            </a:r>
            <a:r>
              <a:rPr lang="en-US" dirty="0"/>
              <a:t> point"},{"title": "</a:t>
            </a:r>
            <a:r>
              <a:rPr lang="en-US" dirty="0" err="1"/>
              <a:t>MongoDB</a:t>
            </a:r>
            <a:r>
              <a:rPr lang="en-US" dirty="0"/>
              <a:t> Overview"}]}).pretty()</a:t>
            </a:r>
          </a:p>
          <a:p>
            <a:pPr marL="457200" lvl="1" indent="0">
              <a:buNone/>
            </a:pPr>
            <a:r>
              <a:rPr lang="en-US" dirty="0"/>
              <a:t>{</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67</a:t>
            </a:fld>
            <a:endParaRPr lang="en-US"/>
          </a:p>
        </p:txBody>
      </p:sp>
    </p:spTree>
    <p:extLst>
      <p:ext uri="{BB962C8B-B14F-4D97-AF65-F5344CB8AC3E}">
        <p14:creationId xmlns:p14="http://schemas.microsoft.com/office/powerpoint/2010/main" val="3827268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85000" lnSpcReduction="20000"/>
          </a:bodyPr>
          <a:lstStyle/>
          <a:p>
            <a:r>
              <a:rPr lang="en-US" dirty="0"/>
              <a:t>Example</a:t>
            </a:r>
          </a:p>
          <a:p>
            <a:r>
              <a:rPr lang="en-US" dirty="0"/>
              <a:t>Following example will show all the tutorials written by 'tutorials point' or whose title is 'MongoDB Overview‘ or  likes are 100.</a:t>
            </a:r>
          </a:p>
          <a:p>
            <a:pPr marL="457200" lvl="1" indent="0">
              <a:buNone/>
            </a:pPr>
            <a:r>
              <a:rPr lang="en-US" dirty="0"/>
              <a:t>&gt;</a:t>
            </a:r>
            <a:r>
              <a:rPr lang="en-US" dirty="0" err="1"/>
              <a:t>db.mycol.find</a:t>
            </a:r>
            <a:r>
              <a:rPr lang="en-US" dirty="0"/>
              <a:t>({$or:[{"</a:t>
            </a:r>
            <a:r>
              <a:rPr lang="en-US" dirty="0" err="1"/>
              <a:t>by":"tutorials</a:t>
            </a:r>
            <a:r>
              <a:rPr lang="en-US" dirty="0"/>
              <a:t> point"},{"title": "MongoDB Overview"},{“likes”:100}]}).pretty()</a:t>
            </a:r>
          </a:p>
          <a:p>
            <a:pPr marL="457200" lvl="1" indent="0">
              <a:buNone/>
            </a:pPr>
            <a:r>
              <a:rPr lang="en-US" dirty="0"/>
              <a:t>{</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68</a:t>
            </a:fld>
            <a:endParaRPr lang="en-US"/>
          </a:p>
        </p:txBody>
      </p:sp>
    </p:spTree>
    <p:extLst>
      <p:ext uri="{BB962C8B-B14F-4D97-AF65-F5344CB8AC3E}">
        <p14:creationId xmlns:p14="http://schemas.microsoft.com/office/powerpoint/2010/main" val="29071482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Using AND </a:t>
            </a:r>
            <a:r>
              <a:rPr lang="en-US" dirty="0" err="1"/>
              <a:t>and</a:t>
            </a:r>
            <a:r>
              <a:rPr lang="en-US" dirty="0"/>
              <a:t> OR Together</a:t>
            </a:r>
          </a:p>
          <a:p>
            <a:r>
              <a:rPr lang="en-US" dirty="0"/>
              <a:t>Example</a:t>
            </a:r>
          </a:p>
          <a:p>
            <a:r>
              <a:rPr lang="en-US" dirty="0"/>
              <a:t>The following example will show the documents that have likes greater than 10 and whose title is either 'MongoDB Overview' or by is 'tutorials point'. Equivalent SQL where clause is 'where likes&gt;10 AND (by = 'tutorials point' OR title = 'MongoDB Overview')'</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69</a:t>
            </a:fld>
            <a:endParaRPr lang="en-US"/>
          </a:p>
        </p:txBody>
      </p:sp>
    </p:spTree>
    <p:extLst>
      <p:ext uri="{BB962C8B-B14F-4D97-AF65-F5344CB8AC3E}">
        <p14:creationId xmlns:p14="http://schemas.microsoft.com/office/powerpoint/2010/main" val="151825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Contents </a:t>
            </a:r>
            <a:r>
              <a:rPr lang="en-US" sz="1800" dirty="0"/>
              <a:t>Contd.</a:t>
            </a:r>
          </a:p>
        </p:txBody>
      </p:sp>
      <p:sp>
        <p:nvSpPr>
          <p:cNvPr id="4" name="Content Placeholder 3"/>
          <p:cNvSpPr>
            <a:spLocks noGrp="1"/>
          </p:cNvSpPr>
          <p:nvPr>
            <p:ph idx="1"/>
          </p:nvPr>
        </p:nvSpPr>
        <p:spPr/>
        <p:txBody>
          <a:bodyPr>
            <a:normAutofit/>
          </a:bodyPr>
          <a:lstStyle/>
          <a:p>
            <a:r>
              <a:rPr lang="en-US" dirty="0" err="1"/>
              <a:t>MongoDB</a:t>
            </a:r>
            <a:r>
              <a:rPr lang="en-US" dirty="0"/>
              <a:t> – Working with </a:t>
            </a:r>
            <a:r>
              <a:rPr lang="en-US" dirty="0" err="1"/>
              <a:t>Rockmongo</a:t>
            </a:r>
            <a:endParaRPr lang="en-US" dirty="0"/>
          </a:p>
          <a:p>
            <a:r>
              <a:rPr lang="en-US" dirty="0" err="1"/>
              <a:t>MongoDB</a:t>
            </a:r>
            <a:r>
              <a:rPr lang="en-US" dirty="0"/>
              <a:t> – </a:t>
            </a:r>
            <a:r>
              <a:rPr lang="en-US" dirty="0" err="1"/>
              <a:t>GridFS</a:t>
            </a:r>
            <a:endParaRPr lang="en-US" dirty="0"/>
          </a:p>
          <a:p>
            <a:r>
              <a:rPr lang="en-US" dirty="0"/>
              <a:t>MongoDB – Capped Collections</a:t>
            </a:r>
          </a:p>
          <a:p>
            <a:r>
              <a:rPr lang="en-US" dirty="0"/>
              <a:t>MongoDB – Auto-Increment Sequence</a:t>
            </a:r>
          </a:p>
        </p:txBody>
      </p:sp>
      <p:sp>
        <p:nvSpPr>
          <p:cNvPr id="3" name="Date Placeholder 2"/>
          <p:cNvSpPr>
            <a:spLocks noGrp="1"/>
          </p:cNvSpPr>
          <p:nvPr>
            <p:ph type="dt" sz="half" idx="10"/>
          </p:nvPr>
        </p:nvSpPr>
        <p:spPr/>
        <p:txBody>
          <a:bodyPr/>
          <a:lstStyle/>
          <a:p>
            <a:fld id="{F3D563A5-393A-4A4E-80FE-80EFF6A0EBAE}"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a:t>
            </a:fld>
            <a:endParaRPr lang="en-US"/>
          </a:p>
        </p:txBody>
      </p:sp>
    </p:spTree>
    <p:extLst>
      <p:ext uri="{BB962C8B-B14F-4D97-AF65-F5344CB8AC3E}">
        <p14:creationId xmlns:p14="http://schemas.microsoft.com/office/powerpoint/2010/main" val="26668570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Query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pPr marL="457200" lvl="1" indent="0">
              <a:buNone/>
            </a:pPr>
            <a:r>
              <a:rPr lang="en-US" dirty="0"/>
              <a:t>&gt;</a:t>
            </a:r>
            <a:r>
              <a:rPr lang="en-US" dirty="0" err="1"/>
              <a:t>db.mycol.find</a:t>
            </a:r>
            <a:r>
              <a:rPr lang="en-US" dirty="0"/>
              <a:t>({"likes": {$gt:10}, $or: [{"by": "tutorials point"},</a:t>
            </a:r>
          </a:p>
          <a:p>
            <a:pPr marL="457200" lvl="1" indent="0">
              <a:buNone/>
            </a:pPr>
            <a:r>
              <a:rPr lang="en-US" dirty="0"/>
              <a:t>   {"title": "</a:t>
            </a:r>
            <a:r>
              <a:rPr lang="en-US" dirty="0" err="1"/>
              <a:t>MongoDB</a:t>
            </a:r>
            <a:r>
              <a:rPr lang="en-US" dirty="0"/>
              <a:t> Overview"}]}).pretty()</a:t>
            </a:r>
          </a:p>
          <a:p>
            <a:pPr marL="457200" lvl="1" indent="0">
              <a:buNone/>
            </a:pPr>
            <a:r>
              <a:rPr lang="en-US" dirty="0"/>
              <a:t>{</a:t>
            </a:r>
          </a:p>
          <a:p>
            <a:pPr marL="457200" lvl="1" indent="0">
              <a:buNone/>
            </a:pPr>
            <a:r>
              <a:rPr lang="en-US" dirty="0"/>
              <a:t>   "_id": </a:t>
            </a:r>
            <a:r>
              <a:rPr lang="en-US" dirty="0" err="1"/>
              <a:t>ObjectId</a:t>
            </a:r>
            <a:r>
              <a:rPr lang="en-US" dirty="0"/>
              <a:t>(7df78ad8902c),</a:t>
            </a:r>
          </a:p>
          <a:p>
            <a:pPr marL="457200" lvl="1" indent="0">
              <a:buNone/>
            </a:pPr>
            <a:r>
              <a:rPr lang="en-US" dirty="0"/>
              <a:t>   "title": "</a:t>
            </a:r>
            <a:r>
              <a:rPr lang="en-US" dirty="0" err="1"/>
              <a:t>MongoDB</a:t>
            </a:r>
            <a:r>
              <a:rPr lang="en-US" dirty="0"/>
              <a:t> Overview", </a:t>
            </a:r>
          </a:p>
          <a:p>
            <a:pPr marL="457200" lvl="1" indent="0">
              <a:buNone/>
            </a:pPr>
            <a:r>
              <a:rPr lang="en-US" dirty="0"/>
              <a:t>   "description": "</a:t>
            </a:r>
            <a:r>
              <a:rPr lang="en-US" dirty="0" err="1"/>
              <a:t>MongoDB</a:t>
            </a:r>
            <a:r>
              <a:rPr lang="en-US" dirty="0"/>
              <a:t> is no </a:t>
            </a:r>
            <a:r>
              <a:rPr lang="en-US" dirty="0" err="1"/>
              <a:t>sql</a:t>
            </a:r>
            <a:r>
              <a:rPr lang="en-US" dirty="0"/>
              <a:t> database",</a:t>
            </a:r>
          </a:p>
          <a:p>
            <a:pPr marL="457200" lvl="1" indent="0">
              <a:buNone/>
            </a:pPr>
            <a:r>
              <a:rPr lang="en-US" dirty="0"/>
              <a:t>   "by": "tutorials point",</a:t>
            </a:r>
          </a:p>
          <a:p>
            <a:pPr marL="457200" lvl="1" indent="0">
              <a:buNone/>
            </a:pPr>
            <a:r>
              <a:rPr lang="en-US" dirty="0"/>
              <a:t>   "</a:t>
            </a:r>
            <a:r>
              <a:rPr lang="en-US" dirty="0" err="1"/>
              <a:t>url</a:t>
            </a:r>
            <a:r>
              <a:rPr lang="en-US" dirty="0"/>
              <a:t>": "http://www.tutorialspoint.com",</a:t>
            </a:r>
          </a:p>
          <a:p>
            <a:pPr marL="457200" lvl="1" indent="0">
              <a:buNone/>
            </a:pPr>
            <a:r>
              <a:rPr lang="en-US" dirty="0"/>
              <a:t>   "tags": ["</a:t>
            </a:r>
            <a:r>
              <a:rPr lang="en-US" dirty="0" err="1"/>
              <a:t>mongodb</a:t>
            </a:r>
            <a:r>
              <a:rPr lang="en-US" dirty="0"/>
              <a:t>", "database", "</a:t>
            </a:r>
            <a:r>
              <a:rPr lang="en-US" dirty="0" err="1"/>
              <a:t>NoSQL</a:t>
            </a:r>
            <a:r>
              <a:rPr lang="en-US" dirty="0"/>
              <a:t>"],</a:t>
            </a:r>
          </a:p>
          <a:p>
            <a:pPr marL="457200" lvl="1" indent="0">
              <a:buNone/>
            </a:pPr>
            <a:r>
              <a:rPr lang="en-US" dirty="0"/>
              <a:t>   "likes": "100"</a:t>
            </a:r>
          </a:p>
          <a:p>
            <a:pPr marL="457200" lvl="1" indent="0">
              <a:buNone/>
            </a:pPr>
            <a:r>
              <a:rPr lang="en-US" dirty="0"/>
              <a:t>}</a:t>
            </a:r>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70</a:t>
            </a:fld>
            <a:endParaRPr lang="en-US"/>
          </a:p>
        </p:txBody>
      </p:sp>
    </p:spTree>
    <p:extLst>
      <p:ext uri="{BB962C8B-B14F-4D97-AF65-F5344CB8AC3E}">
        <p14:creationId xmlns:p14="http://schemas.microsoft.com/office/powerpoint/2010/main" val="25585428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Update Document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err="1"/>
              <a:t>MongoDB's</a:t>
            </a:r>
            <a:r>
              <a:rPr lang="en-US" dirty="0"/>
              <a:t> update() and save() methods are used to update document into a collection. The update() method updates the values in the existing document while the save() method replaces the existing document with the document passed in save() method.</a:t>
            </a:r>
          </a:p>
          <a:p>
            <a:r>
              <a:rPr lang="en-US" dirty="0" err="1"/>
              <a:t>MongoDB</a:t>
            </a:r>
            <a:r>
              <a:rPr lang="en-US" dirty="0"/>
              <a:t> Update() Method</a:t>
            </a:r>
          </a:p>
          <a:p>
            <a:r>
              <a:rPr lang="en-US" dirty="0"/>
              <a:t>The update() method updates the values in the existing document.</a:t>
            </a:r>
          </a:p>
          <a:p>
            <a:endParaRPr lang="en-US" dirty="0"/>
          </a:p>
          <a:p>
            <a:r>
              <a:rPr lang="en-US" dirty="0"/>
              <a:t>Syntax</a:t>
            </a:r>
          </a:p>
          <a:p>
            <a:r>
              <a:rPr lang="en-US" dirty="0"/>
              <a:t>The basic syntax of update() method is as follows −</a:t>
            </a:r>
          </a:p>
          <a:p>
            <a:pPr marL="457200" lvl="1" indent="0">
              <a:buNone/>
            </a:pPr>
            <a:r>
              <a:rPr lang="en-US" dirty="0"/>
              <a:t>&gt;</a:t>
            </a:r>
            <a:r>
              <a:rPr lang="en-US" dirty="0" err="1"/>
              <a:t>db.COLLECTION_NAME.update</a:t>
            </a:r>
            <a:r>
              <a:rPr lang="en-US" dirty="0"/>
              <a:t>(SELECTION_CRITERIA, UPDATED_DATA)</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71</a:t>
            </a:fld>
            <a:endParaRPr lang="en-US"/>
          </a:p>
        </p:txBody>
      </p:sp>
    </p:spTree>
    <p:extLst>
      <p:ext uri="{BB962C8B-B14F-4D97-AF65-F5344CB8AC3E}">
        <p14:creationId xmlns:p14="http://schemas.microsoft.com/office/powerpoint/2010/main" val="23911415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Update Document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Example</a:t>
            </a:r>
          </a:p>
          <a:p>
            <a:r>
              <a:rPr lang="en-US" dirty="0"/>
              <a:t>Consider the </a:t>
            </a:r>
            <a:r>
              <a:rPr lang="en-US" dirty="0" err="1"/>
              <a:t>mycol</a:t>
            </a:r>
            <a:r>
              <a:rPr lang="en-US" dirty="0"/>
              <a:t> collection has the following data.</a:t>
            </a:r>
          </a:p>
          <a:p>
            <a:pPr marL="457200" lvl="1" indent="0">
              <a:buNone/>
            </a:pPr>
            <a:r>
              <a:rPr lang="en-US" dirty="0"/>
              <a:t>{ "_id" : </a:t>
            </a:r>
            <a:r>
              <a:rPr lang="en-US" dirty="0" err="1"/>
              <a:t>ObjectId</a:t>
            </a:r>
            <a:r>
              <a:rPr lang="en-US" dirty="0"/>
              <a:t>(5983548781331adf45ec5), "title":"</a:t>
            </a:r>
            <a:r>
              <a:rPr lang="en-US" dirty="0" err="1"/>
              <a:t>MongoDB</a:t>
            </a:r>
            <a:r>
              <a:rPr lang="en-US" dirty="0"/>
              <a:t> Overview"}</a:t>
            </a:r>
          </a:p>
          <a:p>
            <a:pPr marL="457200" lvl="1" indent="0">
              <a:buNone/>
            </a:pPr>
            <a:r>
              <a:rPr lang="en-US" dirty="0"/>
              <a:t>{ "_id" : </a:t>
            </a:r>
            <a:r>
              <a:rPr lang="en-US" dirty="0" err="1"/>
              <a:t>ObjectId</a:t>
            </a:r>
            <a:r>
              <a:rPr lang="en-US" dirty="0"/>
              <a:t>(5983548781331adf45ec6), "title":"</a:t>
            </a:r>
            <a:r>
              <a:rPr lang="en-US" dirty="0" err="1"/>
              <a:t>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r>
              <a:rPr lang="en-US" dirty="0"/>
              <a:t>Following example will set the new title 'New </a:t>
            </a:r>
            <a:r>
              <a:rPr lang="en-US" dirty="0" err="1"/>
              <a:t>MongoDB</a:t>
            </a:r>
            <a:r>
              <a:rPr lang="en-US" dirty="0"/>
              <a:t> Tutorial' of the documents whose title is '</a:t>
            </a:r>
            <a:r>
              <a:rPr lang="en-US" dirty="0" err="1"/>
              <a:t>MongoDB</a:t>
            </a:r>
            <a:r>
              <a:rPr lang="en-US" dirty="0"/>
              <a:t> Overview'.</a:t>
            </a:r>
          </a:p>
          <a:p>
            <a:pPr marL="457200" lvl="1" indent="0">
              <a:buNone/>
            </a:pPr>
            <a:r>
              <a:rPr lang="en-US" dirty="0"/>
              <a:t>&gt;</a:t>
            </a:r>
            <a:r>
              <a:rPr lang="en-US" dirty="0" err="1"/>
              <a:t>db.mycol.update</a:t>
            </a:r>
            <a:r>
              <a:rPr lang="en-US" dirty="0"/>
              <a:t>({'title':'</a:t>
            </a:r>
            <a:r>
              <a:rPr lang="en-US" dirty="0" err="1"/>
              <a:t>MongoDB</a:t>
            </a:r>
            <a:r>
              <a:rPr lang="en-US" dirty="0"/>
              <a:t> Overview'},{$set:{'</a:t>
            </a:r>
            <a:r>
              <a:rPr lang="en-US" dirty="0" err="1"/>
              <a:t>title':'New</a:t>
            </a:r>
            <a:r>
              <a:rPr lang="en-US" dirty="0"/>
              <a:t> </a:t>
            </a:r>
            <a:r>
              <a:rPr lang="en-US" dirty="0" err="1"/>
              <a:t>MongoDB</a:t>
            </a:r>
            <a:r>
              <a:rPr lang="en-US" dirty="0"/>
              <a:t> Tutorial'}})</a:t>
            </a:r>
          </a:p>
          <a:p>
            <a:pPr marL="457200" lvl="1" indent="0">
              <a:buNone/>
            </a:pPr>
            <a:r>
              <a:rPr lang="en-US" dirty="0"/>
              <a:t>&gt;</a:t>
            </a:r>
            <a:r>
              <a:rPr lang="en-US" dirty="0" err="1"/>
              <a:t>db.mycol.find</a:t>
            </a:r>
            <a:r>
              <a:rPr lang="en-US" dirty="0"/>
              <a:t>()</a:t>
            </a:r>
          </a:p>
          <a:p>
            <a:pPr marL="457200" lvl="1" indent="0">
              <a:buNone/>
            </a:pPr>
            <a:r>
              <a:rPr lang="en-US" dirty="0"/>
              <a:t>{ "_id" : </a:t>
            </a:r>
            <a:r>
              <a:rPr lang="en-US" dirty="0" err="1"/>
              <a:t>ObjectId</a:t>
            </a:r>
            <a:r>
              <a:rPr lang="en-US" dirty="0"/>
              <a:t>(5983548781331adf45ec5), "</a:t>
            </a:r>
            <a:r>
              <a:rPr lang="en-US" dirty="0" err="1"/>
              <a:t>title":"New</a:t>
            </a:r>
            <a:r>
              <a:rPr lang="en-US" dirty="0"/>
              <a:t> </a:t>
            </a:r>
            <a:r>
              <a:rPr lang="en-US" dirty="0" err="1"/>
              <a:t>MongoDB</a:t>
            </a:r>
            <a:r>
              <a:rPr lang="en-US" dirty="0"/>
              <a:t> Tutorial"}</a:t>
            </a:r>
          </a:p>
          <a:p>
            <a:pPr marL="457200" lvl="1" indent="0">
              <a:buNone/>
            </a:pPr>
            <a:r>
              <a:rPr lang="en-US" dirty="0"/>
              <a:t>{ "_id" : </a:t>
            </a:r>
            <a:r>
              <a:rPr lang="en-US" dirty="0" err="1"/>
              <a:t>ObjectId</a:t>
            </a:r>
            <a:r>
              <a:rPr lang="en-US" dirty="0"/>
              <a:t>(5983548781331adf45ec6), "title":"</a:t>
            </a:r>
            <a:r>
              <a:rPr lang="en-US" dirty="0" err="1"/>
              <a:t>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72</a:t>
            </a:fld>
            <a:endParaRPr lang="en-US"/>
          </a:p>
        </p:txBody>
      </p:sp>
    </p:spTree>
    <p:extLst>
      <p:ext uri="{BB962C8B-B14F-4D97-AF65-F5344CB8AC3E}">
        <p14:creationId xmlns:p14="http://schemas.microsoft.com/office/powerpoint/2010/main" val="2686840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Update Document</a:t>
            </a:r>
            <a:br>
              <a:rPr lang="en-US" dirty="0"/>
            </a:br>
            <a:endParaRPr lang="en-US" dirty="0"/>
          </a:p>
        </p:txBody>
      </p:sp>
      <p:sp>
        <p:nvSpPr>
          <p:cNvPr id="3" name="Content Placeholder 2"/>
          <p:cNvSpPr>
            <a:spLocks noGrp="1"/>
          </p:cNvSpPr>
          <p:nvPr>
            <p:ph idx="1"/>
          </p:nvPr>
        </p:nvSpPr>
        <p:spPr/>
        <p:txBody>
          <a:bodyPr>
            <a:normAutofit/>
          </a:bodyPr>
          <a:lstStyle/>
          <a:p>
            <a:r>
              <a:rPr lang="en-US" dirty="0"/>
              <a:t>By default, </a:t>
            </a:r>
            <a:r>
              <a:rPr lang="en-US" dirty="0" err="1"/>
              <a:t>MongoDB</a:t>
            </a:r>
            <a:r>
              <a:rPr lang="en-US" dirty="0"/>
              <a:t> will update only a single document. To update multiple documents, you need to set a parameter 'multi' to true.</a:t>
            </a:r>
          </a:p>
          <a:p>
            <a:endParaRPr lang="en-US" dirty="0"/>
          </a:p>
          <a:p>
            <a:r>
              <a:rPr lang="en-US" dirty="0"/>
              <a:t>&gt;</a:t>
            </a:r>
            <a:r>
              <a:rPr lang="en-US" dirty="0" err="1"/>
              <a:t>db.mycol.update</a:t>
            </a:r>
            <a:r>
              <a:rPr lang="en-US" dirty="0"/>
              <a:t>({'title':'</a:t>
            </a:r>
            <a:r>
              <a:rPr lang="en-US" dirty="0" err="1"/>
              <a:t>MongoDB</a:t>
            </a:r>
            <a:r>
              <a:rPr lang="en-US" dirty="0"/>
              <a:t> Overview'},</a:t>
            </a:r>
          </a:p>
          <a:p>
            <a:r>
              <a:rPr lang="en-US" dirty="0"/>
              <a:t>   {$set:{'</a:t>
            </a:r>
            <a:r>
              <a:rPr lang="en-US" dirty="0" err="1"/>
              <a:t>title':'New</a:t>
            </a:r>
            <a:r>
              <a:rPr lang="en-US" dirty="0"/>
              <a:t> </a:t>
            </a:r>
            <a:r>
              <a:rPr lang="en-US" dirty="0" err="1"/>
              <a:t>MongoDB</a:t>
            </a:r>
            <a:r>
              <a:rPr lang="en-US" dirty="0"/>
              <a:t> Tutorial'}},{</a:t>
            </a:r>
            <a:r>
              <a:rPr lang="en-US" dirty="0" err="1"/>
              <a:t>multi:true</a:t>
            </a:r>
            <a:r>
              <a:rPr lang="en-US" dirty="0"/>
              <a: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73</a:t>
            </a:fld>
            <a:endParaRPr lang="en-US"/>
          </a:p>
        </p:txBody>
      </p:sp>
    </p:spTree>
    <p:extLst>
      <p:ext uri="{BB962C8B-B14F-4D97-AF65-F5344CB8AC3E}">
        <p14:creationId xmlns:p14="http://schemas.microsoft.com/office/powerpoint/2010/main" val="16220952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Update Document</a:t>
            </a:r>
            <a:br>
              <a:rPr lang="en-US" dirty="0"/>
            </a:br>
            <a:endParaRPr lang="en-US" dirty="0"/>
          </a:p>
        </p:txBody>
      </p:sp>
      <p:sp>
        <p:nvSpPr>
          <p:cNvPr id="3" name="Content Placeholder 2"/>
          <p:cNvSpPr>
            <a:spLocks noGrp="1"/>
          </p:cNvSpPr>
          <p:nvPr>
            <p:ph idx="1"/>
          </p:nvPr>
        </p:nvSpPr>
        <p:spPr/>
        <p:txBody>
          <a:bodyPr>
            <a:normAutofit/>
          </a:bodyPr>
          <a:lstStyle/>
          <a:p>
            <a:r>
              <a:rPr lang="en-US" dirty="0" err="1"/>
              <a:t>MongoDB</a:t>
            </a:r>
            <a:r>
              <a:rPr lang="en-US" dirty="0"/>
              <a:t> Save() Method</a:t>
            </a:r>
          </a:p>
          <a:p>
            <a:r>
              <a:rPr lang="en-US" dirty="0"/>
              <a:t>The save() method replaces the existing document with the new document passed in the save() method.</a:t>
            </a:r>
          </a:p>
          <a:p>
            <a:r>
              <a:rPr lang="en-US" dirty="0"/>
              <a:t>Syntax</a:t>
            </a:r>
          </a:p>
          <a:p>
            <a:r>
              <a:rPr lang="en-US" dirty="0"/>
              <a:t>The basic syntax of </a:t>
            </a:r>
            <a:r>
              <a:rPr lang="en-US" dirty="0" err="1"/>
              <a:t>MongoDB</a:t>
            </a:r>
            <a:r>
              <a:rPr lang="en-US" dirty="0"/>
              <a:t> save() method is shown below −</a:t>
            </a:r>
          </a:p>
          <a:p>
            <a:endParaRPr lang="en-US" dirty="0"/>
          </a:p>
          <a:p>
            <a:r>
              <a:rPr lang="en-US" dirty="0"/>
              <a:t>&gt;</a:t>
            </a:r>
            <a:r>
              <a:rPr lang="en-US" dirty="0" err="1"/>
              <a:t>db.COLLECTION_NAME.save</a:t>
            </a:r>
            <a:r>
              <a:rPr lang="en-US" dirty="0"/>
              <a:t>({_</a:t>
            </a:r>
            <a:r>
              <a:rPr lang="en-US" dirty="0" err="1"/>
              <a:t>id:ObjectId</a:t>
            </a:r>
            <a:r>
              <a:rPr lang="en-US" dirty="0"/>
              <a:t>(),NEW_DATA})</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74</a:t>
            </a:fld>
            <a:endParaRPr lang="en-US"/>
          </a:p>
        </p:txBody>
      </p:sp>
    </p:spTree>
    <p:extLst>
      <p:ext uri="{BB962C8B-B14F-4D97-AF65-F5344CB8AC3E}">
        <p14:creationId xmlns:p14="http://schemas.microsoft.com/office/powerpoint/2010/main" val="1624041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Update Document</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Example</a:t>
            </a:r>
          </a:p>
          <a:p>
            <a:r>
              <a:rPr lang="en-US" dirty="0"/>
              <a:t>Following example will replace the document with the _id '5983548781331adf45ec7'.</a:t>
            </a:r>
          </a:p>
          <a:p>
            <a:pPr marL="457200" lvl="1" indent="0">
              <a:buNone/>
            </a:pPr>
            <a:r>
              <a:rPr lang="en-US" dirty="0"/>
              <a:t>&gt;</a:t>
            </a:r>
            <a:r>
              <a:rPr lang="en-US" dirty="0" err="1"/>
              <a:t>db.mycol.save</a:t>
            </a:r>
            <a:r>
              <a:rPr lang="en-US" dirty="0"/>
              <a:t>(</a:t>
            </a:r>
          </a:p>
          <a:p>
            <a:pPr marL="457200" lvl="1" indent="0">
              <a:buNone/>
            </a:pPr>
            <a:r>
              <a:rPr lang="en-US" dirty="0"/>
              <a:t>   {</a:t>
            </a:r>
          </a:p>
          <a:p>
            <a:pPr marL="457200" lvl="1" indent="0">
              <a:buNone/>
            </a:pPr>
            <a:r>
              <a:rPr lang="en-US" dirty="0"/>
              <a:t>      "_id" : </a:t>
            </a:r>
            <a:r>
              <a:rPr lang="en-US" dirty="0" err="1"/>
              <a:t>ObjectId</a:t>
            </a:r>
            <a:r>
              <a:rPr lang="en-US" dirty="0"/>
              <a:t>(5983548781331adf45ec7), "</a:t>
            </a:r>
            <a:r>
              <a:rPr lang="en-US" dirty="0" err="1"/>
              <a:t>title":"Tutorials</a:t>
            </a:r>
            <a:r>
              <a:rPr lang="en-US" dirty="0"/>
              <a:t> Point New Topic",</a:t>
            </a:r>
          </a:p>
          <a:p>
            <a:pPr marL="457200" lvl="1" indent="0">
              <a:buNone/>
            </a:pPr>
            <a:r>
              <a:rPr lang="en-US" dirty="0"/>
              <a:t>         "</a:t>
            </a:r>
            <a:r>
              <a:rPr lang="en-US" dirty="0" err="1"/>
              <a:t>by":"Tutorials</a:t>
            </a:r>
            <a:r>
              <a:rPr lang="en-US" dirty="0"/>
              <a:t> Point"</a:t>
            </a:r>
          </a:p>
          <a:p>
            <a:pPr marL="457200" lvl="1" indent="0">
              <a:buNone/>
            </a:pPr>
            <a:r>
              <a:rPr lang="en-US" dirty="0"/>
              <a:t>   }</a:t>
            </a:r>
          </a:p>
          <a:p>
            <a:pPr marL="457200" lvl="1" indent="0">
              <a:buNone/>
            </a:pPr>
            <a:r>
              <a:rPr lang="en-US" dirty="0"/>
              <a:t>)</a:t>
            </a:r>
          </a:p>
          <a:p>
            <a:pPr marL="457200" lvl="1" indent="0">
              <a:buNone/>
            </a:pPr>
            <a:r>
              <a:rPr lang="en-US" dirty="0"/>
              <a:t>&gt;</a:t>
            </a:r>
            <a:r>
              <a:rPr lang="en-US" dirty="0" err="1"/>
              <a:t>db.mycol.find</a:t>
            </a:r>
            <a:r>
              <a:rPr lang="en-US" dirty="0"/>
              <a:t>()</a:t>
            </a:r>
          </a:p>
          <a:p>
            <a:pPr marL="457200" lvl="1" indent="0">
              <a:buNone/>
            </a:pPr>
            <a:r>
              <a:rPr lang="en-US" dirty="0"/>
              <a:t>{ "_id" : </a:t>
            </a:r>
            <a:r>
              <a:rPr lang="en-US" dirty="0" err="1"/>
              <a:t>ObjectId</a:t>
            </a:r>
            <a:r>
              <a:rPr lang="en-US" dirty="0"/>
              <a:t>(5983548781331adf45ec5), "</a:t>
            </a:r>
            <a:r>
              <a:rPr lang="en-US" dirty="0" err="1"/>
              <a:t>title":"Tutorials</a:t>
            </a:r>
            <a:r>
              <a:rPr lang="en-US" dirty="0"/>
              <a:t> Point New Topic",</a:t>
            </a:r>
          </a:p>
          <a:p>
            <a:pPr marL="457200" lvl="1" indent="0">
              <a:buNone/>
            </a:pPr>
            <a:r>
              <a:rPr lang="en-US" dirty="0"/>
              <a:t>   "</a:t>
            </a:r>
            <a:r>
              <a:rPr lang="en-US" dirty="0" err="1"/>
              <a:t>by":"Tutorials</a:t>
            </a:r>
            <a:r>
              <a:rPr lang="en-US" dirty="0"/>
              <a:t> Point"}</a:t>
            </a:r>
          </a:p>
          <a:p>
            <a:pPr marL="457200" lvl="1" indent="0">
              <a:buNone/>
            </a:pPr>
            <a:r>
              <a:rPr lang="en-US" dirty="0"/>
              <a:t>{ "_id" : </a:t>
            </a:r>
            <a:r>
              <a:rPr lang="en-US" dirty="0" err="1"/>
              <a:t>ObjectId</a:t>
            </a:r>
            <a:r>
              <a:rPr lang="en-US" dirty="0"/>
              <a:t>(5983548781331adf45ec6), "title":"</a:t>
            </a:r>
            <a:r>
              <a:rPr lang="en-US" dirty="0" err="1"/>
              <a:t>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pPr marL="457200" lvl="1" indent="0">
              <a:buNone/>
            </a:pPr>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75</a:t>
            </a:fld>
            <a:endParaRPr lang="en-US"/>
          </a:p>
        </p:txBody>
      </p:sp>
    </p:spTree>
    <p:extLst>
      <p:ext uri="{BB962C8B-B14F-4D97-AF65-F5344CB8AC3E}">
        <p14:creationId xmlns:p14="http://schemas.microsoft.com/office/powerpoint/2010/main" val="39975803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Delete Document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 this , we will learn how to delete a document using MongoDB.</a:t>
            </a:r>
          </a:p>
          <a:p>
            <a:r>
              <a:rPr lang="en-US" dirty="0"/>
              <a:t>The remove() Method</a:t>
            </a:r>
          </a:p>
          <a:p>
            <a:r>
              <a:rPr lang="en-US" dirty="0" err="1"/>
              <a:t>MongoDB's</a:t>
            </a:r>
            <a:r>
              <a:rPr lang="en-US" dirty="0"/>
              <a:t> remove() method is used to remove a document from the collection. remove() method accepts two parameters. One is deletion criteria and second is </a:t>
            </a:r>
            <a:r>
              <a:rPr lang="en-US" dirty="0" err="1"/>
              <a:t>justOne</a:t>
            </a:r>
            <a:r>
              <a:rPr lang="en-US" dirty="0"/>
              <a:t> flag.</a:t>
            </a:r>
          </a:p>
          <a:p>
            <a:r>
              <a:rPr lang="en-US" dirty="0"/>
              <a:t>deletion criteria − (Optional) deletion criteria according to documents will be removed.</a:t>
            </a:r>
          </a:p>
          <a:p>
            <a:r>
              <a:rPr lang="en-US" dirty="0" err="1"/>
              <a:t>justOne</a:t>
            </a:r>
            <a:r>
              <a:rPr lang="en-US" dirty="0"/>
              <a:t> − (Optional) if set to true or 1, then remove only one document.</a:t>
            </a:r>
          </a:p>
          <a:p>
            <a:r>
              <a:rPr lang="en-US" dirty="0"/>
              <a:t>Syntax</a:t>
            </a:r>
          </a:p>
          <a:p>
            <a:r>
              <a:rPr lang="en-US" dirty="0"/>
              <a:t>Basic syntax of remove() method is as follows −</a:t>
            </a:r>
          </a:p>
          <a:p>
            <a:r>
              <a:rPr lang="en-US" dirty="0"/>
              <a:t>&gt;</a:t>
            </a:r>
            <a:r>
              <a:rPr lang="en-US" dirty="0" err="1"/>
              <a:t>db.COLLECTION_NAME.remove</a:t>
            </a:r>
            <a:r>
              <a:rPr lang="en-US" dirty="0"/>
              <a:t>(DELLETION_CRITTERIA)</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76</a:t>
            </a:fld>
            <a:endParaRPr lang="en-US"/>
          </a:p>
        </p:txBody>
      </p:sp>
    </p:spTree>
    <p:extLst>
      <p:ext uri="{BB962C8B-B14F-4D97-AF65-F5344CB8AC3E}">
        <p14:creationId xmlns:p14="http://schemas.microsoft.com/office/powerpoint/2010/main" val="17633730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Delete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62500" lnSpcReduction="20000"/>
          </a:bodyPr>
          <a:lstStyle/>
          <a:p>
            <a:r>
              <a:rPr lang="en-US" dirty="0"/>
              <a:t>Example</a:t>
            </a:r>
          </a:p>
          <a:p>
            <a:r>
              <a:rPr lang="en-US" dirty="0"/>
              <a:t>Consider the </a:t>
            </a:r>
            <a:r>
              <a:rPr lang="en-US" dirty="0" err="1"/>
              <a:t>mycol</a:t>
            </a:r>
            <a:r>
              <a:rPr lang="en-US" dirty="0"/>
              <a:t> collection has the following data.</a:t>
            </a:r>
          </a:p>
          <a:p>
            <a:endParaRPr lang="en-US" dirty="0"/>
          </a:p>
          <a:p>
            <a:r>
              <a:rPr lang="en-US" dirty="0"/>
              <a:t>{ "_id" : </a:t>
            </a:r>
            <a:r>
              <a:rPr lang="en-US" dirty="0" err="1"/>
              <a:t>ObjectId</a:t>
            </a:r>
            <a:r>
              <a:rPr lang="en-US" dirty="0"/>
              <a:t>(5983548781331adf45ec5), "title":"</a:t>
            </a:r>
            <a:r>
              <a:rPr lang="en-US" dirty="0" err="1"/>
              <a:t>MongoDB</a:t>
            </a:r>
            <a:r>
              <a:rPr lang="en-US" dirty="0"/>
              <a:t> Overview"}</a:t>
            </a:r>
          </a:p>
          <a:p>
            <a:r>
              <a:rPr lang="en-US" dirty="0"/>
              <a:t>{ "_id" : </a:t>
            </a:r>
            <a:r>
              <a:rPr lang="en-US" dirty="0" err="1"/>
              <a:t>ObjectId</a:t>
            </a:r>
            <a:r>
              <a:rPr lang="en-US" dirty="0"/>
              <a:t>(5983548781331adf45ec6), "title":"</a:t>
            </a:r>
            <a:r>
              <a:rPr lang="en-US" dirty="0" err="1"/>
              <a:t>NoSQL</a:t>
            </a:r>
            <a:r>
              <a:rPr lang="en-US" dirty="0"/>
              <a:t> Overview"}</a:t>
            </a:r>
          </a:p>
          <a:p>
            <a:r>
              <a:rPr lang="en-US" dirty="0"/>
              <a:t>{ "_id" : </a:t>
            </a:r>
            <a:r>
              <a:rPr lang="en-US" dirty="0" err="1"/>
              <a:t>ObjectId</a:t>
            </a:r>
            <a:r>
              <a:rPr lang="en-US" dirty="0"/>
              <a:t>(5983548781331adf45ec7), "</a:t>
            </a:r>
            <a:r>
              <a:rPr lang="en-US" dirty="0" err="1"/>
              <a:t>title":"Tutorials</a:t>
            </a:r>
            <a:r>
              <a:rPr lang="en-US" dirty="0"/>
              <a:t> Point Overview"}</a:t>
            </a:r>
          </a:p>
          <a:p>
            <a:r>
              <a:rPr lang="en-US" dirty="0"/>
              <a:t>Following example will remove all the documents whose title is '</a:t>
            </a:r>
            <a:r>
              <a:rPr lang="en-US" dirty="0" err="1"/>
              <a:t>MongoDB</a:t>
            </a:r>
            <a:r>
              <a:rPr lang="en-US" dirty="0"/>
              <a:t> Overview'.</a:t>
            </a:r>
          </a:p>
          <a:p>
            <a:endParaRPr lang="en-US" dirty="0"/>
          </a:p>
          <a:p>
            <a:r>
              <a:rPr lang="en-US" dirty="0"/>
              <a:t>&gt;</a:t>
            </a:r>
            <a:r>
              <a:rPr lang="en-US" dirty="0" err="1"/>
              <a:t>db.mycol.remove</a:t>
            </a:r>
            <a:r>
              <a:rPr lang="en-US" dirty="0"/>
              <a:t>({'title':'</a:t>
            </a:r>
            <a:r>
              <a:rPr lang="en-US" dirty="0" err="1"/>
              <a:t>MongoDB</a:t>
            </a:r>
            <a:r>
              <a:rPr lang="en-US" dirty="0"/>
              <a:t> Overview'})</a:t>
            </a:r>
          </a:p>
          <a:p>
            <a:r>
              <a:rPr lang="en-US" dirty="0"/>
              <a:t>&gt;</a:t>
            </a:r>
            <a:r>
              <a:rPr lang="en-US" dirty="0" err="1"/>
              <a:t>db.mycol.find</a:t>
            </a:r>
            <a:r>
              <a:rPr lang="en-US" dirty="0"/>
              <a:t>()</a:t>
            </a:r>
          </a:p>
          <a:p>
            <a:r>
              <a:rPr lang="en-US" dirty="0"/>
              <a:t>{ "_id" : </a:t>
            </a:r>
            <a:r>
              <a:rPr lang="en-US" dirty="0" err="1"/>
              <a:t>ObjectId</a:t>
            </a:r>
            <a:r>
              <a:rPr lang="en-US" dirty="0"/>
              <a:t>(5983548781331adf45ec6), "title":"</a:t>
            </a:r>
            <a:r>
              <a:rPr lang="en-US" dirty="0" err="1"/>
              <a:t>NoSQL</a:t>
            </a:r>
            <a:r>
              <a:rPr lang="en-US" dirty="0"/>
              <a:t> Overview"}</a:t>
            </a:r>
          </a:p>
          <a:p>
            <a:r>
              <a:rPr lang="en-US" dirty="0"/>
              <a:t>{ "_id" : </a:t>
            </a:r>
            <a:r>
              <a:rPr lang="en-US" dirty="0" err="1"/>
              <a:t>ObjectId</a:t>
            </a:r>
            <a:r>
              <a:rPr lang="en-US" dirty="0"/>
              <a:t>(5983548781331adf45ec7), "</a:t>
            </a:r>
            <a:r>
              <a:rPr lang="en-US" dirty="0" err="1"/>
              <a:t>title":"Tutorials</a:t>
            </a:r>
            <a:r>
              <a:rPr lang="en-US" dirty="0"/>
              <a:t> Point Overview"}</a:t>
            </a:r>
          </a:p>
          <a:p>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77</a:t>
            </a:fld>
            <a:endParaRPr lang="en-US"/>
          </a:p>
        </p:txBody>
      </p:sp>
    </p:spTree>
    <p:extLst>
      <p:ext uri="{BB962C8B-B14F-4D97-AF65-F5344CB8AC3E}">
        <p14:creationId xmlns:p14="http://schemas.microsoft.com/office/powerpoint/2010/main" val="41577927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Delete Document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a:t>Remove Only One</a:t>
            </a:r>
          </a:p>
          <a:p>
            <a:pPr lvl="1"/>
            <a:r>
              <a:rPr lang="en-US" dirty="0"/>
              <a:t>If there are multiple records and you want to delete only the first record, then set </a:t>
            </a:r>
            <a:r>
              <a:rPr lang="en-US" dirty="0" err="1"/>
              <a:t>justOne</a:t>
            </a:r>
            <a:r>
              <a:rPr lang="en-US" dirty="0"/>
              <a:t> parameter in remove() method.</a:t>
            </a:r>
          </a:p>
          <a:p>
            <a:pPr lvl="1"/>
            <a:endParaRPr lang="en-US" dirty="0"/>
          </a:p>
          <a:p>
            <a:pPr lvl="1"/>
            <a:r>
              <a:rPr lang="en-US" dirty="0"/>
              <a:t>&gt;</a:t>
            </a:r>
            <a:r>
              <a:rPr lang="en-US" dirty="0" err="1"/>
              <a:t>db.COLLECTION_NAME.remove</a:t>
            </a:r>
            <a:r>
              <a:rPr lang="en-US" dirty="0"/>
              <a:t>(DELETION_CRITERIA,1)</a:t>
            </a:r>
          </a:p>
          <a:p>
            <a:r>
              <a:rPr lang="en-US" dirty="0"/>
              <a:t>Remove All Documents</a:t>
            </a:r>
          </a:p>
          <a:p>
            <a:pPr lvl="1"/>
            <a:r>
              <a:rPr lang="en-US" dirty="0"/>
              <a:t>If you don't specify deletion criteria, then </a:t>
            </a:r>
            <a:r>
              <a:rPr lang="en-US" dirty="0" err="1"/>
              <a:t>MongoDB</a:t>
            </a:r>
            <a:r>
              <a:rPr lang="en-US" dirty="0"/>
              <a:t> will delete whole documents from the collection. This is equivalent of SQL's truncate command.</a:t>
            </a:r>
          </a:p>
          <a:p>
            <a:pPr lvl="1"/>
            <a:endParaRPr lang="en-US" dirty="0"/>
          </a:p>
          <a:p>
            <a:pPr lvl="1"/>
            <a:r>
              <a:rPr lang="en-US" dirty="0"/>
              <a:t>&gt;</a:t>
            </a:r>
            <a:r>
              <a:rPr lang="en-US" dirty="0" err="1"/>
              <a:t>db.mycol.remove</a:t>
            </a:r>
            <a:r>
              <a:rPr lang="en-US" dirty="0"/>
              <a:t>()</a:t>
            </a:r>
          </a:p>
          <a:p>
            <a:pPr lvl="1"/>
            <a:r>
              <a:rPr lang="en-US" dirty="0"/>
              <a:t>&gt;</a:t>
            </a:r>
            <a:r>
              <a:rPr lang="en-US" dirty="0" err="1"/>
              <a:t>db.mycol.find</a:t>
            </a:r>
            <a:r>
              <a:rPr lang="en-US" dirty="0"/>
              <a:t>()</a:t>
            </a:r>
          </a:p>
          <a:p>
            <a:pPr lvl="1"/>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78</a:t>
            </a:fld>
            <a:endParaRPr lang="en-US"/>
          </a:p>
        </p:txBody>
      </p:sp>
    </p:spTree>
    <p:extLst>
      <p:ext uri="{BB962C8B-B14F-4D97-AF65-F5344CB8AC3E}">
        <p14:creationId xmlns:p14="http://schemas.microsoft.com/office/powerpoint/2010/main" val="17161791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Projection</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In </a:t>
            </a:r>
            <a:r>
              <a:rPr lang="en-US" dirty="0" err="1"/>
              <a:t>MongoDB</a:t>
            </a:r>
            <a:r>
              <a:rPr lang="en-US" dirty="0"/>
              <a:t>, projection means selecting only the necessary data rather than selecting whole of the data of a document. If a document has 5 fields and you need to show only 3, then select only 3 fields from them.</a:t>
            </a:r>
          </a:p>
          <a:p>
            <a:r>
              <a:rPr lang="en-US" dirty="0"/>
              <a:t>The find() Method</a:t>
            </a:r>
          </a:p>
          <a:p>
            <a:r>
              <a:rPr lang="en-US" dirty="0" err="1"/>
              <a:t>MongoDB's</a:t>
            </a:r>
            <a:r>
              <a:rPr lang="en-US" dirty="0"/>
              <a:t> find() method, explained in </a:t>
            </a:r>
            <a:r>
              <a:rPr lang="en-US" dirty="0" err="1"/>
              <a:t>MongoDB</a:t>
            </a:r>
            <a:r>
              <a:rPr lang="en-US" dirty="0"/>
              <a:t> Query Document accepts second optional parameter that is list of fields that you want to retrieve. In </a:t>
            </a:r>
            <a:r>
              <a:rPr lang="en-US" dirty="0" err="1"/>
              <a:t>MongoDB</a:t>
            </a:r>
            <a:r>
              <a:rPr lang="en-US" dirty="0"/>
              <a:t>, when you execute find() method, then it displays all fields of a document. To limit this, you need to set a list of fields with value 1 or 0. 1 is used to show the field while 0 is used to hide the fields.</a:t>
            </a:r>
          </a:p>
          <a:p>
            <a:r>
              <a:rPr lang="en-US" dirty="0"/>
              <a:t>Syntax</a:t>
            </a:r>
          </a:p>
          <a:p>
            <a:r>
              <a:rPr lang="en-US" dirty="0"/>
              <a:t>The basic syntax of find() method with projection is as follows −</a:t>
            </a:r>
          </a:p>
          <a:p>
            <a:endParaRPr lang="en-US" dirty="0"/>
          </a:p>
          <a:p>
            <a:r>
              <a:rPr lang="en-US" dirty="0"/>
              <a:t>&gt;</a:t>
            </a:r>
            <a:r>
              <a:rPr lang="en-US" dirty="0" err="1"/>
              <a:t>db.COLLECTION_NAME.find</a:t>
            </a:r>
            <a:r>
              <a:rPr lang="en-US" dirty="0"/>
              <a:t>({},{KEY:1})</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79</a:t>
            </a:fld>
            <a:endParaRPr lang="en-US"/>
          </a:p>
        </p:txBody>
      </p:sp>
    </p:spTree>
    <p:extLst>
      <p:ext uri="{BB962C8B-B14F-4D97-AF65-F5344CB8AC3E}">
        <p14:creationId xmlns:p14="http://schemas.microsoft.com/office/powerpoint/2010/main" val="302931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Overview</a:t>
            </a:r>
            <a:br>
              <a:rPr lang="en-US" dirty="0"/>
            </a:br>
            <a:endParaRPr lang="en-US" dirty="0"/>
          </a:p>
        </p:txBody>
      </p:sp>
      <p:sp>
        <p:nvSpPr>
          <p:cNvPr id="3" name="Content Placeholder 2"/>
          <p:cNvSpPr>
            <a:spLocks noGrp="1"/>
          </p:cNvSpPr>
          <p:nvPr>
            <p:ph idx="1"/>
          </p:nvPr>
        </p:nvSpPr>
        <p:spPr/>
        <p:txBody>
          <a:bodyPr>
            <a:normAutofit/>
          </a:bodyPr>
          <a:lstStyle/>
          <a:p>
            <a:r>
              <a:rPr lang="en-US" dirty="0"/>
              <a:t>MongoDB is a cross-platform</a:t>
            </a:r>
          </a:p>
          <a:p>
            <a:r>
              <a:rPr lang="en-US" dirty="0"/>
              <a:t>Document oriented database </a:t>
            </a:r>
          </a:p>
          <a:p>
            <a:r>
              <a:rPr lang="en-US" dirty="0"/>
              <a:t>Provides high performance</a:t>
            </a:r>
          </a:p>
          <a:p>
            <a:r>
              <a:rPr lang="en-US" dirty="0"/>
              <a:t>Provide  high availability, </a:t>
            </a:r>
          </a:p>
          <a:p>
            <a:r>
              <a:rPr lang="en-US" dirty="0"/>
              <a:t>Easily  scalable </a:t>
            </a:r>
          </a:p>
          <a:p>
            <a:r>
              <a:rPr lang="en-US" dirty="0"/>
              <a:t>MongoDB works on concept of collection and document.</a:t>
            </a:r>
          </a:p>
          <a:p>
            <a:pPr marL="0" indent="0">
              <a:buNone/>
            </a:pPr>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a:t>
            </a:fld>
            <a:endParaRPr lang="en-US"/>
          </a:p>
        </p:txBody>
      </p:sp>
    </p:spTree>
    <p:extLst>
      <p:ext uri="{BB962C8B-B14F-4D97-AF65-F5344CB8AC3E}">
        <p14:creationId xmlns:p14="http://schemas.microsoft.com/office/powerpoint/2010/main" val="29515125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Projection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85000" lnSpcReduction="20000"/>
          </a:bodyPr>
          <a:lstStyle/>
          <a:p>
            <a:r>
              <a:rPr lang="en-US" dirty="0"/>
              <a:t>Example</a:t>
            </a:r>
          </a:p>
          <a:p>
            <a:r>
              <a:rPr lang="en-US" dirty="0"/>
              <a:t>Consider the collection </a:t>
            </a:r>
            <a:r>
              <a:rPr lang="en-US" dirty="0" err="1"/>
              <a:t>mycol</a:t>
            </a:r>
            <a:r>
              <a:rPr lang="en-US" dirty="0"/>
              <a:t> has the following data −</a:t>
            </a:r>
          </a:p>
          <a:p>
            <a:pPr marL="457200" lvl="1" indent="0">
              <a:buNone/>
            </a:pPr>
            <a:r>
              <a:rPr lang="en-US" dirty="0"/>
              <a:t>{ "_id" : </a:t>
            </a:r>
            <a:r>
              <a:rPr lang="en-US" dirty="0" err="1"/>
              <a:t>ObjectId</a:t>
            </a:r>
            <a:r>
              <a:rPr lang="en-US" dirty="0"/>
              <a:t>(5983548781331adf45ec5), "title":"</a:t>
            </a:r>
            <a:r>
              <a:rPr lang="en-US" dirty="0" err="1"/>
              <a:t>MongoDB</a:t>
            </a:r>
            <a:r>
              <a:rPr lang="en-US" dirty="0"/>
              <a:t> Overview"}</a:t>
            </a:r>
          </a:p>
          <a:p>
            <a:pPr marL="457200" lvl="1" indent="0">
              <a:buNone/>
            </a:pPr>
            <a:r>
              <a:rPr lang="en-US" dirty="0"/>
              <a:t>{ "_id" : </a:t>
            </a:r>
            <a:r>
              <a:rPr lang="en-US" dirty="0" err="1"/>
              <a:t>ObjectId</a:t>
            </a:r>
            <a:r>
              <a:rPr lang="en-US" dirty="0"/>
              <a:t>(5983548781331adf45ec6), "title":"</a:t>
            </a:r>
            <a:r>
              <a:rPr lang="en-US" dirty="0" err="1"/>
              <a:t>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pPr marL="457200" lvl="1" indent="0">
              <a:buNone/>
            </a:pPr>
            <a:r>
              <a:rPr lang="en-US" dirty="0"/>
              <a:t>Following example will display the title of the document while querying the document.</a:t>
            </a:r>
          </a:p>
          <a:p>
            <a:pPr marL="457200" lvl="1" indent="0">
              <a:buNone/>
            </a:pPr>
            <a:endParaRPr lang="en-US" dirty="0"/>
          </a:p>
          <a:p>
            <a:pPr marL="457200" lvl="1" indent="0">
              <a:buNone/>
            </a:pPr>
            <a:r>
              <a:rPr lang="en-US" dirty="0"/>
              <a:t>&gt;</a:t>
            </a:r>
            <a:r>
              <a:rPr lang="en-US" dirty="0" err="1"/>
              <a:t>db.mycol.find</a:t>
            </a:r>
            <a:r>
              <a:rPr lang="en-US" dirty="0"/>
              <a:t>({},{"title":1,_id:0})</a:t>
            </a:r>
          </a:p>
          <a:p>
            <a:pPr marL="457200" lvl="1" indent="0">
              <a:buNone/>
            </a:pPr>
            <a:r>
              <a:rPr lang="en-US" dirty="0"/>
              <a:t>{"title":"</a:t>
            </a:r>
            <a:r>
              <a:rPr lang="en-US" dirty="0" err="1"/>
              <a:t>MongoDB</a:t>
            </a:r>
            <a:r>
              <a:rPr lang="en-US" dirty="0"/>
              <a:t> Overview"}</a:t>
            </a:r>
          </a:p>
          <a:p>
            <a:pPr marL="457200" lvl="1" indent="0">
              <a:buNone/>
            </a:pPr>
            <a:r>
              <a:rPr lang="en-US" dirty="0"/>
              <a:t>{"title":"</a:t>
            </a:r>
            <a:r>
              <a:rPr lang="en-US" dirty="0" err="1"/>
              <a:t>NoSQL</a:t>
            </a:r>
            <a:r>
              <a:rPr lang="en-US" dirty="0"/>
              <a:t> Overview"}</a:t>
            </a:r>
          </a:p>
          <a:p>
            <a:pPr marL="457200" lvl="1" indent="0">
              <a:buNone/>
            </a:pPr>
            <a:r>
              <a:rPr lang="en-US" dirty="0"/>
              <a:t>{"</a:t>
            </a:r>
            <a:r>
              <a:rPr lang="en-US" dirty="0" err="1"/>
              <a:t>title":"Tutorials</a:t>
            </a:r>
            <a:r>
              <a:rPr lang="en-US" dirty="0"/>
              <a:t> Point Overview"}</a:t>
            </a:r>
          </a:p>
          <a:p>
            <a:pPr marL="457200" lvl="1" indent="0">
              <a:buNone/>
            </a:pPr>
            <a:r>
              <a:rPr lang="en-US" dirty="0"/>
              <a:t>&gt;</a:t>
            </a:r>
          </a:p>
          <a:p>
            <a:r>
              <a:rPr lang="en-US" dirty="0"/>
              <a:t>Please note _id field is always displayed while executing find() method, if you don't want this field, then you need to set it as 0.</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80</a:t>
            </a:fld>
            <a:endParaRPr lang="en-US"/>
          </a:p>
        </p:txBody>
      </p:sp>
    </p:spTree>
    <p:extLst>
      <p:ext uri="{BB962C8B-B14F-4D97-AF65-F5344CB8AC3E}">
        <p14:creationId xmlns:p14="http://schemas.microsoft.com/office/powerpoint/2010/main" val="5001887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Limit Records</a:t>
            </a:r>
            <a:br>
              <a:rPr lang="en-US" dirty="0"/>
            </a:br>
            <a:endParaRPr lang="en-US" dirty="0"/>
          </a:p>
        </p:txBody>
      </p:sp>
      <p:sp>
        <p:nvSpPr>
          <p:cNvPr id="3" name="Content Placeholder 2"/>
          <p:cNvSpPr>
            <a:spLocks noGrp="1"/>
          </p:cNvSpPr>
          <p:nvPr>
            <p:ph idx="1"/>
          </p:nvPr>
        </p:nvSpPr>
        <p:spPr/>
        <p:txBody>
          <a:bodyPr>
            <a:normAutofit/>
          </a:bodyPr>
          <a:lstStyle/>
          <a:p>
            <a:r>
              <a:rPr lang="en-US" dirty="0"/>
              <a:t>In this, we will learn how to limit records using MongoDB.</a:t>
            </a:r>
          </a:p>
          <a:p>
            <a:r>
              <a:rPr lang="en-US" dirty="0"/>
              <a:t>The Limit() Method</a:t>
            </a:r>
          </a:p>
          <a:p>
            <a:r>
              <a:rPr lang="en-US" dirty="0"/>
              <a:t>To limit the records in </a:t>
            </a:r>
            <a:r>
              <a:rPr lang="en-US" dirty="0" err="1"/>
              <a:t>MongoDB</a:t>
            </a:r>
            <a:r>
              <a:rPr lang="en-US" dirty="0"/>
              <a:t>, you need to use limit() method. The method accepts one number type argument, which is the number of documents that you want to be displayed.</a:t>
            </a:r>
          </a:p>
          <a:p>
            <a:r>
              <a:rPr lang="en-US" dirty="0"/>
              <a:t>Syntax</a:t>
            </a:r>
          </a:p>
          <a:p>
            <a:r>
              <a:rPr lang="en-US" dirty="0"/>
              <a:t>The basic syntax of limit() method is as follows −</a:t>
            </a:r>
          </a:p>
          <a:p>
            <a:r>
              <a:rPr lang="en-US" dirty="0"/>
              <a:t>&gt;</a:t>
            </a:r>
            <a:r>
              <a:rPr lang="en-US" dirty="0" err="1"/>
              <a:t>db.COLLECTION_NAME.find</a:t>
            </a:r>
            <a:r>
              <a:rPr lang="en-US" dirty="0"/>
              <a:t>().limit(NUMBER)</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81</a:t>
            </a:fld>
            <a:endParaRPr lang="en-US"/>
          </a:p>
        </p:txBody>
      </p:sp>
    </p:spTree>
    <p:extLst>
      <p:ext uri="{BB962C8B-B14F-4D97-AF65-F5344CB8AC3E}">
        <p14:creationId xmlns:p14="http://schemas.microsoft.com/office/powerpoint/2010/main" val="3655661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Limit Records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85000" lnSpcReduction="20000"/>
          </a:bodyPr>
          <a:lstStyle/>
          <a:p>
            <a:r>
              <a:rPr lang="en-US" dirty="0"/>
              <a:t>Example</a:t>
            </a:r>
          </a:p>
          <a:p>
            <a:r>
              <a:rPr lang="en-US" dirty="0"/>
              <a:t>Consider the collection </a:t>
            </a:r>
            <a:r>
              <a:rPr lang="en-US" dirty="0" err="1"/>
              <a:t>myycol</a:t>
            </a:r>
            <a:r>
              <a:rPr lang="en-US" dirty="0"/>
              <a:t> has the following data.</a:t>
            </a:r>
          </a:p>
          <a:p>
            <a:pPr marL="457200" lvl="1" indent="0">
              <a:buNone/>
            </a:pPr>
            <a:r>
              <a:rPr lang="en-US" dirty="0"/>
              <a:t>{ "_id" : </a:t>
            </a:r>
            <a:r>
              <a:rPr lang="en-US" dirty="0" err="1"/>
              <a:t>ObjectId</a:t>
            </a:r>
            <a:r>
              <a:rPr lang="en-US" dirty="0"/>
              <a:t>(5983548781331adf45ec5), "title":"</a:t>
            </a:r>
            <a:r>
              <a:rPr lang="en-US" dirty="0" err="1"/>
              <a:t>MongoDB</a:t>
            </a:r>
            <a:r>
              <a:rPr lang="en-US" dirty="0"/>
              <a:t> Overview"}</a:t>
            </a:r>
          </a:p>
          <a:p>
            <a:pPr marL="457200" lvl="1" indent="0">
              <a:buNone/>
            </a:pPr>
            <a:r>
              <a:rPr lang="en-US" dirty="0"/>
              <a:t>{ "_id" : </a:t>
            </a:r>
            <a:r>
              <a:rPr lang="en-US" dirty="0" err="1"/>
              <a:t>ObjectId</a:t>
            </a:r>
            <a:r>
              <a:rPr lang="en-US" dirty="0"/>
              <a:t>(5983548781331adf45ec6), "title":"</a:t>
            </a:r>
            <a:r>
              <a:rPr lang="en-US" dirty="0" err="1"/>
              <a:t>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r>
              <a:rPr lang="en-US" dirty="0"/>
              <a:t>Following example will display only two documents while querying the document.</a:t>
            </a:r>
          </a:p>
          <a:p>
            <a:pPr marL="457200" lvl="1" indent="0">
              <a:buNone/>
            </a:pPr>
            <a:r>
              <a:rPr lang="en-US" dirty="0"/>
              <a:t>&gt;</a:t>
            </a:r>
            <a:r>
              <a:rPr lang="en-US" dirty="0" err="1"/>
              <a:t>db.mycol.find</a:t>
            </a:r>
            <a:r>
              <a:rPr lang="en-US" dirty="0"/>
              <a:t>({},{"title":1,_id:0}).limit(2)</a:t>
            </a:r>
          </a:p>
          <a:p>
            <a:pPr marL="457200" lvl="1" indent="0">
              <a:buNone/>
            </a:pPr>
            <a:r>
              <a:rPr lang="en-US" dirty="0"/>
              <a:t>{"title":"</a:t>
            </a:r>
            <a:r>
              <a:rPr lang="en-US" dirty="0" err="1"/>
              <a:t>MongoDB</a:t>
            </a:r>
            <a:r>
              <a:rPr lang="en-US" dirty="0"/>
              <a:t> Overview"}</a:t>
            </a:r>
          </a:p>
          <a:p>
            <a:pPr marL="457200" lvl="1" indent="0">
              <a:buNone/>
            </a:pPr>
            <a:r>
              <a:rPr lang="en-US" dirty="0"/>
              <a:t>{"title":"</a:t>
            </a:r>
            <a:r>
              <a:rPr lang="en-US" dirty="0" err="1"/>
              <a:t>NoSQL</a:t>
            </a:r>
            <a:r>
              <a:rPr lang="en-US" dirty="0"/>
              <a:t> Overview"}</a:t>
            </a:r>
          </a:p>
          <a:p>
            <a:pPr marL="457200" lvl="1" indent="0">
              <a:buNone/>
            </a:pPr>
            <a:r>
              <a:rPr lang="en-US" dirty="0"/>
              <a:t>&gt;</a:t>
            </a:r>
          </a:p>
          <a:p>
            <a:r>
              <a:rPr lang="en-US" dirty="0"/>
              <a:t>If you don't specify the number argument in limit() method then it will display all documents from the collection.</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82</a:t>
            </a:fld>
            <a:endParaRPr lang="en-US"/>
          </a:p>
        </p:txBody>
      </p:sp>
    </p:spTree>
    <p:extLst>
      <p:ext uri="{BB962C8B-B14F-4D97-AF65-F5344CB8AC3E}">
        <p14:creationId xmlns:p14="http://schemas.microsoft.com/office/powerpoint/2010/main" val="3566317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Limit Records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err="1"/>
              <a:t>MongoDB</a:t>
            </a:r>
            <a:r>
              <a:rPr lang="en-US" dirty="0"/>
              <a:t> Skip() Method</a:t>
            </a:r>
          </a:p>
          <a:p>
            <a:r>
              <a:rPr lang="en-US" dirty="0"/>
              <a:t>Apart from limit() method, there is one more method skip() which also accepts number type argument and is used to skip the number of documents.</a:t>
            </a:r>
          </a:p>
          <a:p>
            <a:r>
              <a:rPr lang="en-US" dirty="0"/>
              <a:t>Syntax</a:t>
            </a:r>
          </a:p>
          <a:p>
            <a:r>
              <a:rPr lang="en-US" dirty="0"/>
              <a:t>The basic syntax of skip() method is as follows −</a:t>
            </a:r>
          </a:p>
          <a:p>
            <a:endParaRPr lang="en-US" dirty="0"/>
          </a:p>
          <a:p>
            <a:pPr marL="457200" lvl="1" indent="0">
              <a:buNone/>
            </a:pPr>
            <a:r>
              <a:rPr lang="en-US" dirty="0"/>
              <a:t>&gt;</a:t>
            </a:r>
            <a:r>
              <a:rPr lang="en-US" dirty="0" err="1"/>
              <a:t>db.COLLECTION_NAME.find</a:t>
            </a:r>
            <a:r>
              <a:rPr lang="en-US" dirty="0"/>
              <a:t>().limit(NUMBER).skip(NUMBER)</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83</a:t>
            </a:fld>
            <a:endParaRPr lang="en-US"/>
          </a:p>
        </p:txBody>
      </p:sp>
    </p:spTree>
    <p:extLst>
      <p:ext uri="{BB962C8B-B14F-4D97-AF65-F5344CB8AC3E}">
        <p14:creationId xmlns:p14="http://schemas.microsoft.com/office/powerpoint/2010/main" val="35572813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Limit Records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Example</a:t>
            </a:r>
          </a:p>
          <a:p>
            <a:r>
              <a:rPr lang="en-US" dirty="0"/>
              <a:t>Following example will display only the second document.</a:t>
            </a:r>
          </a:p>
          <a:p>
            <a:endParaRPr lang="en-US" dirty="0"/>
          </a:p>
          <a:p>
            <a:r>
              <a:rPr lang="en-US" dirty="0"/>
              <a:t>&gt;</a:t>
            </a:r>
            <a:r>
              <a:rPr lang="en-US" dirty="0" err="1"/>
              <a:t>db.mycol.find</a:t>
            </a:r>
            <a:r>
              <a:rPr lang="en-US" dirty="0"/>
              <a:t>({},{"title":1,_id:0}).limit(1).skip(1)</a:t>
            </a:r>
          </a:p>
          <a:p>
            <a:r>
              <a:rPr lang="en-US" dirty="0"/>
              <a:t>{"title":"</a:t>
            </a:r>
            <a:r>
              <a:rPr lang="en-US" dirty="0" err="1"/>
              <a:t>NoSQL</a:t>
            </a:r>
            <a:r>
              <a:rPr lang="en-US" dirty="0"/>
              <a:t> Overview"}</a:t>
            </a:r>
          </a:p>
          <a:p>
            <a:r>
              <a:rPr lang="en-US" dirty="0"/>
              <a:t>&gt;</a:t>
            </a:r>
          </a:p>
          <a:p>
            <a:r>
              <a:rPr lang="en-US" dirty="0"/>
              <a:t>Please note, the default value in skip() method is 0.</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84</a:t>
            </a:fld>
            <a:endParaRPr lang="en-US"/>
          </a:p>
        </p:txBody>
      </p:sp>
    </p:spTree>
    <p:extLst>
      <p:ext uri="{BB962C8B-B14F-4D97-AF65-F5344CB8AC3E}">
        <p14:creationId xmlns:p14="http://schemas.microsoft.com/office/powerpoint/2010/main" val="10172144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Sort Records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In this, we will learn how to sort records in MongoDB.</a:t>
            </a:r>
          </a:p>
          <a:p>
            <a:endParaRPr lang="en-US" dirty="0"/>
          </a:p>
          <a:p>
            <a:r>
              <a:rPr lang="en-US" dirty="0"/>
              <a:t>The sort() Method</a:t>
            </a:r>
          </a:p>
          <a:p>
            <a:r>
              <a:rPr lang="en-US" dirty="0"/>
              <a:t>To sort documents in </a:t>
            </a:r>
            <a:r>
              <a:rPr lang="en-US" dirty="0" err="1"/>
              <a:t>MongoDB</a:t>
            </a:r>
            <a:r>
              <a:rPr lang="en-US" dirty="0"/>
              <a:t>, you need to use sort() method. The method accepts a document containing a list of fields along with their sorting order. To specify sorting order 1 and -1 are used. 1 is used for ascending order while -1 is used for descending order.</a:t>
            </a:r>
          </a:p>
          <a:p>
            <a:endParaRPr lang="en-US" dirty="0"/>
          </a:p>
          <a:p>
            <a:r>
              <a:rPr lang="en-US" dirty="0"/>
              <a:t>Syntax</a:t>
            </a:r>
          </a:p>
          <a:p>
            <a:r>
              <a:rPr lang="en-US" dirty="0"/>
              <a:t>The basic syntax of sort() method is as follows −</a:t>
            </a:r>
          </a:p>
          <a:p>
            <a:endParaRPr lang="en-US" dirty="0"/>
          </a:p>
          <a:p>
            <a:r>
              <a:rPr lang="en-US" dirty="0"/>
              <a:t>&gt;</a:t>
            </a:r>
            <a:r>
              <a:rPr lang="en-US" dirty="0" err="1"/>
              <a:t>db.COLLECTION_NAME.find</a:t>
            </a:r>
            <a:r>
              <a:rPr lang="en-US" dirty="0"/>
              <a:t>().sort({KEY:1})</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85</a:t>
            </a:fld>
            <a:endParaRPr lang="en-US"/>
          </a:p>
        </p:txBody>
      </p:sp>
    </p:spTree>
    <p:extLst>
      <p:ext uri="{BB962C8B-B14F-4D97-AF65-F5344CB8AC3E}">
        <p14:creationId xmlns:p14="http://schemas.microsoft.com/office/powerpoint/2010/main" val="40152889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Sort Records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77500" lnSpcReduction="20000"/>
          </a:bodyPr>
          <a:lstStyle/>
          <a:p>
            <a:r>
              <a:rPr lang="en-US" dirty="0"/>
              <a:t>Example</a:t>
            </a:r>
          </a:p>
          <a:p>
            <a:r>
              <a:rPr lang="en-US" dirty="0"/>
              <a:t>Consider the collection </a:t>
            </a:r>
            <a:r>
              <a:rPr lang="en-US" dirty="0" err="1"/>
              <a:t>myycol</a:t>
            </a:r>
            <a:r>
              <a:rPr lang="en-US" dirty="0"/>
              <a:t> has the following data.</a:t>
            </a:r>
          </a:p>
          <a:p>
            <a:endParaRPr lang="en-US" dirty="0"/>
          </a:p>
          <a:p>
            <a:pPr marL="457200" lvl="1" indent="0">
              <a:buNone/>
            </a:pPr>
            <a:r>
              <a:rPr lang="en-US" dirty="0"/>
              <a:t>{ "_id" : </a:t>
            </a:r>
            <a:r>
              <a:rPr lang="en-US" dirty="0" err="1"/>
              <a:t>ObjectId</a:t>
            </a:r>
            <a:r>
              <a:rPr lang="en-US" dirty="0"/>
              <a:t>(5983548781331adf45ec5), "title":"</a:t>
            </a:r>
            <a:r>
              <a:rPr lang="en-US" dirty="0" err="1"/>
              <a:t>MongoDB</a:t>
            </a:r>
            <a:r>
              <a:rPr lang="en-US" dirty="0"/>
              <a:t> Overview"}</a:t>
            </a:r>
          </a:p>
          <a:p>
            <a:pPr marL="457200" lvl="1" indent="0">
              <a:buNone/>
            </a:pPr>
            <a:r>
              <a:rPr lang="en-US" dirty="0"/>
              <a:t>{ "_id" : </a:t>
            </a:r>
            <a:r>
              <a:rPr lang="en-US" dirty="0" err="1"/>
              <a:t>ObjectId</a:t>
            </a:r>
            <a:r>
              <a:rPr lang="en-US" dirty="0"/>
              <a:t>(5983548781331adf45ec6), "title":"</a:t>
            </a:r>
            <a:r>
              <a:rPr lang="en-US" dirty="0" err="1"/>
              <a:t>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r>
              <a:rPr lang="en-US" dirty="0"/>
              <a:t>Following example will display the documents sorted by title in the descending order.</a:t>
            </a:r>
          </a:p>
          <a:p>
            <a:pPr marL="457200" lvl="1" indent="0">
              <a:buNone/>
            </a:pPr>
            <a:r>
              <a:rPr lang="en-US" dirty="0"/>
              <a:t>&gt;</a:t>
            </a:r>
            <a:r>
              <a:rPr lang="en-US" dirty="0" err="1"/>
              <a:t>db.mycol.find</a:t>
            </a:r>
            <a:r>
              <a:rPr lang="en-US" dirty="0"/>
              <a:t>({},{"title":1,_id:0}).sort({"title":-1})</a:t>
            </a:r>
          </a:p>
          <a:p>
            <a:pPr marL="457200" lvl="1" indent="0">
              <a:buNone/>
            </a:pPr>
            <a:r>
              <a:rPr lang="en-US" dirty="0"/>
              <a:t>{"</a:t>
            </a:r>
            <a:r>
              <a:rPr lang="en-US" dirty="0" err="1"/>
              <a:t>title":"Tutorials</a:t>
            </a:r>
            <a:r>
              <a:rPr lang="en-US" dirty="0"/>
              <a:t> Point Overview"}</a:t>
            </a:r>
          </a:p>
          <a:p>
            <a:pPr marL="457200" lvl="1" indent="0">
              <a:buNone/>
            </a:pPr>
            <a:r>
              <a:rPr lang="en-US" dirty="0"/>
              <a:t>{"title":"</a:t>
            </a:r>
            <a:r>
              <a:rPr lang="en-US" dirty="0" err="1"/>
              <a:t>NoSQL</a:t>
            </a:r>
            <a:r>
              <a:rPr lang="en-US" dirty="0"/>
              <a:t> Overview"}</a:t>
            </a:r>
          </a:p>
          <a:p>
            <a:pPr marL="457200" lvl="1" indent="0">
              <a:buNone/>
            </a:pPr>
            <a:r>
              <a:rPr lang="en-US" dirty="0"/>
              <a:t>{"title":"</a:t>
            </a:r>
            <a:r>
              <a:rPr lang="en-US" dirty="0" err="1"/>
              <a:t>MongoDB</a:t>
            </a:r>
            <a:r>
              <a:rPr lang="en-US" dirty="0"/>
              <a:t> Overview"}</a:t>
            </a:r>
          </a:p>
          <a:p>
            <a:pPr marL="457200" lvl="1" indent="0">
              <a:buNone/>
            </a:pPr>
            <a:r>
              <a:rPr lang="en-US" dirty="0"/>
              <a:t>&gt;</a:t>
            </a:r>
          </a:p>
          <a:p>
            <a:r>
              <a:rPr lang="en-US" dirty="0"/>
              <a:t>Please note, if you don't specify the sorting preference, then sort() method will display the documents in ascending order.</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86</a:t>
            </a:fld>
            <a:endParaRPr lang="en-US"/>
          </a:p>
        </p:txBody>
      </p:sp>
    </p:spTree>
    <p:extLst>
      <p:ext uri="{BB962C8B-B14F-4D97-AF65-F5344CB8AC3E}">
        <p14:creationId xmlns:p14="http://schemas.microsoft.com/office/powerpoint/2010/main" val="293506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a:t>
            </a:r>
            <a:br>
              <a:rPr lang="en-US" dirty="0"/>
            </a:br>
            <a:endParaRPr lang="en-US" dirty="0"/>
          </a:p>
        </p:txBody>
      </p:sp>
      <p:sp>
        <p:nvSpPr>
          <p:cNvPr id="3" name="Content Placeholder 2"/>
          <p:cNvSpPr>
            <a:spLocks noGrp="1"/>
          </p:cNvSpPr>
          <p:nvPr>
            <p:ph idx="1"/>
          </p:nvPr>
        </p:nvSpPr>
        <p:spPr/>
        <p:txBody>
          <a:bodyPr/>
          <a:lstStyle/>
          <a:p>
            <a:r>
              <a:rPr lang="en-US" dirty="0"/>
              <a:t>Indexes support the efficient resolution of queries. Without indexes, MongoDB must scan every document of a collection to select those documents that match the query statement. This scan is highly inefficient and require MongoDB to process a large volume of data.</a:t>
            </a:r>
          </a:p>
          <a:p>
            <a:r>
              <a:rPr lang="en-US" dirty="0"/>
              <a:t>Indexes are special data structures, that store a small portion of the data set in an easy-to-traverse form. The index stores the value of a specific field or set of fields, ordered by the value of the field as specified in the index.</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87</a:t>
            </a:fld>
            <a:endParaRPr lang="en-US"/>
          </a:p>
        </p:txBody>
      </p:sp>
    </p:spTree>
    <p:extLst>
      <p:ext uri="{BB962C8B-B14F-4D97-AF65-F5344CB8AC3E}">
        <p14:creationId xmlns:p14="http://schemas.microsoft.com/office/powerpoint/2010/main" val="2860978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createIndex</a:t>
            </a:r>
            <a:r>
              <a:rPr lang="en-US" dirty="0"/>
              <a:t>() Method</a:t>
            </a:r>
          </a:p>
          <a:p>
            <a:r>
              <a:rPr lang="en-US" dirty="0"/>
              <a:t>To create an index, you need to use </a:t>
            </a:r>
            <a:r>
              <a:rPr lang="en-US" dirty="0" err="1"/>
              <a:t>createIndex</a:t>
            </a:r>
            <a:r>
              <a:rPr lang="en-US" dirty="0"/>
              <a:t>() method of MongoDB.</a:t>
            </a:r>
          </a:p>
          <a:p>
            <a:endParaRPr lang="en-US" dirty="0"/>
          </a:p>
          <a:p>
            <a:r>
              <a:rPr lang="en-US" dirty="0"/>
              <a:t>Syntax</a:t>
            </a:r>
          </a:p>
          <a:p>
            <a:r>
              <a:rPr lang="en-US" dirty="0"/>
              <a:t>The basic syntax of </a:t>
            </a:r>
            <a:r>
              <a:rPr lang="en-US" dirty="0" err="1"/>
              <a:t>createIndex</a:t>
            </a:r>
            <a:r>
              <a:rPr lang="en-US" dirty="0"/>
              <a:t>() method is as follows().</a:t>
            </a:r>
          </a:p>
          <a:p>
            <a:endParaRPr lang="en-US" dirty="0"/>
          </a:p>
          <a:p>
            <a:r>
              <a:rPr lang="en-US" dirty="0"/>
              <a:t>&gt;</a:t>
            </a:r>
            <a:r>
              <a:rPr lang="en-US" dirty="0" err="1"/>
              <a:t>db.COLLECTION_NAME.createIndex</a:t>
            </a:r>
            <a:r>
              <a:rPr lang="en-US" dirty="0"/>
              <a:t>({KEY:1})</a:t>
            </a:r>
          </a:p>
          <a:p>
            <a:r>
              <a:rPr lang="en-US" dirty="0"/>
              <a:t>Here key is the name of the field on which you want to create index and 1 is for ascending order. To create index in descending order you need to use -1.</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88</a:t>
            </a:fld>
            <a:endParaRPr lang="en-US" dirty="0"/>
          </a:p>
        </p:txBody>
      </p:sp>
    </p:spTree>
    <p:extLst>
      <p:ext uri="{BB962C8B-B14F-4D97-AF65-F5344CB8AC3E}">
        <p14:creationId xmlns:p14="http://schemas.microsoft.com/office/powerpoint/2010/main" val="3804304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fontScale="62500" lnSpcReduction="20000"/>
          </a:bodyPr>
          <a:lstStyle/>
          <a:p>
            <a:r>
              <a:rPr lang="en-US" dirty="0"/>
              <a:t>Example</a:t>
            </a:r>
          </a:p>
          <a:p>
            <a:r>
              <a:rPr lang="en-US" dirty="0"/>
              <a:t>&gt;</a:t>
            </a:r>
            <a:r>
              <a:rPr lang="en-US" dirty="0" err="1"/>
              <a:t>db.mycol.createIndex</a:t>
            </a:r>
            <a:r>
              <a:rPr lang="en-US" dirty="0"/>
              <a:t>({"title":1})</a:t>
            </a:r>
          </a:p>
          <a:p>
            <a:r>
              <a:rPr lang="en-US" dirty="0"/>
              <a:t>{</a:t>
            </a:r>
          </a:p>
          <a:p>
            <a:r>
              <a:rPr lang="en-US" dirty="0"/>
              <a:t>	"</a:t>
            </a:r>
            <a:r>
              <a:rPr lang="en-US" dirty="0" err="1"/>
              <a:t>createdCollectionAutomatically</a:t>
            </a:r>
            <a:r>
              <a:rPr lang="en-US" dirty="0"/>
              <a:t>" : false,</a:t>
            </a:r>
          </a:p>
          <a:p>
            <a:r>
              <a:rPr lang="en-US" dirty="0"/>
              <a:t>	"</a:t>
            </a:r>
            <a:r>
              <a:rPr lang="en-US" dirty="0" err="1"/>
              <a:t>numIndexesBefore</a:t>
            </a:r>
            <a:r>
              <a:rPr lang="en-US" dirty="0"/>
              <a:t>" : 1,</a:t>
            </a:r>
          </a:p>
          <a:p>
            <a:r>
              <a:rPr lang="en-US" dirty="0"/>
              <a:t>	"</a:t>
            </a:r>
            <a:r>
              <a:rPr lang="en-US" dirty="0" err="1"/>
              <a:t>numIndexesAfter</a:t>
            </a:r>
            <a:r>
              <a:rPr lang="en-US" dirty="0"/>
              <a:t>" : 2,</a:t>
            </a:r>
          </a:p>
          <a:p>
            <a:r>
              <a:rPr lang="en-US" dirty="0"/>
              <a:t>	"ok" : 1</a:t>
            </a:r>
          </a:p>
          <a:p>
            <a:r>
              <a:rPr lang="en-US" dirty="0"/>
              <a:t>}</a:t>
            </a:r>
          </a:p>
          <a:p>
            <a:r>
              <a:rPr lang="en-US" dirty="0"/>
              <a:t>&gt;</a:t>
            </a:r>
          </a:p>
          <a:p>
            <a:r>
              <a:rPr lang="en-US" dirty="0"/>
              <a:t>In </a:t>
            </a:r>
            <a:r>
              <a:rPr lang="en-US" dirty="0" err="1"/>
              <a:t>createIndex</a:t>
            </a:r>
            <a:r>
              <a:rPr lang="en-US" dirty="0"/>
              <a:t>() method you can pass multiple fields, to create index on multiple fields.</a:t>
            </a:r>
          </a:p>
          <a:p>
            <a:endParaRPr lang="en-US" dirty="0"/>
          </a:p>
          <a:p>
            <a:r>
              <a:rPr lang="en-US" dirty="0"/>
              <a:t>&gt;</a:t>
            </a:r>
            <a:r>
              <a:rPr lang="en-US" dirty="0" err="1"/>
              <a:t>db.mycol.createIndex</a:t>
            </a:r>
            <a:r>
              <a:rPr lang="en-US" dirty="0"/>
              <a:t>({"title":1,"description":-1})</a:t>
            </a:r>
          </a:p>
          <a:p>
            <a:r>
              <a:rPr lang="en-US" dirty="0"/>
              <a:t>&gt;</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89</a:t>
            </a:fld>
            <a:endParaRPr lang="en-US" dirty="0"/>
          </a:p>
        </p:txBody>
      </p:sp>
    </p:spTree>
    <p:extLst>
      <p:ext uri="{BB962C8B-B14F-4D97-AF65-F5344CB8AC3E}">
        <p14:creationId xmlns:p14="http://schemas.microsoft.com/office/powerpoint/2010/main" val="54701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Overview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lnSpcReduction="10000"/>
          </a:bodyPr>
          <a:lstStyle/>
          <a:p>
            <a:r>
              <a:rPr lang="en-US" dirty="0"/>
              <a:t>Database</a:t>
            </a:r>
          </a:p>
          <a:p>
            <a:pPr lvl="1"/>
            <a:r>
              <a:rPr lang="en-US" dirty="0"/>
              <a:t>Database is a physical container for collections. </a:t>
            </a:r>
          </a:p>
          <a:p>
            <a:pPr lvl="1"/>
            <a:r>
              <a:rPr lang="en-US" dirty="0"/>
              <a:t>Each database gets its own set of files on the file system. </a:t>
            </a:r>
          </a:p>
          <a:p>
            <a:pPr lvl="1"/>
            <a:r>
              <a:rPr lang="en-US" dirty="0"/>
              <a:t>A single MongoDB server typically has multiple databases.</a:t>
            </a:r>
          </a:p>
          <a:p>
            <a:r>
              <a:rPr lang="en-US" dirty="0"/>
              <a:t>Collection</a:t>
            </a:r>
          </a:p>
          <a:p>
            <a:pPr lvl="1"/>
            <a:r>
              <a:rPr lang="en-US" dirty="0"/>
              <a:t>Collection is a group of </a:t>
            </a:r>
            <a:r>
              <a:rPr lang="en-US" dirty="0" err="1"/>
              <a:t>MongoDB</a:t>
            </a:r>
            <a:r>
              <a:rPr lang="en-US" dirty="0"/>
              <a:t> documents. It is the equivalent of an RDBMS table. </a:t>
            </a:r>
          </a:p>
          <a:p>
            <a:pPr lvl="1"/>
            <a:r>
              <a:rPr lang="en-US" dirty="0"/>
              <a:t>A collection exists within a single database. </a:t>
            </a:r>
          </a:p>
          <a:p>
            <a:pPr lvl="1"/>
            <a:r>
              <a:rPr lang="en-US" dirty="0"/>
              <a:t>Collections do not enforce a schema. </a:t>
            </a:r>
          </a:p>
          <a:p>
            <a:pPr lvl="1"/>
            <a:r>
              <a:rPr lang="en-US" dirty="0"/>
              <a:t>Documents within a collection can have different fields. Typically, all documents in a collection are of similar or related purpose.</a:t>
            </a:r>
          </a:p>
          <a:p>
            <a:endParaRPr lang="en-US" dirty="0"/>
          </a:p>
        </p:txBody>
      </p:sp>
      <p:sp>
        <p:nvSpPr>
          <p:cNvPr id="4" name="Date Placeholder 3"/>
          <p:cNvSpPr>
            <a:spLocks noGrp="1"/>
          </p:cNvSpPr>
          <p:nvPr>
            <p:ph type="dt" sz="half" idx="10"/>
          </p:nvPr>
        </p:nvSpPr>
        <p:spPr/>
        <p:txBody>
          <a:bodyPr/>
          <a:lstStyle/>
          <a:p>
            <a:fld id="{8213838D-63AD-4966-9919-A06A1E40F8B2}"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a:t>
            </a:fld>
            <a:endParaRPr lang="en-US"/>
          </a:p>
        </p:txBody>
      </p:sp>
    </p:spTree>
    <p:extLst>
      <p:ext uri="{BB962C8B-B14F-4D97-AF65-F5344CB8AC3E}">
        <p14:creationId xmlns:p14="http://schemas.microsoft.com/office/powerpoint/2010/main" val="17580762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3" name="Content Placeholder 2"/>
          <p:cNvSpPr>
            <a:spLocks noGrp="1"/>
          </p:cNvSpPr>
          <p:nvPr>
            <p:ph idx="1"/>
          </p:nvPr>
        </p:nvSpPr>
        <p:spPr/>
        <p:txBody>
          <a:bodyPr>
            <a:normAutofit/>
          </a:bodyPr>
          <a:lstStyle/>
          <a:p>
            <a:r>
              <a:rPr lang="en-US" b="1" dirty="0" err="1"/>
              <a:t>ensureIndex</a:t>
            </a:r>
            <a:r>
              <a:rPr lang="en-US" b="1" dirty="0"/>
              <a:t>()</a:t>
            </a:r>
            <a:r>
              <a:rPr lang="en-US" dirty="0"/>
              <a:t> method also accepts list of options (which are optional). Following is the list −</a:t>
            </a:r>
          </a:p>
          <a:p>
            <a:endParaRPr lang="en-US"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93982293"/>
              </p:ext>
            </p:extLst>
          </p:nvPr>
        </p:nvGraphicFramePr>
        <p:xfrm>
          <a:off x="1670352" y="2545773"/>
          <a:ext cx="7598340" cy="3694530"/>
        </p:xfrm>
        <a:graphic>
          <a:graphicData uri="http://schemas.openxmlformats.org/drawingml/2006/table">
            <a:tbl>
              <a:tblPr/>
              <a:tblGrid>
                <a:gridCol w="1576006">
                  <a:extLst>
                    <a:ext uri="{9D8B030D-6E8A-4147-A177-3AD203B41FA5}">
                      <a16:colId xmlns:a16="http://schemas.microsoft.com/office/drawing/2014/main" val="20000"/>
                    </a:ext>
                  </a:extLst>
                </a:gridCol>
                <a:gridCol w="1303078">
                  <a:extLst>
                    <a:ext uri="{9D8B030D-6E8A-4147-A177-3AD203B41FA5}">
                      <a16:colId xmlns:a16="http://schemas.microsoft.com/office/drawing/2014/main" val="20001"/>
                    </a:ext>
                  </a:extLst>
                </a:gridCol>
                <a:gridCol w="4719256">
                  <a:extLst>
                    <a:ext uri="{9D8B030D-6E8A-4147-A177-3AD203B41FA5}">
                      <a16:colId xmlns:a16="http://schemas.microsoft.com/office/drawing/2014/main" val="20002"/>
                    </a:ext>
                  </a:extLst>
                </a:gridCol>
              </a:tblGrid>
              <a:tr h="285125">
                <a:tc>
                  <a:txBody>
                    <a:bodyPr/>
                    <a:lstStyle/>
                    <a:p>
                      <a:pPr algn="ctr" fontAlgn="t"/>
                      <a:r>
                        <a:rPr lang="en-US" sz="2000" dirty="0">
                          <a:effectLst/>
                        </a:rPr>
                        <a:t>Parameter</a:t>
                      </a:r>
                    </a:p>
                  </a:txBody>
                  <a:tcPr marL="56955" marR="56955" marT="56955" marB="569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Type</a:t>
                      </a:r>
                    </a:p>
                  </a:txBody>
                  <a:tcPr marL="56955" marR="56955" marT="56955" marB="569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dirty="0">
                          <a:effectLst/>
                        </a:rPr>
                        <a:t>Description</a:t>
                      </a:r>
                    </a:p>
                  </a:txBody>
                  <a:tcPr marL="56955" marR="56955" marT="56955" marB="569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115355">
                <a:tc>
                  <a:txBody>
                    <a:bodyPr/>
                    <a:lstStyle/>
                    <a:p>
                      <a:pPr algn="ctr" fontAlgn="ctr"/>
                      <a:r>
                        <a:rPr lang="en-US" sz="2000">
                          <a:effectLst/>
                        </a:rPr>
                        <a:t>background</a:t>
                      </a:r>
                    </a:p>
                  </a:txBody>
                  <a:tcPr marL="56955" marR="56955" marT="56955" marB="5695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Boolean</a:t>
                      </a:r>
                    </a:p>
                  </a:txBody>
                  <a:tcPr marL="56955" marR="56955" marT="56955" marB="5695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Builds the index in the background so that building an index does not block other database activities. Specify true to build in the background. The default value is </a:t>
                      </a:r>
                      <a:r>
                        <a:rPr lang="en-US" sz="2000" b="1">
                          <a:effectLst/>
                        </a:rPr>
                        <a:t>false</a:t>
                      </a:r>
                      <a:r>
                        <a:rPr lang="en-US" sz="2000">
                          <a:effectLst/>
                        </a:rPr>
                        <a:t>.</a:t>
                      </a:r>
                    </a:p>
                  </a:txBody>
                  <a:tcPr marL="56955" marR="56955" marT="56955" marB="569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322912">
                <a:tc>
                  <a:txBody>
                    <a:bodyPr/>
                    <a:lstStyle/>
                    <a:p>
                      <a:pPr algn="ctr" fontAlgn="ctr"/>
                      <a:r>
                        <a:rPr lang="en-US" sz="2000">
                          <a:effectLst/>
                        </a:rPr>
                        <a:t>unique</a:t>
                      </a:r>
                    </a:p>
                  </a:txBody>
                  <a:tcPr marL="56955" marR="56955" marT="56955" marB="5695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Boolean</a:t>
                      </a:r>
                    </a:p>
                  </a:txBody>
                  <a:tcPr marL="56955" marR="56955" marT="56955" marB="5695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Creates a unique index so that the collection will not accept insertion of documents where the index key or keys match an existing value in the index. Specify true to create a unique index. The default value is </a:t>
                      </a:r>
                      <a:r>
                        <a:rPr lang="en-US" sz="2000" b="1" dirty="0">
                          <a:effectLst/>
                        </a:rPr>
                        <a:t>false</a:t>
                      </a:r>
                      <a:r>
                        <a:rPr lang="en-US" sz="2000" dirty="0">
                          <a:effectLst/>
                        </a:rPr>
                        <a:t>.</a:t>
                      </a:r>
                    </a:p>
                  </a:txBody>
                  <a:tcPr marL="56955" marR="56955" marT="56955" marB="569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017792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60913364"/>
              </p:ext>
            </p:extLst>
          </p:nvPr>
        </p:nvGraphicFramePr>
        <p:xfrm>
          <a:off x="1620980" y="1485901"/>
          <a:ext cx="9008919" cy="6144839"/>
        </p:xfrm>
        <a:graphic>
          <a:graphicData uri="http://schemas.openxmlformats.org/drawingml/2006/table">
            <a:tbl>
              <a:tblPr/>
              <a:tblGrid>
                <a:gridCol w="1517075">
                  <a:extLst>
                    <a:ext uri="{9D8B030D-6E8A-4147-A177-3AD203B41FA5}">
                      <a16:colId xmlns:a16="http://schemas.microsoft.com/office/drawing/2014/main" val="20000"/>
                    </a:ext>
                  </a:extLst>
                </a:gridCol>
                <a:gridCol w="2223654">
                  <a:extLst>
                    <a:ext uri="{9D8B030D-6E8A-4147-A177-3AD203B41FA5}">
                      <a16:colId xmlns:a16="http://schemas.microsoft.com/office/drawing/2014/main" val="20001"/>
                    </a:ext>
                  </a:extLst>
                </a:gridCol>
                <a:gridCol w="5268190">
                  <a:extLst>
                    <a:ext uri="{9D8B030D-6E8A-4147-A177-3AD203B41FA5}">
                      <a16:colId xmlns:a16="http://schemas.microsoft.com/office/drawing/2014/main" val="20002"/>
                    </a:ext>
                  </a:extLst>
                </a:gridCol>
              </a:tblGrid>
              <a:tr h="1267690">
                <a:tc>
                  <a:txBody>
                    <a:bodyPr/>
                    <a:lstStyle/>
                    <a:p>
                      <a:pPr algn="ctr" fontAlgn="ctr"/>
                      <a:r>
                        <a:rPr lang="en-US" sz="2000" dirty="0">
                          <a:effectLst/>
                        </a:rPr>
                        <a:t>name</a:t>
                      </a:r>
                    </a:p>
                  </a:txBody>
                  <a:tcPr marL="29009" marR="29009" marT="29009" marB="290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dirty="0">
                          <a:effectLst/>
                        </a:rPr>
                        <a:t>string</a:t>
                      </a:r>
                    </a:p>
                  </a:txBody>
                  <a:tcPr marL="29009" marR="29009" marT="29009" marB="290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The name of the index. If unspecified, </a:t>
                      </a:r>
                      <a:r>
                        <a:rPr lang="en-US" sz="2000" dirty="0" err="1">
                          <a:effectLst/>
                        </a:rPr>
                        <a:t>MongoDB</a:t>
                      </a:r>
                      <a:r>
                        <a:rPr lang="en-US" sz="2000" dirty="0">
                          <a:effectLst/>
                        </a:rPr>
                        <a:t> generates an index name by concatenating the names of the indexed fields and the sort order.</a:t>
                      </a:r>
                    </a:p>
                  </a:txBody>
                  <a:tcPr marL="29009" marR="29009" marT="29009" marB="29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2223654">
                <a:tc>
                  <a:txBody>
                    <a:bodyPr/>
                    <a:lstStyle/>
                    <a:p>
                      <a:pPr algn="ctr" fontAlgn="ctr"/>
                      <a:r>
                        <a:rPr lang="en-US" sz="2000">
                          <a:effectLst/>
                        </a:rPr>
                        <a:t>dropDups</a:t>
                      </a:r>
                    </a:p>
                  </a:txBody>
                  <a:tcPr marL="29009" marR="29009" marT="29009" marB="290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Boolean</a:t>
                      </a:r>
                    </a:p>
                  </a:txBody>
                  <a:tcPr marL="29009" marR="29009" marT="29009" marB="290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Creates a unique index on a field that may have duplicates. </a:t>
                      </a:r>
                      <a:r>
                        <a:rPr lang="en-US" sz="2000" dirty="0" err="1">
                          <a:effectLst/>
                        </a:rPr>
                        <a:t>MongoDB</a:t>
                      </a:r>
                      <a:r>
                        <a:rPr lang="en-US" sz="2000" dirty="0">
                          <a:effectLst/>
                        </a:rPr>
                        <a:t> indexes only the first occurrence of a key and removes all documents from the collection that contain subsequent occurrences of that key. Specify true to create unique index. The default value is </a:t>
                      </a:r>
                      <a:r>
                        <a:rPr lang="en-US" sz="2000" b="1" dirty="0">
                          <a:effectLst/>
                        </a:rPr>
                        <a:t>false</a:t>
                      </a:r>
                      <a:r>
                        <a:rPr lang="en-US" sz="2000" dirty="0">
                          <a:effectLst/>
                        </a:rPr>
                        <a:t>.</a:t>
                      </a:r>
                    </a:p>
                  </a:txBody>
                  <a:tcPr marL="29009" marR="29009" marT="29009" marB="29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653495">
                <a:tc>
                  <a:txBody>
                    <a:bodyPr/>
                    <a:lstStyle/>
                    <a:p>
                      <a:pPr algn="ctr" fontAlgn="ctr"/>
                      <a:r>
                        <a:rPr lang="en-US" sz="2000">
                          <a:effectLst/>
                        </a:rPr>
                        <a:t>sparse</a:t>
                      </a:r>
                    </a:p>
                  </a:txBody>
                  <a:tcPr marL="29009" marR="29009" marT="29009" marB="290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dirty="0">
                          <a:effectLst/>
                        </a:rPr>
                        <a:t>Boolean</a:t>
                      </a:r>
                    </a:p>
                  </a:txBody>
                  <a:tcPr marL="29009" marR="29009" marT="29009" marB="2900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If true, the index only references documents with the specified field. These indexes use less space but behave differently in some situations (particularly sorts). The default value is </a:t>
                      </a:r>
                      <a:r>
                        <a:rPr lang="en-US" sz="2000" b="1" dirty="0">
                          <a:effectLst/>
                        </a:rPr>
                        <a:t>false</a:t>
                      </a:r>
                      <a:endParaRPr lang="en-US" sz="2000" dirty="0">
                        <a:effectLst/>
                      </a:endParaRPr>
                    </a:p>
                  </a:txBody>
                  <a:tcPr marL="29009" marR="29009" marT="29009" marB="29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91</a:t>
            </a:fld>
            <a:endParaRPr lang="en-US"/>
          </a:p>
        </p:txBody>
      </p:sp>
    </p:spTree>
    <p:extLst>
      <p:ext uri="{BB962C8B-B14F-4D97-AF65-F5344CB8AC3E}">
        <p14:creationId xmlns:p14="http://schemas.microsoft.com/office/powerpoint/2010/main" val="1703369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92</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51995646"/>
              </p:ext>
            </p:extLst>
          </p:nvPr>
        </p:nvGraphicFramePr>
        <p:xfrm>
          <a:off x="1402773" y="1548245"/>
          <a:ext cx="9019308" cy="4924389"/>
        </p:xfrm>
        <a:graphic>
          <a:graphicData uri="http://schemas.openxmlformats.org/drawingml/2006/table">
            <a:tbl>
              <a:tblPr/>
              <a:tblGrid>
                <a:gridCol w="3006436">
                  <a:extLst>
                    <a:ext uri="{9D8B030D-6E8A-4147-A177-3AD203B41FA5}">
                      <a16:colId xmlns:a16="http://schemas.microsoft.com/office/drawing/2014/main" val="20000"/>
                    </a:ext>
                  </a:extLst>
                </a:gridCol>
                <a:gridCol w="2307586">
                  <a:extLst>
                    <a:ext uri="{9D8B030D-6E8A-4147-A177-3AD203B41FA5}">
                      <a16:colId xmlns:a16="http://schemas.microsoft.com/office/drawing/2014/main" val="20001"/>
                    </a:ext>
                  </a:extLst>
                </a:gridCol>
                <a:gridCol w="3705286">
                  <a:extLst>
                    <a:ext uri="{9D8B030D-6E8A-4147-A177-3AD203B41FA5}">
                      <a16:colId xmlns:a16="http://schemas.microsoft.com/office/drawing/2014/main" val="20002"/>
                    </a:ext>
                  </a:extLst>
                </a:gridCol>
              </a:tblGrid>
              <a:tr h="1041345">
                <a:tc>
                  <a:txBody>
                    <a:bodyPr/>
                    <a:lstStyle/>
                    <a:p>
                      <a:pPr algn="ctr" fontAlgn="ctr"/>
                      <a:r>
                        <a:rPr lang="en-US" sz="2000">
                          <a:effectLst/>
                        </a:rPr>
                        <a:t>expireAfterSeconds</a:t>
                      </a:r>
                    </a:p>
                  </a:txBody>
                  <a:tcPr marL="49002" marR="49002" marT="49002" marB="490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integer</a:t>
                      </a:r>
                    </a:p>
                  </a:txBody>
                  <a:tcPr marL="49002" marR="49002" marT="49002" marB="490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Specifies a value, in seconds, as a TTL to control how long MongoDB retains documents in this collection.</a:t>
                      </a:r>
                    </a:p>
                  </a:txBody>
                  <a:tcPr marL="49002" marR="49002" marT="49002" marB="49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1209502">
                <a:tc>
                  <a:txBody>
                    <a:bodyPr/>
                    <a:lstStyle/>
                    <a:p>
                      <a:pPr algn="ctr" fontAlgn="ctr"/>
                      <a:r>
                        <a:rPr lang="en-US" sz="2000">
                          <a:effectLst/>
                        </a:rPr>
                        <a:t>v</a:t>
                      </a:r>
                    </a:p>
                  </a:txBody>
                  <a:tcPr marL="49002" marR="49002" marT="49002" marB="490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index version</a:t>
                      </a:r>
                    </a:p>
                  </a:txBody>
                  <a:tcPr marL="49002" marR="49002" marT="49002" marB="490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The index version number. The default index version depends on the version of MongoDB running when creating the index.</a:t>
                      </a:r>
                    </a:p>
                  </a:txBody>
                  <a:tcPr marL="49002" marR="49002" marT="49002" marB="49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289981">
                <a:tc>
                  <a:txBody>
                    <a:bodyPr/>
                    <a:lstStyle/>
                    <a:p>
                      <a:pPr algn="ctr" fontAlgn="ctr"/>
                      <a:r>
                        <a:rPr lang="en-US" sz="2000">
                          <a:effectLst/>
                        </a:rPr>
                        <a:t>weights</a:t>
                      </a:r>
                    </a:p>
                  </a:txBody>
                  <a:tcPr marL="49002" marR="49002" marT="49002" marB="490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2000">
                          <a:effectLst/>
                        </a:rPr>
                        <a:t>document</a:t>
                      </a:r>
                    </a:p>
                  </a:txBody>
                  <a:tcPr marL="49002" marR="49002" marT="49002" marB="490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The weight is a number ranging from 1 to 99,999 and denotes the significance of the field relative to the other indexed fields in terms of the score.</a:t>
                      </a:r>
                    </a:p>
                  </a:txBody>
                  <a:tcPr marL="49002" marR="49002" marT="49002" marB="49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66306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93</a:t>
            </a:fld>
            <a:endParaRPr lang="en-US"/>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dropIndex</a:t>
            </a:r>
            <a:r>
              <a:rPr lang="en-US" dirty="0"/>
              <a:t>() method</a:t>
            </a:r>
          </a:p>
          <a:p>
            <a:r>
              <a:rPr lang="en-US" dirty="0"/>
              <a:t>You can drop a particular index using the </a:t>
            </a:r>
            <a:r>
              <a:rPr lang="en-US" dirty="0" err="1"/>
              <a:t>dropIndex</a:t>
            </a:r>
            <a:r>
              <a:rPr lang="en-US" dirty="0"/>
              <a:t>() method of MongoDB.</a:t>
            </a:r>
          </a:p>
          <a:p>
            <a:endParaRPr lang="en-US" dirty="0"/>
          </a:p>
          <a:p>
            <a:r>
              <a:rPr lang="en-US" dirty="0"/>
              <a:t>Syntax</a:t>
            </a:r>
          </a:p>
          <a:p>
            <a:r>
              <a:rPr lang="en-US" dirty="0"/>
              <a:t>The basic syntax of </a:t>
            </a:r>
            <a:r>
              <a:rPr lang="en-US" dirty="0" err="1"/>
              <a:t>DropIndex</a:t>
            </a:r>
            <a:r>
              <a:rPr lang="en-US" dirty="0"/>
              <a:t>() method is as follows().</a:t>
            </a:r>
          </a:p>
          <a:p>
            <a:endParaRPr lang="en-US" dirty="0"/>
          </a:p>
          <a:p>
            <a:r>
              <a:rPr lang="en-US" dirty="0"/>
              <a:t>&gt;</a:t>
            </a:r>
            <a:r>
              <a:rPr lang="en-US" dirty="0" err="1"/>
              <a:t>db.COLLECTION_NAME.dropIndex</a:t>
            </a:r>
            <a:r>
              <a:rPr lang="en-US" dirty="0"/>
              <a:t>({KEY:1})</a:t>
            </a:r>
          </a:p>
          <a:p>
            <a:r>
              <a:rPr lang="en-US" dirty="0"/>
              <a:t>Here, "key" is the name of the file on which you want to remove an existing index. Instead of the index specification document (above syntax), you can also specify the name of the index directly as:</a:t>
            </a:r>
          </a:p>
          <a:p>
            <a:r>
              <a:rPr lang="en-US" dirty="0" err="1"/>
              <a:t>dropIndex</a:t>
            </a:r>
            <a:r>
              <a:rPr lang="en-US" dirty="0"/>
              <a:t>("</a:t>
            </a:r>
            <a:r>
              <a:rPr lang="en-US" dirty="0" err="1"/>
              <a:t>name_of_the_index</a:t>
            </a:r>
            <a:r>
              <a:rPr lang="en-US" dirty="0"/>
              <a:t>")</a:t>
            </a:r>
          </a:p>
        </p:txBody>
      </p:sp>
    </p:spTree>
    <p:extLst>
      <p:ext uri="{BB962C8B-B14F-4D97-AF65-F5344CB8AC3E}">
        <p14:creationId xmlns:p14="http://schemas.microsoft.com/office/powerpoint/2010/main" val="7248373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94</a:t>
            </a:fld>
            <a:endParaRPr lang="en-US"/>
          </a:p>
        </p:txBody>
      </p:sp>
      <p:sp>
        <p:nvSpPr>
          <p:cNvPr id="3" name="Content Placeholder 2"/>
          <p:cNvSpPr>
            <a:spLocks noGrp="1"/>
          </p:cNvSpPr>
          <p:nvPr>
            <p:ph idx="1"/>
          </p:nvPr>
        </p:nvSpPr>
        <p:spPr/>
        <p:txBody>
          <a:bodyPr>
            <a:normAutofit fontScale="92500" lnSpcReduction="20000"/>
          </a:bodyPr>
          <a:lstStyle/>
          <a:p>
            <a:r>
              <a:rPr lang="en-US" dirty="0"/>
              <a:t>Example</a:t>
            </a:r>
          </a:p>
          <a:p>
            <a:r>
              <a:rPr lang="en-US" dirty="0"/>
              <a:t>&gt; </a:t>
            </a:r>
            <a:r>
              <a:rPr lang="en-US" dirty="0" err="1"/>
              <a:t>db.mycol.dropIndex</a:t>
            </a:r>
            <a:r>
              <a:rPr lang="en-US" dirty="0"/>
              <a:t>({"title":1})</a:t>
            </a:r>
          </a:p>
          <a:p>
            <a:r>
              <a:rPr lang="en-US" dirty="0"/>
              <a:t>{</a:t>
            </a:r>
          </a:p>
          <a:p>
            <a:r>
              <a:rPr lang="en-US" dirty="0"/>
              <a:t>	"ok" : 0,</a:t>
            </a:r>
          </a:p>
          <a:p>
            <a:r>
              <a:rPr lang="en-US" dirty="0"/>
              <a:t>	"</a:t>
            </a:r>
            <a:r>
              <a:rPr lang="en-US" dirty="0" err="1"/>
              <a:t>errmsg</a:t>
            </a:r>
            <a:r>
              <a:rPr lang="en-US" dirty="0"/>
              <a:t>" : "can't find index with key: { title: 1.0 }",</a:t>
            </a:r>
          </a:p>
          <a:p>
            <a:r>
              <a:rPr lang="en-US" dirty="0"/>
              <a:t>	"code" : 27,</a:t>
            </a:r>
          </a:p>
          <a:p>
            <a:r>
              <a:rPr lang="en-US" dirty="0"/>
              <a:t>	"</a:t>
            </a:r>
            <a:r>
              <a:rPr lang="en-US" dirty="0" err="1"/>
              <a:t>codeName</a:t>
            </a:r>
            <a:r>
              <a:rPr lang="en-US" dirty="0"/>
              <a:t>" : "</a:t>
            </a:r>
            <a:r>
              <a:rPr lang="en-US" dirty="0" err="1"/>
              <a:t>IndexNotFound</a:t>
            </a:r>
            <a:r>
              <a:rPr lang="en-US" dirty="0"/>
              <a:t>"</a:t>
            </a:r>
          </a:p>
          <a:p>
            <a:r>
              <a:rPr lang="en-US" dirty="0"/>
              <a:t>}</a:t>
            </a:r>
          </a:p>
          <a:p>
            <a:r>
              <a:rPr lang="en-US" dirty="0"/>
              <a:t>The </a:t>
            </a:r>
            <a:r>
              <a:rPr lang="en-US" dirty="0" err="1"/>
              <a:t>dropIndexes</a:t>
            </a:r>
            <a:r>
              <a:rPr lang="en-US" dirty="0"/>
              <a:t>() method</a:t>
            </a:r>
          </a:p>
          <a:p>
            <a:r>
              <a:rPr lang="en-US" dirty="0"/>
              <a:t>This method deletes multiple (specified) indexes on a collection.</a:t>
            </a:r>
          </a:p>
          <a:p>
            <a:endParaRPr lang="en-US" dirty="0"/>
          </a:p>
        </p:txBody>
      </p:sp>
    </p:spTree>
    <p:extLst>
      <p:ext uri="{BB962C8B-B14F-4D97-AF65-F5344CB8AC3E}">
        <p14:creationId xmlns:p14="http://schemas.microsoft.com/office/powerpoint/2010/main" val="15119844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95</a:t>
            </a:fld>
            <a:endParaRPr lang="en-US"/>
          </a:p>
        </p:txBody>
      </p:sp>
      <p:sp>
        <p:nvSpPr>
          <p:cNvPr id="3" name="Content Placeholder 2"/>
          <p:cNvSpPr>
            <a:spLocks noGrp="1"/>
          </p:cNvSpPr>
          <p:nvPr>
            <p:ph idx="1"/>
          </p:nvPr>
        </p:nvSpPr>
        <p:spPr/>
        <p:txBody>
          <a:bodyPr>
            <a:normAutofit fontScale="62500" lnSpcReduction="20000"/>
          </a:bodyPr>
          <a:lstStyle/>
          <a:p>
            <a:r>
              <a:rPr lang="en-US" dirty="0"/>
              <a:t>Syntax</a:t>
            </a:r>
          </a:p>
          <a:p>
            <a:r>
              <a:rPr lang="en-US" dirty="0"/>
              <a:t>The basic syntax of </a:t>
            </a:r>
            <a:r>
              <a:rPr lang="en-US" dirty="0" err="1"/>
              <a:t>DropIndexes</a:t>
            </a:r>
            <a:r>
              <a:rPr lang="en-US" dirty="0"/>
              <a:t>() method is as follows() −</a:t>
            </a:r>
          </a:p>
          <a:p>
            <a:endParaRPr lang="en-US" dirty="0"/>
          </a:p>
          <a:p>
            <a:r>
              <a:rPr lang="en-US" dirty="0"/>
              <a:t>&gt;</a:t>
            </a:r>
            <a:r>
              <a:rPr lang="en-US" dirty="0" err="1"/>
              <a:t>db.COLLECTION_NAME.dropIndexes</a:t>
            </a:r>
            <a:r>
              <a:rPr lang="en-US" dirty="0"/>
              <a:t>()</a:t>
            </a:r>
          </a:p>
          <a:p>
            <a:r>
              <a:rPr lang="en-US" dirty="0"/>
              <a:t>Example</a:t>
            </a:r>
          </a:p>
          <a:p>
            <a:r>
              <a:rPr lang="en-US" dirty="0"/>
              <a:t>Assume we have created 2 indexes in the named </a:t>
            </a:r>
            <a:r>
              <a:rPr lang="en-US" dirty="0" err="1"/>
              <a:t>mycol</a:t>
            </a:r>
            <a:r>
              <a:rPr lang="en-US" dirty="0"/>
              <a:t> collection as shown below −</a:t>
            </a:r>
          </a:p>
          <a:p>
            <a:endParaRPr lang="en-US" dirty="0"/>
          </a:p>
          <a:p>
            <a:r>
              <a:rPr lang="en-US" dirty="0"/>
              <a:t>&gt; </a:t>
            </a:r>
            <a:r>
              <a:rPr lang="en-US" dirty="0" err="1"/>
              <a:t>db.mycol.createIndex</a:t>
            </a:r>
            <a:r>
              <a:rPr lang="en-US" dirty="0"/>
              <a:t>({"title":1,"description":-1})</a:t>
            </a:r>
          </a:p>
          <a:p>
            <a:r>
              <a:rPr lang="en-US" dirty="0"/>
              <a:t>Following example removes the above created indexes of </a:t>
            </a:r>
            <a:r>
              <a:rPr lang="en-US" dirty="0" err="1"/>
              <a:t>mycol</a:t>
            </a:r>
            <a:r>
              <a:rPr lang="en-US" dirty="0"/>
              <a:t> −</a:t>
            </a:r>
          </a:p>
          <a:p>
            <a:endParaRPr lang="en-US" dirty="0"/>
          </a:p>
          <a:p>
            <a:r>
              <a:rPr lang="en-US" dirty="0"/>
              <a:t>&gt;</a:t>
            </a:r>
            <a:r>
              <a:rPr lang="en-US" dirty="0" err="1"/>
              <a:t>db.mycol.dropIndexes</a:t>
            </a:r>
            <a:r>
              <a:rPr lang="en-US" dirty="0"/>
              <a:t>({"title":1,"description":-1})</a:t>
            </a:r>
          </a:p>
          <a:p>
            <a:r>
              <a:rPr lang="en-US" dirty="0"/>
              <a:t>{ "</a:t>
            </a:r>
            <a:r>
              <a:rPr lang="en-US" dirty="0" err="1"/>
              <a:t>nIndexesWas</a:t>
            </a:r>
            <a:r>
              <a:rPr lang="en-US" dirty="0"/>
              <a:t>" : 2, "ok" : 1 }</a:t>
            </a:r>
          </a:p>
          <a:p>
            <a:r>
              <a:rPr lang="en-US" dirty="0"/>
              <a:t>&gt;</a:t>
            </a:r>
          </a:p>
        </p:txBody>
      </p:sp>
    </p:spTree>
    <p:extLst>
      <p:ext uri="{BB962C8B-B14F-4D97-AF65-F5344CB8AC3E}">
        <p14:creationId xmlns:p14="http://schemas.microsoft.com/office/powerpoint/2010/main" val="40515842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96</a:t>
            </a:fld>
            <a:endParaRPr lang="en-US"/>
          </a:p>
        </p:txBody>
      </p:sp>
      <p:sp>
        <p:nvSpPr>
          <p:cNvPr id="3" name="Content Placeholder 2"/>
          <p:cNvSpPr>
            <a:spLocks noGrp="1"/>
          </p:cNvSpPr>
          <p:nvPr>
            <p:ph idx="1"/>
          </p:nvPr>
        </p:nvSpPr>
        <p:spPr/>
        <p:txBody>
          <a:bodyPr>
            <a:normAutofit fontScale="77500" lnSpcReduction="20000"/>
          </a:bodyPr>
          <a:lstStyle/>
          <a:p>
            <a:r>
              <a:rPr lang="en-US" dirty="0"/>
              <a:t>The </a:t>
            </a:r>
            <a:r>
              <a:rPr lang="en-US" dirty="0" err="1"/>
              <a:t>getIndexes</a:t>
            </a:r>
            <a:r>
              <a:rPr lang="en-US" dirty="0"/>
              <a:t>() method</a:t>
            </a:r>
          </a:p>
          <a:p>
            <a:r>
              <a:rPr lang="en-US" dirty="0"/>
              <a:t>This method returns the description of all the indexes </a:t>
            </a:r>
            <a:r>
              <a:rPr lang="en-US" dirty="0" err="1"/>
              <a:t>int</a:t>
            </a:r>
            <a:r>
              <a:rPr lang="en-US" dirty="0"/>
              <a:t> the collection.</a:t>
            </a:r>
          </a:p>
          <a:p>
            <a:endParaRPr lang="en-US" dirty="0"/>
          </a:p>
          <a:p>
            <a:r>
              <a:rPr lang="en-US" dirty="0"/>
              <a:t>Syntax</a:t>
            </a:r>
          </a:p>
          <a:p>
            <a:r>
              <a:rPr lang="en-US" dirty="0"/>
              <a:t>Following is the basic syntax od the </a:t>
            </a:r>
            <a:r>
              <a:rPr lang="en-US" dirty="0" err="1"/>
              <a:t>getIndexes</a:t>
            </a:r>
            <a:r>
              <a:rPr lang="en-US" dirty="0"/>
              <a:t>() method −</a:t>
            </a:r>
          </a:p>
          <a:p>
            <a:endParaRPr lang="en-US" dirty="0"/>
          </a:p>
          <a:p>
            <a:r>
              <a:rPr lang="en-US" dirty="0" err="1"/>
              <a:t>db.COLLECTION_NAME.getIndexes</a:t>
            </a:r>
            <a:r>
              <a:rPr lang="en-US" dirty="0"/>
              <a:t>()</a:t>
            </a:r>
          </a:p>
          <a:p>
            <a:r>
              <a:rPr lang="en-US" dirty="0"/>
              <a:t>Example</a:t>
            </a:r>
          </a:p>
          <a:p>
            <a:r>
              <a:rPr lang="en-US" dirty="0"/>
              <a:t>Assume we have created 2 indexes in the named </a:t>
            </a:r>
            <a:r>
              <a:rPr lang="en-US" dirty="0" err="1"/>
              <a:t>mycol</a:t>
            </a:r>
            <a:r>
              <a:rPr lang="en-US" dirty="0"/>
              <a:t> collection as shown below −</a:t>
            </a:r>
          </a:p>
          <a:p>
            <a:endParaRPr lang="en-US" dirty="0"/>
          </a:p>
          <a:p>
            <a:r>
              <a:rPr lang="en-US" dirty="0"/>
              <a:t>&gt; </a:t>
            </a:r>
            <a:r>
              <a:rPr lang="en-US" dirty="0" err="1"/>
              <a:t>db.mycol.createIndex</a:t>
            </a:r>
            <a:r>
              <a:rPr lang="en-US" dirty="0"/>
              <a:t>({"title":1,"description":-1})</a:t>
            </a:r>
          </a:p>
        </p:txBody>
      </p:sp>
    </p:spTree>
    <p:extLst>
      <p:ext uri="{BB962C8B-B14F-4D97-AF65-F5344CB8AC3E}">
        <p14:creationId xmlns:p14="http://schemas.microsoft.com/office/powerpoint/2010/main" val="6778001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 Indexing </a:t>
            </a:r>
            <a:r>
              <a:rPr lang="en-US" sz="1800" dirty="0"/>
              <a:t>Contd.</a:t>
            </a:r>
            <a:br>
              <a:rPr lang="en-US" sz="1800" dirty="0"/>
            </a:br>
            <a:endParaRPr lang="en-US" sz="1800" dirty="0"/>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97</a:t>
            </a:fld>
            <a:endParaRPr lang="en-US"/>
          </a:p>
        </p:txBody>
      </p:sp>
      <p:sp>
        <p:nvSpPr>
          <p:cNvPr id="3" name="Content Placeholder 2"/>
          <p:cNvSpPr>
            <a:spLocks noGrp="1"/>
          </p:cNvSpPr>
          <p:nvPr>
            <p:ph idx="1"/>
          </p:nvPr>
        </p:nvSpPr>
        <p:spPr>
          <a:xfrm>
            <a:off x="736600" y="1687513"/>
            <a:ext cx="10515600" cy="4351338"/>
          </a:xfrm>
        </p:spPr>
        <p:txBody>
          <a:bodyPr>
            <a:normAutofit fontScale="47500" lnSpcReduction="20000"/>
          </a:bodyPr>
          <a:lstStyle/>
          <a:p>
            <a:r>
              <a:rPr lang="en-US" dirty="0"/>
              <a:t>Following example retrieves all the indexes in the collection </a:t>
            </a:r>
            <a:r>
              <a:rPr lang="en-US" dirty="0" err="1"/>
              <a:t>mycol</a:t>
            </a:r>
            <a:r>
              <a:rPr lang="en-US" dirty="0"/>
              <a:t> −</a:t>
            </a:r>
          </a:p>
          <a:p>
            <a:pPr marL="457200" lvl="1" indent="0">
              <a:buNone/>
            </a:pPr>
            <a:r>
              <a:rPr lang="en-US" dirty="0"/>
              <a:t>&gt; </a:t>
            </a:r>
            <a:r>
              <a:rPr lang="en-US" dirty="0" err="1"/>
              <a:t>db.mycol.getIndexes</a:t>
            </a:r>
            <a:r>
              <a:rPr lang="en-US" dirty="0"/>
              <a:t>()</a:t>
            </a:r>
          </a:p>
          <a:p>
            <a:pPr marL="457200" lvl="1" indent="0">
              <a:buNone/>
            </a:pPr>
            <a:r>
              <a:rPr lang="en-US" dirty="0"/>
              <a:t>[</a:t>
            </a:r>
          </a:p>
          <a:p>
            <a:pPr marL="457200" lvl="1" indent="0">
              <a:buNone/>
            </a:pPr>
            <a:r>
              <a:rPr lang="en-US" dirty="0"/>
              <a:t>	{</a:t>
            </a:r>
          </a:p>
          <a:p>
            <a:pPr marL="457200" lvl="1" indent="0">
              <a:buNone/>
            </a:pPr>
            <a:r>
              <a:rPr lang="en-US" dirty="0"/>
              <a:t>		"v" : 2,</a:t>
            </a:r>
          </a:p>
          <a:p>
            <a:pPr marL="457200" lvl="1" indent="0">
              <a:buNone/>
            </a:pPr>
            <a:r>
              <a:rPr lang="en-US" dirty="0"/>
              <a:t>		"key" : {</a:t>
            </a:r>
          </a:p>
          <a:p>
            <a:pPr marL="457200" lvl="1" indent="0">
              <a:buNone/>
            </a:pPr>
            <a:r>
              <a:rPr lang="en-US" dirty="0"/>
              <a:t>			"_id" : 1</a:t>
            </a:r>
          </a:p>
          <a:p>
            <a:pPr marL="457200" lvl="1" indent="0">
              <a:buNone/>
            </a:pPr>
            <a:r>
              <a:rPr lang="en-US" dirty="0"/>
              <a:t>		},</a:t>
            </a:r>
          </a:p>
          <a:p>
            <a:pPr marL="457200" lvl="1" indent="0">
              <a:buNone/>
            </a:pPr>
            <a:r>
              <a:rPr lang="en-US" dirty="0"/>
              <a:t>		"name" : "_id_",</a:t>
            </a:r>
          </a:p>
          <a:p>
            <a:pPr marL="457200" lvl="1" indent="0">
              <a:buNone/>
            </a:pPr>
            <a:r>
              <a:rPr lang="en-US" dirty="0"/>
              <a:t>		"ns" : "</a:t>
            </a:r>
            <a:r>
              <a:rPr lang="en-US" dirty="0" err="1"/>
              <a:t>test.mycol</a:t>
            </a:r>
            <a:r>
              <a:rPr lang="en-US" dirty="0"/>
              <a:t>"</a:t>
            </a:r>
          </a:p>
          <a:p>
            <a:pPr marL="457200" lvl="1" indent="0">
              <a:buNone/>
            </a:pPr>
            <a:r>
              <a:rPr lang="en-US" dirty="0"/>
              <a:t>	},</a:t>
            </a:r>
          </a:p>
          <a:p>
            <a:pPr marL="457200" lvl="1" indent="0">
              <a:buNone/>
            </a:pPr>
            <a:r>
              <a:rPr lang="en-US" dirty="0"/>
              <a:t>	{</a:t>
            </a:r>
          </a:p>
          <a:p>
            <a:pPr marL="457200" lvl="1" indent="0">
              <a:buNone/>
            </a:pPr>
            <a:r>
              <a:rPr lang="en-US" dirty="0"/>
              <a:t>		"v" : 2,</a:t>
            </a:r>
          </a:p>
          <a:p>
            <a:pPr marL="457200" lvl="1" indent="0">
              <a:buNone/>
            </a:pPr>
            <a:r>
              <a:rPr lang="en-US" dirty="0"/>
              <a:t>		"key" : {</a:t>
            </a:r>
          </a:p>
          <a:p>
            <a:pPr marL="457200" lvl="1" indent="0">
              <a:buNone/>
            </a:pPr>
            <a:r>
              <a:rPr lang="en-US" dirty="0"/>
              <a:t>			"title" : 1,</a:t>
            </a:r>
          </a:p>
          <a:p>
            <a:pPr marL="457200" lvl="1" indent="0">
              <a:buNone/>
            </a:pPr>
            <a:r>
              <a:rPr lang="en-US" dirty="0"/>
              <a:t>			"description" : -1</a:t>
            </a:r>
          </a:p>
          <a:p>
            <a:pPr marL="457200" lvl="1" indent="0">
              <a:buNone/>
            </a:pPr>
            <a:r>
              <a:rPr lang="en-US" dirty="0"/>
              <a:t>		},</a:t>
            </a:r>
          </a:p>
          <a:p>
            <a:pPr marL="457200" lvl="1" indent="0">
              <a:buNone/>
            </a:pPr>
            <a:r>
              <a:rPr lang="en-US" dirty="0"/>
              <a:t>		"name" : "title_1_description_-1",</a:t>
            </a:r>
          </a:p>
          <a:p>
            <a:pPr marL="457200" lvl="1" indent="0">
              <a:buNone/>
            </a:pPr>
            <a:r>
              <a:rPr lang="en-US" dirty="0"/>
              <a:t>		"ns" : "</a:t>
            </a:r>
            <a:r>
              <a:rPr lang="en-US" dirty="0" err="1"/>
              <a:t>test.mycol</a:t>
            </a:r>
            <a:r>
              <a:rPr lang="en-US" dirty="0"/>
              <a:t>"</a:t>
            </a:r>
          </a:p>
          <a:p>
            <a:pPr marL="457200" lvl="1" indent="0">
              <a:buNone/>
            </a:pPr>
            <a:r>
              <a:rPr lang="en-US" dirty="0"/>
              <a:t>	}</a:t>
            </a:r>
          </a:p>
          <a:p>
            <a:pPr marL="457200" lvl="1" indent="0">
              <a:buNone/>
            </a:pPr>
            <a:r>
              <a:rPr lang="en-US" dirty="0"/>
              <a:t>]</a:t>
            </a:r>
          </a:p>
          <a:p>
            <a:pPr marL="457200" lvl="1" indent="0">
              <a:buNone/>
            </a:pPr>
            <a:r>
              <a:rPr lang="en-US" dirty="0"/>
              <a:t>&gt;</a:t>
            </a:r>
          </a:p>
        </p:txBody>
      </p:sp>
    </p:spTree>
    <p:extLst>
      <p:ext uri="{BB962C8B-B14F-4D97-AF65-F5344CB8AC3E}">
        <p14:creationId xmlns:p14="http://schemas.microsoft.com/office/powerpoint/2010/main" val="8277322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Advance Indexing </a:t>
            </a:r>
          </a:p>
        </p:txBody>
      </p:sp>
      <p:sp>
        <p:nvSpPr>
          <p:cNvPr id="3" name="Content Placeholder 2"/>
          <p:cNvSpPr>
            <a:spLocks noGrp="1"/>
          </p:cNvSpPr>
          <p:nvPr>
            <p:ph idx="1"/>
          </p:nvPr>
        </p:nvSpPr>
        <p:spPr/>
        <p:txBody>
          <a:bodyPr>
            <a:normAutofit/>
          </a:bodyPr>
          <a:lstStyle/>
          <a:p>
            <a:r>
              <a:rPr lang="en-US" sz="3200" dirty="0"/>
              <a:t>Indexing Array Fields</a:t>
            </a:r>
          </a:p>
          <a:p>
            <a:r>
              <a:rPr lang="en-US" sz="3200" dirty="0"/>
              <a:t>Index Sub-Document Field </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98</a:t>
            </a:fld>
            <a:endParaRPr lang="en-US"/>
          </a:p>
        </p:txBody>
      </p:sp>
    </p:spTree>
    <p:extLst>
      <p:ext uri="{BB962C8B-B14F-4D97-AF65-F5344CB8AC3E}">
        <p14:creationId xmlns:p14="http://schemas.microsoft.com/office/powerpoint/2010/main" val="1062944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Advance Indexing </a:t>
            </a:r>
            <a:r>
              <a:rPr lang="en-US" sz="1800" dirty="0"/>
              <a:t>Contd. </a:t>
            </a:r>
          </a:p>
        </p:txBody>
      </p:sp>
      <p:sp>
        <p:nvSpPr>
          <p:cNvPr id="3" name="Content Placeholder 2"/>
          <p:cNvSpPr>
            <a:spLocks noGrp="1"/>
          </p:cNvSpPr>
          <p:nvPr>
            <p:ph idx="1"/>
          </p:nvPr>
        </p:nvSpPr>
        <p:spPr/>
        <p:txBody>
          <a:bodyPr>
            <a:normAutofit fontScale="77500" lnSpcReduction="20000"/>
          </a:bodyPr>
          <a:lstStyle/>
          <a:p>
            <a:pPr marL="457200" lvl="1" indent="0">
              <a:buNone/>
            </a:pPr>
            <a:r>
              <a:rPr lang="en-US" dirty="0" err="1"/>
              <a:t>db.users.insert</a:t>
            </a:r>
            <a:r>
              <a:rPr lang="en-US" dirty="0"/>
              <a:t>(</a:t>
            </a:r>
          </a:p>
          <a:p>
            <a:pPr marL="457200" lvl="1" indent="0">
              <a:buNone/>
            </a:pPr>
            <a:r>
              <a:rPr lang="en-US" dirty="0"/>
              <a:t>	{</a:t>
            </a:r>
          </a:p>
          <a:p>
            <a:pPr marL="457200" lvl="1" indent="0">
              <a:buNone/>
            </a:pPr>
            <a:r>
              <a:rPr lang="en-US" dirty="0"/>
              <a:t>		"address": {</a:t>
            </a:r>
          </a:p>
          <a:p>
            <a:pPr marL="457200" lvl="1" indent="0">
              <a:buNone/>
            </a:pPr>
            <a:r>
              <a:rPr lang="en-US" dirty="0"/>
              <a:t>			"city": "Los Angeles",</a:t>
            </a:r>
          </a:p>
          <a:p>
            <a:pPr marL="457200" lvl="1" indent="0">
              <a:buNone/>
            </a:pPr>
            <a:r>
              <a:rPr lang="en-US" dirty="0"/>
              <a:t>			"state": "California",</a:t>
            </a:r>
          </a:p>
          <a:p>
            <a:pPr marL="457200" lvl="1" indent="0">
              <a:buNone/>
            </a:pPr>
            <a:r>
              <a:rPr lang="en-US" dirty="0"/>
              <a:t>			"</a:t>
            </a:r>
            <a:r>
              <a:rPr lang="en-US" dirty="0" err="1"/>
              <a:t>pincode</a:t>
            </a:r>
            <a:r>
              <a:rPr lang="en-US" dirty="0"/>
              <a:t>": "123"</a:t>
            </a:r>
          </a:p>
          <a:p>
            <a:pPr marL="457200" lvl="1" indent="0">
              <a:buNone/>
            </a:pPr>
            <a:r>
              <a:rPr lang="en-US" dirty="0"/>
              <a:t>		},</a:t>
            </a:r>
          </a:p>
          <a:p>
            <a:pPr marL="457200" lvl="1" indent="0">
              <a:buNone/>
            </a:pPr>
            <a:r>
              <a:rPr lang="en-US" dirty="0"/>
              <a:t>		"tags": [</a:t>
            </a:r>
          </a:p>
          <a:p>
            <a:pPr marL="457200" lvl="1" indent="0">
              <a:buNone/>
            </a:pPr>
            <a:r>
              <a:rPr lang="en-US" dirty="0"/>
              <a:t>			"music",</a:t>
            </a:r>
          </a:p>
          <a:p>
            <a:pPr marL="457200" lvl="1" indent="0">
              <a:buNone/>
            </a:pPr>
            <a:r>
              <a:rPr lang="en-US" dirty="0"/>
              <a:t>			"cricket",</a:t>
            </a:r>
          </a:p>
          <a:p>
            <a:pPr marL="457200" lvl="1" indent="0">
              <a:buNone/>
            </a:pPr>
            <a:r>
              <a:rPr lang="en-US" dirty="0"/>
              <a:t>			"blogs"</a:t>
            </a:r>
          </a:p>
          <a:p>
            <a:pPr marL="457200" lvl="1" indent="0">
              <a:buNone/>
            </a:pPr>
            <a:r>
              <a:rPr lang="en-US" dirty="0"/>
              <a:t>		],</a:t>
            </a:r>
          </a:p>
          <a:p>
            <a:pPr marL="457200" lvl="1" indent="0">
              <a:buNone/>
            </a:pPr>
            <a:r>
              <a:rPr lang="en-US" dirty="0"/>
              <a:t>		"name": "Tom </a:t>
            </a:r>
            <a:r>
              <a:rPr lang="en-US" dirty="0" err="1"/>
              <a:t>Benzamin</a:t>
            </a:r>
            <a:r>
              <a:rPr lang="en-US" dirty="0"/>
              <a:t>"</a:t>
            </a:r>
          </a:p>
          <a:p>
            <a:pPr marL="457200" lvl="1" indent="0">
              <a:buNone/>
            </a:pPr>
            <a:r>
              <a:rPr lang="en-US" dirty="0"/>
              <a:t>	}</a:t>
            </a:r>
          </a:p>
          <a:p>
            <a:pPr marL="457200" lvl="1" indent="0">
              <a:buNone/>
            </a:pPr>
            <a:r>
              <a:rPr lang="en-US" dirty="0"/>
              <a:t>)</a:t>
            </a:r>
          </a:p>
          <a:p>
            <a:pPr marL="457200" lvl="1" indent="0">
              <a:buNone/>
            </a:pPr>
            <a:r>
              <a:rPr lang="en-US" dirty="0"/>
              <a:t>The above document contains an address embedded data, Tags as an array.</a:t>
            </a:r>
          </a:p>
        </p:txBody>
      </p:sp>
      <p:sp>
        <p:nvSpPr>
          <p:cNvPr id="4" name="Date Placeholder 3"/>
          <p:cNvSpPr>
            <a:spLocks noGrp="1"/>
          </p:cNvSpPr>
          <p:nvPr>
            <p:ph type="dt" sz="half" idx="10"/>
          </p:nvPr>
        </p:nvSpPr>
        <p:spPr/>
        <p:txBody>
          <a:bodyPr/>
          <a:lstStyle/>
          <a:p>
            <a:fld id="{8AD4FAB8-C929-4F82-84EE-0590D52090FC}" type="datetime1">
              <a:rPr lang="en-US" smtClean="0"/>
              <a:t>11/30/2022</a:t>
            </a:fld>
            <a:endParaRPr lang="en-US"/>
          </a:p>
        </p:txBody>
      </p:sp>
      <p:sp>
        <p:nvSpPr>
          <p:cNvPr id="5" name="Footer Placeholder 4"/>
          <p:cNvSpPr>
            <a:spLocks noGrp="1"/>
          </p:cNvSpPr>
          <p:nvPr>
            <p:ph type="ftr" sz="quarter" idx="11"/>
          </p:nvPr>
        </p:nvSpPr>
        <p:spPr/>
        <p:txBody>
          <a:bodyPr/>
          <a:lstStyle/>
          <a:p>
            <a:r>
              <a:rPr lang="en-US"/>
              <a:t>Rashmi Gupta</a:t>
            </a:r>
          </a:p>
        </p:txBody>
      </p:sp>
      <p:sp>
        <p:nvSpPr>
          <p:cNvPr id="6" name="Slide Number Placeholder 5"/>
          <p:cNvSpPr>
            <a:spLocks noGrp="1"/>
          </p:cNvSpPr>
          <p:nvPr>
            <p:ph type="sldNum" sz="quarter" idx="12"/>
          </p:nvPr>
        </p:nvSpPr>
        <p:spPr/>
        <p:txBody>
          <a:bodyPr/>
          <a:lstStyle/>
          <a:p>
            <a:fld id="{ED2BB53F-E1EE-48E0-A6FB-5C936FDA483A}" type="slidenum">
              <a:rPr lang="en-US" smtClean="0"/>
              <a:t>99</a:t>
            </a:fld>
            <a:endParaRPr lang="en-US"/>
          </a:p>
        </p:txBody>
      </p:sp>
    </p:spTree>
    <p:extLst>
      <p:ext uri="{BB962C8B-B14F-4D97-AF65-F5344CB8AC3E}">
        <p14:creationId xmlns:p14="http://schemas.microsoft.com/office/powerpoint/2010/main" val="78226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9010</TotalTime>
  <Words>10704</Words>
  <Application>Microsoft Office PowerPoint</Application>
  <PresentationFormat>Widescreen</PresentationFormat>
  <Paragraphs>1796</Paragraphs>
  <Slides>148</Slides>
  <Notes>8</Notes>
  <HiddenSlides>0</HiddenSlides>
  <MMClips>0</MMClips>
  <ScaleCrop>false</ScaleCrop>
  <HeadingPairs>
    <vt:vector size="4" baseType="variant">
      <vt:variant>
        <vt:lpstr>Theme</vt:lpstr>
      </vt:variant>
      <vt:variant>
        <vt:i4>1</vt:i4>
      </vt:variant>
      <vt:variant>
        <vt:lpstr>Slide Titles</vt:lpstr>
      </vt:variant>
      <vt:variant>
        <vt:i4>148</vt:i4>
      </vt:variant>
    </vt:vector>
  </HeadingPairs>
  <TitlesOfParts>
    <vt:vector size="149" baseType="lpstr">
      <vt:lpstr>Office Theme</vt:lpstr>
      <vt:lpstr>MongoDB </vt:lpstr>
      <vt:lpstr>MongoDB </vt:lpstr>
      <vt:lpstr>MongoDB - Contents</vt:lpstr>
      <vt:lpstr>MongoDB – Contents Contd.</vt:lpstr>
      <vt:lpstr>MongoDB – Contents Contd.</vt:lpstr>
      <vt:lpstr>MongoDB – Contents Contd.</vt:lpstr>
      <vt:lpstr>MongoDB – Contents Contd.</vt:lpstr>
      <vt:lpstr>MongoDB - Overview </vt:lpstr>
      <vt:lpstr>MongoDB – Overview Contd. </vt:lpstr>
      <vt:lpstr>MongoDB – Overview Contd. </vt:lpstr>
      <vt:lpstr>MongoDB – Overview Contd. </vt:lpstr>
      <vt:lpstr>MongoDB – Overview Contd. </vt:lpstr>
      <vt:lpstr>MongoDB – Overview Contd. </vt:lpstr>
      <vt:lpstr>MongoDB – Overview Contd. </vt:lpstr>
      <vt:lpstr>MongoDB - Advantages</vt:lpstr>
      <vt:lpstr>Why Use MongoDB? </vt:lpstr>
      <vt:lpstr>Where to Use MongoDB? </vt:lpstr>
      <vt:lpstr>MongoDB - Environment </vt:lpstr>
      <vt:lpstr>MongoDB – Environment Contd.</vt:lpstr>
      <vt:lpstr>MongoDB – Environment Contd.</vt:lpstr>
      <vt:lpstr>MongoDB – Environment Contd.</vt:lpstr>
      <vt:lpstr>MongoDB – Environment Contd.</vt:lpstr>
      <vt:lpstr>MongoDB – Environment Contd.</vt:lpstr>
      <vt:lpstr>MongoDB - Data Modelling</vt:lpstr>
      <vt:lpstr>MongoDB - Data Modelling Contd.</vt:lpstr>
      <vt:lpstr>MongoDB - Data Modelling Contd.</vt:lpstr>
      <vt:lpstr>MongoDB - Data Modelling Contd.</vt:lpstr>
      <vt:lpstr>Create Database</vt:lpstr>
      <vt:lpstr>Create Database Contd.</vt:lpstr>
      <vt:lpstr>Create Database Contd.</vt:lpstr>
      <vt:lpstr>Drop Database</vt:lpstr>
      <vt:lpstr>Drop Database Contd.</vt:lpstr>
      <vt:lpstr>Drop Database Contd.</vt:lpstr>
      <vt:lpstr>Create Collection</vt:lpstr>
      <vt:lpstr>Create Collection</vt:lpstr>
      <vt:lpstr>Create Collection Contd.</vt:lpstr>
      <vt:lpstr>Create Collection Contd.</vt:lpstr>
      <vt:lpstr>Create Collection Contd.</vt:lpstr>
      <vt:lpstr>Create Collection Contd.</vt:lpstr>
      <vt:lpstr>Mongodb drop collection</vt:lpstr>
      <vt:lpstr>Mongodb drop collection Contd.</vt:lpstr>
      <vt:lpstr>Mongodb drop collection Contd.</vt:lpstr>
      <vt:lpstr>MongoDB - Datatypes </vt:lpstr>
      <vt:lpstr>MongoDB – Datatypes Contd. </vt:lpstr>
      <vt:lpstr>MongoDB - Insert Document </vt:lpstr>
      <vt:lpstr>MongoDB - Insert Document Contd. </vt:lpstr>
      <vt:lpstr>MongoDB - Insert Document Contd. </vt:lpstr>
      <vt:lpstr>MongoDB - Insert Document Contd. </vt:lpstr>
      <vt:lpstr>MongoDB - Insert Document Contd. </vt:lpstr>
      <vt:lpstr>MongoDB - Insert Document Contd. </vt:lpstr>
      <vt:lpstr>MongoDB - Insert Document Contd. </vt:lpstr>
      <vt:lpstr>MongoDB - Capped Collections </vt:lpstr>
      <vt:lpstr>MongoDB - Capped Collections Contd. </vt:lpstr>
      <vt:lpstr>MongoDB - Capped Collections Contd. </vt:lpstr>
      <vt:lpstr>MongoDB - Capped Collections Contd. </vt:lpstr>
      <vt:lpstr>MongoDB - Capped Collections Contd. </vt:lpstr>
      <vt:lpstr>MongoDB - Capped Collections Contd. </vt:lpstr>
      <vt:lpstr>MongoDB - Capped Collections Contd. </vt:lpstr>
      <vt:lpstr>MongoDB - Query Document </vt:lpstr>
      <vt:lpstr>MongoDB - Query Document Contd. </vt:lpstr>
      <vt:lpstr>MongoDB - Query Document Contd. </vt:lpstr>
      <vt:lpstr>MongoDB - Query Document Contd. </vt:lpstr>
      <vt:lpstr>MongoDB - Query Document Contd. </vt:lpstr>
      <vt:lpstr>MongoDB - Query Document Contd. </vt:lpstr>
      <vt:lpstr>MongoDB - Query Document Contd. </vt:lpstr>
      <vt:lpstr>MongoDB - Query Document Contd. </vt:lpstr>
      <vt:lpstr>MongoDB - Query Document Contd. </vt:lpstr>
      <vt:lpstr>MongoDB - Query Document Contd. </vt:lpstr>
      <vt:lpstr>MongoDB - Query Document Contd. </vt:lpstr>
      <vt:lpstr>MongoDB - Query Document Contd. </vt:lpstr>
      <vt:lpstr>MongoDB - Update Document </vt:lpstr>
      <vt:lpstr>MongoDB - Update Document </vt:lpstr>
      <vt:lpstr>MongoDB - Update Document </vt:lpstr>
      <vt:lpstr>MongoDB - Update Document </vt:lpstr>
      <vt:lpstr>MongoDB - Update Document </vt:lpstr>
      <vt:lpstr>MongoDB - Delete Document </vt:lpstr>
      <vt:lpstr>MongoDB - Delete Document Contd. </vt:lpstr>
      <vt:lpstr>MongoDB - Delete Document Contd. </vt:lpstr>
      <vt:lpstr>MongoDB - Projection </vt:lpstr>
      <vt:lpstr>MongoDB – Projection Contd. </vt:lpstr>
      <vt:lpstr>MongoDB - Limit Records </vt:lpstr>
      <vt:lpstr>MongoDB - Limit Records Contd. </vt:lpstr>
      <vt:lpstr>MongoDB - Limit Records Contd. </vt:lpstr>
      <vt:lpstr>MongoDB - Limit Records Contd. </vt:lpstr>
      <vt:lpstr>MongoDB - Sort Records </vt:lpstr>
      <vt:lpstr>MongoDB - Sort Records Contd. </vt:lpstr>
      <vt:lpstr>MongoDB - Indexing </vt:lpstr>
      <vt:lpstr>MongoDB – Indexing Contd. </vt:lpstr>
      <vt:lpstr>MongoDB – Indexing Contd. </vt:lpstr>
      <vt:lpstr>MongoDB – Indexing Contd. </vt:lpstr>
      <vt:lpstr>MongoDB – Indexing Contd. </vt:lpstr>
      <vt:lpstr>MongoDB – Indexing Contd. </vt:lpstr>
      <vt:lpstr>MongoDB – Indexing Contd. </vt:lpstr>
      <vt:lpstr>MongoDB – Indexing Contd. </vt:lpstr>
      <vt:lpstr>MongoDB – Indexing Contd. </vt:lpstr>
      <vt:lpstr>MongoDB – Indexing Contd. </vt:lpstr>
      <vt:lpstr>MongoDB – Indexing Contd. </vt:lpstr>
      <vt:lpstr>MongoDB - Advance Indexing </vt:lpstr>
      <vt:lpstr>MongoDB - Advance Indexing Contd. </vt:lpstr>
      <vt:lpstr> MongoDB - Advanced Indexing contd. </vt:lpstr>
      <vt:lpstr>MongoDB - Advanced Indexing contd. </vt:lpstr>
      <vt:lpstr>MongoDB - Advanced Indexing contd. </vt:lpstr>
      <vt:lpstr>MongoDB - Advanced Indexing contd. </vt:lpstr>
      <vt:lpstr> MongoDB - Indexing Limitations   </vt:lpstr>
      <vt:lpstr> MongoDB - Indexing Limitations Contd.   </vt:lpstr>
      <vt:lpstr>MongoDB - Indexing Limitations Contd.   </vt:lpstr>
      <vt:lpstr>MongoDB - Aggregation</vt:lpstr>
      <vt:lpstr>MongoDB – Aggregation Contd.</vt:lpstr>
      <vt:lpstr>MongoDB – Aggregation Contd.</vt:lpstr>
      <vt:lpstr>MongoDB – Aggregation Contd.</vt:lpstr>
      <vt:lpstr>MongoDB – Aggregation Contd.</vt:lpstr>
      <vt:lpstr>MongoDB – Aggregation Contd.</vt:lpstr>
      <vt:lpstr>MongoDB – Aggregation Contd.</vt:lpstr>
      <vt:lpstr>MongoDB – Aggregation Contd.</vt:lpstr>
      <vt:lpstr>MongoDB – Aggregation Contd.</vt:lpstr>
      <vt:lpstr>MongoDB – Aggregation Contd.</vt:lpstr>
      <vt:lpstr>MongoDB - Relationships </vt:lpstr>
      <vt:lpstr>MongoDB – Relationships Contd. </vt:lpstr>
      <vt:lpstr>MongoDB – Relationships Contd. </vt:lpstr>
      <vt:lpstr>MongoDB – Relationships Contd. </vt:lpstr>
      <vt:lpstr>MongoDB – Relationships Contd. </vt:lpstr>
      <vt:lpstr>MongoDB – Relationships Contd. </vt:lpstr>
      <vt:lpstr>MongoDB – Relationships Contd. </vt:lpstr>
      <vt:lpstr>MongoDB – Relationships Contd. </vt:lpstr>
      <vt:lpstr>MongoDB - Database References </vt:lpstr>
      <vt:lpstr>DBRefs vs Manual References </vt:lpstr>
      <vt:lpstr>Using DBRefs</vt:lpstr>
      <vt:lpstr>Using DBRefs Contd.</vt:lpstr>
      <vt:lpstr>Using DBRefs Contd.</vt:lpstr>
      <vt:lpstr>Using DBRefs Contd.</vt:lpstr>
      <vt:lpstr>MongoDB - Covered Queries </vt:lpstr>
      <vt:lpstr>MongoDB - Covered Queries </vt:lpstr>
      <vt:lpstr>MongoDB - Covered Queries </vt:lpstr>
      <vt:lpstr>MongoDB - Covered Queries </vt:lpstr>
      <vt:lpstr>MongoDB - Analyzing Queries </vt:lpstr>
      <vt:lpstr>MongoDB - Analyzing Queries Contd. </vt:lpstr>
      <vt:lpstr>MongoDB - Analyzing Queries Contd. </vt:lpstr>
      <vt:lpstr>MongoDB - Analyzing Queries Contd. </vt:lpstr>
      <vt:lpstr>MongoDB - Analyzing Queries Contd. </vt:lpstr>
      <vt:lpstr>MongoDB - Analyzing Queries Contd. </vt:lpstr>
      <vt:lpstr>MongoDB - Capped Collections</vt:lpstr>
      <vt:lpstr>MongoDB - Capped Collections Contd.</vt:lpstr>
      <vt:lpstr>MongoDB - Capped Collections Contd.</vt:lpstr>
      <vt:lpstr>MongoDB - Capped Collections Contd.</vt:lpstr>
      <vt:lpstr>MongoDB - Capped Collections Contd.</vt:lpstr>
      <vt:lpstr>MongoDB - Capped Collections Contd.</vt:lpstr>
      <vt:lpstr>MongoDB - Capped Collections Contd.</vt:lpstr>
      <vt:lpstr>MongoDB!COMPONENTS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Rashmi</dc:creator>
  <cp:lastModifiedBy>Ajinkya Pol</cp:lastModifiedBy>
  <cp:revision>121</cp:revision>
  <dcterms:created xsi:type="dcterms:W3CDTF">2016-11-16T12:53:33Z</dcterms:created>
  <dcterms:modified xsi:type="dcterms:W3CDTF">2022-11-30T09:32:40Z</dcterms:modified>
</cp:coreProperties>
</file>