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566" r:id="rId3"/>
    <p:sldId id="506" r:id="rId4"/>
    <p:sldId id="510" r:id="rId5"/>
    <p:sldId id="567" r:id="rId6"/>
    <p:sldId id="511" r:id="rId7"/>
    <p:sldId id="512" r:id="rId8"/>
    <p:sldId id="513" r:id="rId9"/>
    <p:sldId id="514" r:id="rId10"/>
    <p:sldId id="515" r:id="rId11"/>
    <p:sldId id="516" r:id="rId12"/>
    <p:sldId id="517"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68" r:id="rId26"/>
    <p:sldId id="531" r:id="rId27"/>
    <p:sldId id="564" r:id="rId28"/>
    <p:sldId id="532" r:id="rId29"/>
    <p:sldId id="557" r:id="rId30"/>
    <p:sldId id="565" r:id="rId31"/>
    <p:sldId id="534" r:id="rId32"/>
    <p:sldId id="535" r:id="rId33"/>
    <p:sldId id="536" r:id="rId34"/>
    <p:sldId id="538" r:id="rId35"/>
    <p:sldId id="539" r:id="rId36"/>
    <p:sldId id="540" r:id="rId37"/>
    <p:sldId id="541" r:id="rId38"/>
    <p:sldId id="5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8" d="100"/>
          <a:sy n="88" d="100"/>
        </p:scale>
        <p:origin x="40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9008-6C8C-427C-AEC4-295F6035E19F}"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25C47-2415-4B45-BA74-FC37ACB6BD60}" type="slidenum">
              <a:rPr lang="en-US" smtClean="0"/>
              <a:t>‹#›</a:t>
            </a:fld>
            <a:endParaRPr lang="en-US"/>
          </a:p>
        </p:txBody>
      </p:sp>
    </p:spTree>
    <p:extLst>
      <p:ext uri="{BB962C8B-B14F-4D97-AF65-F5344CB8AC3E}">
        <p14:creationId xmlns:p14="http://schemas.microsoft.com/office/powerpoint/2010/main" val="275427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2F280C-364F-4796-B05C-57BEF3DF2BCC}"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168441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F280C-364F-4796-B05C-57BEF3DF2BCC}"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53922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F280C-364F-4796-B05C-57BEF3DF2BCC}"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275544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F280C-364F-4796-B05C-57BEF3DF2BCC}"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381179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2F280C-364F-4796-B05C-57BEF3DF2BCC}"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412065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2F280C-364F-4796-B05C-57BEF3DF2BCC}"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28060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2F280C-364F-4796-B05C-57BEF3DF2BCC}"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171033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2F280C-364F-4796-B05C-57BEF3DF2BCC}"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12172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F280C-364F-4796-B05C-57BEF3DF2BCC}"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41884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F280C-364F-4796-B05C-57BEF3DF2BCC}"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126795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F280C-364F-4796-B05C-57BEF3DF2BCC}"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CF964-15F0-4B6A-B969-721F5BE22212}" type="slidenum">
              <a:rPr lang="en-US" smtClean="0"/>
              <a:t>‹#›</a:t>
            </a:fld>
            <a:endParaRPr lang="en-US"/>
          </a:p>
        </p:txBody>
      </p:sp>
    </p:spTree>
    <p:extLst>
      <p:ext uri="{BB962C8B-B14F-4D97-AF65-F5344CB8AC3E}">
        <p14:creationId xmlns:p14="http://schemas.microsoft.com/office/powerpoint/2010/main" val="259041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F280C-364F-4796-B05C-57BEF3DF2BCC}" type="datetimeFigureOut">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CF964-15F0-4B6A-B969-721F5BE22212}" type="slidenum">
              <a:rPr lang="en-US" smtClean="0"/>
              <a:t>‹#›</a:t>
            </a:fld>
            <a:endParaRPr lang="en-US"/>
          </a:p>
        </p:txBody>
      </p:sp>
    </p:spTree>
    <p:extLst>
      <p:ext uri="{BB962C8B-B14F-4D97-AF65-F5344CB8AC3E}">
        <p14:creationId xmlns:p14="http://schemas.microsoft.com/office/powerpoint/2010/main" val="228979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NOSQL</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461C977-EB70-4EA1-A068-6D585487E3CD}"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ED2BB53F-E1EE-48E0-A6FB-5C936FDA483A}" type="slidenum">
              <a:rPr lang="en-US" smtClean="0"/>
              <a:t>1</a:t>
            </a:fld>
            <a:endParaRPr lang="en-US"/>
          </a:p>
        </p:txBody>
      </p:sp>
    </p:spTree>
    <p:extLst>
      <p:ext uri="{BB962C8B-B14F-4D97-AF65-F5344CB8AC3E}">
        <p14:creationId xmlns:p14="http://schemas.microsoft.com/office/powerpoint/2010/main" val="72068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a:t>
            </a:r>
            <a:r>
              <a:rPr lang="en-US" dirty="0" smtClean="0"/>
              <a:t>Computing</a:t>
            </a:r>
            <a:endParaRPr lang="en-US" dirty="0"/>
          </a:p>
        </p:txBody>
      </p:sp>
      <p:sp>
        <p:nvSpPr>
          <p:cNvPr id="3" name="Content Placeholder 2"/>
          <p:cNvSpPr>
            <a:spLocks noGrp="1"/>
          </p:cNvSpPr>
          <p:nvPr>
            <p:ph idx="1"/>
          </p:nvPr>
        </p:nvSpPr>
        <p:spPr/>
        <p:txBody>
          <a:bodyPr>
            <a:normAutofit lnSpcReduction="10000"/>
          </a:bodyPr>
          <a:lstStyle/>
          <a:p>
            <a:r>
              <a:rPr lang="en-US" b="1" dirty="0" smtClean="0"/>
              <a:t>Troubleshooting </a:t>
            </a:r>
            <a:r>
              <a:rPr lang="en-US" b="1" dirty="0"/>
              <a:t>:</a:t>
            </a:r>
            <a:r>
              <a:rPr lang="en-US" dirty="0"/>
              <a:t/>
            </a:r>
            <a:br>
              <a:rPr lang="en-US" dirty="0"/>
            </a:br>
            <a:r>
              <a:rPr lang="en-US" dirty="0"/>
              <a:t>Troubleshooting and diagnosing problems.</a:t>
            </a:r>
          </a:p>
          <a:p>
            <a:r>
              <a:rPr lang="en-US" b="1" dirty="0"/>
              <a:t>Software :</a:t>
            </a:r>
            <a:r>
              <a:rPr lang="en-US" dirty="0"/>
              <a:t/>
            </a:r>
            <a:br>
              <a:rPr lang="en-US" dirty="0"/>
            </a:br>
            <a:r>
              <a:rPr lang="en-US" dirty="0"/>
              <a:t>Less software support is the main disadvantage of distributed computing system.</a:t>
            </a:r>
          </a:p>
          <a:p>
            <a:r>
              <a:rPr lang="en-US" b="1" dirty="0"/>
              <a:t>Networking :</a:t>
            </a:r>
            <a:r>
              <a:rPr lang="en-US" dirty="0"/>
              <a:t/>
            </a:r>
            <a:br>
              <a:rPr lang="en-US" dirty="0"/>
            </a:br>
            <a:r>
              <a:rPr lang="en-US" dirty="0"/>
              <a:t>The network infrastructure can create several problems such as transmission problem, overloading, loss of messages.</a:t>
            </a:r>
          </a:p>
          <a:p>
            <a:r>
              <a:rPr lang="en-US" b="1" dirty="0"/>
              <a:t>Security :</a:t>
            </a:r>
            <a:r>
              <a:rPr lang="en-US" dirty="0"/>
              <a:t/>
            </a:r>
            <a:br>
              <a:rPr lang="en-US" dirty="0"/>
            </a:br>
            <a:r>
              <a:rPr lang="en-US" dirty="0"/>
              <a:t>Easy access in distributed computing system increases the risk of security and sharing of data generates the problem of data security</a:t>
            </a:r>
          </a:p>
          <a:p>
            <a:endParaRPr lang="en-US" dirty="0"/>
          </a:p>
        </p:txBody>
      </p:sp>
    </p:spTree>
    <p:extLst>
      <p:ext uri="{BB962C8B-B14F-4D97-AF65-F5344CB8AC3E}">
        <p14:creationId xmlns:p14="http://schemas.microsoft.com/office/powerpoint/2010/main" val="156248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US" dirty="0" smtClean="0"/>
              <a:t>In </a:t>
            </a:r>
            <a:r>
              <a:rPr lang="en-US" dirty="0"/>
              <a:t>electronics (including hardware, communication and software), scalability is the ability of a system to expand to meet your business needs. For example scaling a web application is all about allowing more people to use your application. You scale a system by upgrading the existing hardware without changing much of the application or by adding extra hardware. </a:t>
            </a:r>
            <a:br>
              <a:rPr lang="en-US" dirty="0"/>
            </a:br>
            <a:r>
              <a:rPr lang="en-US" dirty="0"/>
              <a:t>There are two ways of scaling horizontal and vertical scaling :</a:t>
            </a:r>
          </a:p>
          <a:p>
            <a:endParaRPr lang="en-US" dirty="0"/>
          </a:p>
        </p:txBody>
      </p:sp>
    </p:spTree>
    <p:extLst>
      <p:ext uri="{BB962C8B-B14F-4D97-AF65-F5344CB8AC3E}">
        <p14:creationId xmlns:p14="http://schemas.microsoft.com/office/powerpoint/2010/main" val="277063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a:t>
            </a:r>
            <a:r>
              <a:rPr lang="en-US" sz="1800" dirty="0" smtClean="0"/>
              <a:t>Contd.</a:t>
            </a:r>
            <a:endParaRPr lang="en-US" sz="1800" dirty="0"/>
          </a:p>
        </p:txBody>
      </p:sp>
      <p:sp>
        <p:nvSpPr>
          <p:cNvPr id="3" name="Content Placeholder 2"/>
          <p:cNvSpPr>
            <a:spLocks noGrp="1"/>
          </p:cNvSpPr>
          <p:nvPr>
            <p:ph idx="1"/>
          </p:nvPr>
        </p:nvSpPr>
        <p:spPr/>
        <p:txBody>
          <a:bodyPr>
            <a:normAutofit lnSpcReduction="10000"/>
          </a:bodyPr>
          <a:lstStyle/>
          <a:p>
            <a:r>
              <a:rPr lang="en-US" b="1" dirty="0"/>
              <a:t>Vertical scaling </a:t>
            </a:r>
            <a:r>
              <a:rPr lang="en-US" dirty="0"/>
              <a:t/>
            </a:r>
            <a:br>
              <a:rPr lang="en-US" dirty="0"/>
            </a:br>
            <a:r>
              <a:rPr lang="en-US" dirty="0"/>
              <a:t>To scale vertically (or scale up) means to add resources within the same logical unit to increase capacity. For example to add CPUs to an existing server, increase memory in the system or expanding storage by adding hard drive.</a:t>
            </a:r>
          </a:p>
          <a:p>
            <a:r>
              <a:rPr lang="en-US" b="1" dirty="0"/>
              <a:t>Horizontal scaling </a:t>
            </a:r>
            <a:r>
              <a:rPr lang="en-US" dirty="0"/>
              <a:t/>
            </a:r>
            <a:br>
              <a:rPr lang="en-US" dirty="0"/>
            </a:br>
            <a:r>
              <a:rPr lang="en-US" dirty="0"/>
              <a:t>To scale horizontally (or scale out) means to add more nodes to a system, such as adding a new computer to a distributed software application. In NoSQL system, data store can be much faster as it takes advantage of “scaling out” which means to add more nodes to a system and distribute the load over those nodes.</a:t>
            </a:r>
          </a:p>
          <a:p>
            <a:endParaRPr lang="en-US" dirty="0"/>
          </a:p>
        </p:txBody>
      </p:sp>
    </p:spTree>
    <p:extLst>
      <p:ext uri="{BB962C8B-B14F-4D97-AF65-F5344CB8AC3E}">
        <p14:creationId xmlns:p14="http://schemas.microsoft.com/office/powerpoint/2010/main" val="241925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NoSQL?</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today’s time data is becoming easier to access and capture through third parties such as Facebook, Google+ and others. </a:t>
            </a:r>
            <a:endParaRPr lang="en-US" dirty="0" smtClean="0"/>
          </a:p>
          <a:p>
            <a:r>
              <a:rPr lang="en-US" dirty="0" smtClean="0"/>
              <a:t>Personal </a:t>
            </a:r>
            <a:r>
              <a:rPr lang="en-US" dirty="0"/>
              <a:t>user information, social graphs, geo location data, user-generated content and machine logging data are just a few examples where the data has been increasing exponentially. </a:t>
            </a:r>
            <a:endParaRPr lang="en-US" dirty="0" smtClean="0"/>
          </a:p>
          <a:p>
            <a:r>
              <a:rPr lang="en-US" dirty="0" smtClean="0"/>
              <a:t>To </a:t>
            </a:r>
            <a:r>
              <a:rPr lang="en-US" dirty="0"/>
              <a:t>avail the above service properly, it is required to process huge amount of data. Which SQL databases were never designed. The evolution of </a:t>
            </a:r>
            <a:r>
              <a:rPr lang="en-US" dirty="0" err="1" smtClean="0"/>
              <a:t>NoSql</a:t>
            </a:r>
            <a:r>
              <a:rPr lang="en-US" dirty="0" smtClean="0"/>
              <a:t> </a:t>
            </a:r>
            <a:r>
              <a:rPr lang="en-US" dirty="0"/>
              <a:t>databases is to handle these huge data properly.</a:t>
            </a:r>
          </a:p>
        </p:txBody>
      </p:sp>
    </p:spTree>
    <p:extLst>
      <p:ext uri="{BB962C8B-B14F-4D97-AF65-F5344CB8AC3E}">
        <p14:creationId xmlns:p14="http://schemas.microsoft.com/office/powerpoint/2010/main" val="252849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Social Network Graph</a:t>
            </a:r>
          </a:p>
          <a:p>
            <a:pPr marL="457200" lvl="1" indent="0">
              <a:buNone/>
            </a:pPr>
            <a:r>
              <a:rPr lang="en-US" dirty="0" smtClean="0"/>
              <a:t>Each record: UserID1, UserID2</a:t>
            </a:r>
          </a:p>
          <a:p>
            <a:pPr marL="457200" lvl="1" indent="0">
              <a:buNone/>
            </a:pPr>
            <a:r>
              <a:rPr lang="en-US" dirty="0" smtClean="0"/>
              <a:t>Separate records: </a:t>
            </a:r>
            <a:r>
              <a:rPr lang="en-US" dirty="0" err="1" smtClean="0"/>
              <a:t>UserID</a:t>
            </a:r>
            <a:r>
              <a:rPr lang="en-US" dirty="0" smtClean="0"/>
              <a:t>, </a:t>
            </a:r>
            <a:r>
              <a:rPr lang="en-US" dirty="0" err="1" smtClean="0"/>
              <a:t>first_name,last_name</a:t>
            </a:r>
            <a:r>
              <a:rPr lang="en-US" dirty="0" smtClean="0"/>
              <a:t>, age, gender,... </a:t>
            </a:r>
          </a:p>
          <a:p>
            <a:pPr marL="457200" lvl="1" indent="0">
              <a:buNone/>
            </a:pPr>
            <a:r>
              <a:rPr lang="en-US" dirty="0" smtClean="0"/>
              <a:t>Task: Find all friends of friends of friends of ... friends of a given user.</a:t>
            </a:r>
          </a:p>
          <a:p>
            <a:r>
              <a:rPr lang="en-US" b="1" dirty="0"/>
              <a:t>Wikipedia pages </a:t>
            </a:r>
            <a:r>
              <a:rPr lang="en-US" b="1" dirty="0" smtClean="0"/>
              <a:t>:</a:t>
            </a:r>
          </a:p>
          <a:p>
            <a:pPr marL="457200" lvl="1" indent="0">
              <a:buNone/>
            </a:pPr>
            <a:r>
              <a:rPr lang="en-US" dirty="0" smtClean="0"/>
              <a:t>Large collection of documents</a:t>
            </a:r>
          </a:p>
          <a:p>
            <a:pPr marL="457200" lvl="1" indent="0">
              <a:buNone/>
            </a:pPr>
            <a:r>
              <a:rPr lang="en-US" dirty="0" smtClean="0"/>
              <a:t>Combination of structured and unstructured data</a:t>
            </a:r>
          </a:p>
          <a:p>
            <a:pPr marL="457200" lvl="1" indent="0">
              <a:buNone/>
            </a:pPr>
            <a:r>
              <a:rPr lang="en-US" dirty="0" smtClean="0"/>
              <a:t>Task: Retrieve all pages regarding athletics of Summer Olympic before 1950.</a:t>
            </a:r>
          </a:p>
          <a:p>
            <a:endParaRPr lang="en-US" dirty="0" smtClean="0"/>
          </a:p>
          <a:p>
            <a:endParaRPr lang="en-US" dirty="0"/>
          </a:p>
        </p:txBody>
      </p:sp>
    </p:spTree>
    <p:extLst>
      <p:ext uri="{BB962C8B-B14F-4D97-AF65-F5344CB8AC3E}">
        <p14:creationId xmlns:p14="http://schemas.microsoft.com/office/powerpoint/2010/main" val="4062085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NoSQL? </a:t>
            </a:r>
            <a:r>
              <a:rPr lang="en-US" sz="1800" dirty="0" smtClean="0"/>
              <a:t>Contd.</a:t>
            </a:r>
            <a:endParaRPr lang="en-US" sz="1800" dirty="0"/>
          </a:p>
        </p:txBody>
      </p:sp>
      <p:pic>
        <p:nvPicPr>
          <p:cNvPr id="1026" name="Picture 2" descr="web application data growth - w3resou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0753" y="2120106"/>
            <a:ext cx="524827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47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 vs </a:t>
            </a:r>
            <a:r>
              <a:rPr lang="en-US" dirty="0" smtClean="0"/>
              <a:t>NoSQL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RDBMS </a:t>
            </a:r>
            <a:r>
              <a:rPr lang="en-US" dirty="0"/>
              <a:t/>
            </a:r>
            <a:br>
              <a:rPr lang="en-US" dirty="0"/>
            </a:br>
            <a:r>
              <a:rPr lang="en-US" dirty="0"/>
              <a:t>- Structured and organized data </a:t>
            </a:r>
            <a:br>
              <a:rPr lang="en-US" dirty="0"/>
            </a:br>
            <a:r>
              <a:rPr lang="en-US" dirty="0"/>
              <a:t>- Structured query language (SQL) </a:t>
            </a:r>
            <a:br>
              <a:rPr lang="en-US" dirty="0"/>
            </a:br>
            <a:r>
              <a:rPr lang="en-US" dirty="0"/>
              <a:t>- Data and its relationships are stored in separate tables. </a:t>
            </a:r>
            <a:br>
              <a:rPr lang="en-US" dirty="0"/>
            </a:br>
            <a:r>
              <a:rPr lang="en-US" dirty="0"/>
              <a:t>- Data Manipulation Language, Data Definition Language </a:t>
            </a:r>
            <a:br>
              <a:rPr lang="en-US" dirty="0"/>
            </a:br>
            <a:r>
              <a:rPr lang="en-US" dirty="0"/>
              <a:t>- Tight Consistency</a:t>
            </a:r>
          </a:p>
          <a:p>
            <a:r>
              <a:rPr lang="en-US" b="1" dirty="0"/>
              <a:t>NoSQL </a:t>
            </a:r>
            <a:r>
              <a:rPr lang="en-US" dirty="0"/>
              <a:t/>
            </a:r>
            <a:br>
              <a:rPr lang="en-US" dirty="0"/>
            </a:br>
            <a:r>
              <a:rPr lang="en-US" dirty="0"/>
              <a:t>- Stands for Not Only SQL</a:t>
            </a:r>
            <a:br>
              <a:rPr lang="en-US" dirty="0"/>
            </a:br>
            <a:r>
              <a:rPr lang="en-US" dirty="0"/>
              <a:t>- No declarative query language</a:t>
            </a:r>
            <a:br>
              <a:rPr lang="en-US" dirty="0"/>
            </a:br>
            <a:r>
              <a:rPr lang="en-US" dirty="0"/>
              <a:t>- No predefined schema </a:t>
            </a:r>
            <a:br>
              <a:rPr lang="en-US" dirty="0"/>
            </a:br>
            <a:r>
              <a:rPr lang="en-US" dirty="0"/>
              <a:t>- Key-Value pair storage, Column Store, Document Store, Graph databases</a:t>
            </a:r>
            <a:br>
              <a:rPr lang="en-US" dirty="0"/>
            </a:br>
            <a:r>
              <a:rPr lang="en-US" dirty="0"/>
              <a:t>- Eventual consistency rather ACID property </a:t>
            </a:r>
            <a:br>
              <a:rPr lang="en-US" dirty="0"/>
            </a:br>
            <a:r>
              <a:rPr lang="en-US" dirty="0"/>
              <a:t>- Unstructured and unpredictable data</a:t>
            </a:r>
            <a:br>
              <a:rPr lang="en-US" dirty="0"/>
            </a:br>
            <a:r>
              <a:rPr lang="en-US" dirty="0"/>
              <a:t>- CAP Theorem </a:t>
            </a:r>
            <a:br>
              <a:rPr lang="en-US" dirty="0"/>
            </a:br>
            <a:r>
              <a:rPr lang="en-US" dirty="0"/>
              <a:t>- Prioritizes high performance, high availability and scalability</a:t>
            </a:r>
            <a:br>
              <a:rPr lang="en-US" dirty="0"/>
            </a:br>
            <a:r>
              <a:rPr lang="en-US" dirty="0"/>
              <a:t>- BASE Transaction</a:t>
            </a:r>
          </a:p>
          <a:p>
            <a:endParaRPr lang="en-US" dirty="0"/>
          </a:p>
        </p:txBody>
      </p:sp>
    </p:spTree>
    <p:extLst>
      <p:ext uri="{BB962C8B-B14F-4D97-AF65-F5344CB8AC3E}">
        <p14:creationId xmlns:p14="http://schemas.microsoft.com/office/powerpoint/2010/main" val="128506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Brief history of NoSQL</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term NoSQL was coined by Carlo </a:t>
            </a:r>
            <a:r>
              <a:rPr lang="en-US" dirty="0" err="1"/>
              <a:t>Strozzi</a:t>
            </a:r>
            <a:r>
              <a:rPr lang="en-US" dirty="0"/>
              <a:t> in the year 1998. He used this term to name his Open Source, Light Weight, </a:t>
            </a:r>
            <a:r>
              <a:rPr lang="en-US" dirty="0" err="1"/>
              <a:t>DataBase</a:t>
            </a:r>
            <a:r>
              <a:rPr lang="en-US" dirty="0"/>
              <a:t> which did not have an SQL interface.</a:t>
            </a:r>
          </a:p>
          <a:p>
            <a:r>
              <a:rPr lang="en-US" dirty="0"/>
              <a:t>In the early 2009, when last.fm wanted to organize an event on open-source distributed databases, Eric Evans, a Rackspace employee, reused the term to refer databases which are non-relational, distributed, and does not conform to atomicity, consistency, isolation, durability - four obvious features of traditional relational database systems.</a:t>
            </a:r>
          </a:p>
          <a:p>
            <a:r>
              <a:rPr lang="en-US" dirty="0"/>
              <a:t>In the same year, the "</a:t>
            </a:r>
            <a:r>
              <a:rPr lang="en-US" dirty="0" err="1"/>
              <a:t>no:sql</a:t>
            </a:r>
            <a:r>
              <a:rPr lang="en-US" dirty="0"/>
              <a:t>(east)" conference held in Atlanta, USA, NoSQL was discussed and debated a lot.</a:t>
            </a:r>
          </a:p>
          <a:p>
            <a:r>
              <a:rPr lang="en-US" dirty="0"/>
              <a:t>And then, discussion and practice of NoSQL got a momentum, and NoSQL saw an unprecedented growth.</a:t>
            </a:r>
          </a:p>
          <a:p>
            <a:endParaRPr lang="en-US" dirty="0"/>
          </a:p>
        </p:txBody>
      </p:sp>
    </p:spTree>
    <p:extLst>
      <p:ext uri="{BB962C8B-B14F-4D97-AF65-F5344CB8AC3E}">
        <p14:creationId xmlns:p14="http://schemas.microsoft.com/office/powerpoint/2010/main" val="2653680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(Brewer’s Theorem)</a:t>
            </a: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must understand the CAP theorem when you talk about NoSQL databases or in fact when designing any distributed system. CAP theorem states that there are three basic requirements which exist in a special relation when designing applications for a distributed architecture.</a:t>
            </a:r>
          </a:p>
          <a:p>
            <a:pPr lvl="1"/>
            <a:r>
              <a:rPr lang="en-US" b="1" dirty="0"/>
              <a:t>Consistency</a:t>
            </a:r>
            <a:r>
              <a:rPr lang="en-US" dirty="0"/>
              <a:t> - This means that the data in the database remains consistent after the execution of an operation. For example after an update operation all clients see the same data.</a:t>
            </a:r>
          </a:p>
          <a:p>
            <a:pPr lvl="1"/>
            <a:r>
              <a:rPr lang="en-US" b="1" dirty="0"/>
              <a:t>Availability</a:t>
            </a:r>
            <a:r>
              <a:rPr lang="en-US" dirty="0"/>
              <a:t> - This means that the system is always on (service guarantee availability), no downtime.</a:t>
            </a:r>
          </a:p>
          <a:p>
            <a:pPr lvl="1"/>
            <a:r>
              <a:rPr lang="en-US" b="1" dirty="0"/>
              <a:t>Partition Tolerance</a:t>
            </a:r>
            <a:r>
              <a:rPr lang="en-US" dirty="0"/>
              <a:t> - This means that the system continues to function even the communication among the servers is unreliable, i.e. the servers may be partitioned into multiple groups that cannot communicate with one another.</a:t>
            </a:r>
          </a:p>
          <a:p>
            <a:endParaRPr lang="en-US" dirty="0"/>
          </a:p>
        </p:txBody>
      </p:sp>
    </p:spTree>
    <p:extLst>
      <p:ext uri="{BB962C8B-B14F-4D97-AF65-F5344CB8AC3E}">
        <p14:creationId xmlns:p14="http://schemas.microsoft.com/office/powerpoint/2010/main" val="105208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(Brewer’s Theorem) </a:t>
            </a:r>
            <a:r>
              <a:rPr lang="en-US" sz="1800" dirty="0" smtClean="0"/>
              <a:t>Contd.</a:t>
            </a:r>
            <a:endParaRPr lang="en-US" sz="1800" dirty="0"/>
          </a:p>
        </p:txBody>
      </p:sp>
      <p:sp>
        <p:nvSpPr>
          <p:cNvPr id="3" name="Content Placeholder 2"/>
          <p:cNvSpPr>
            <a:spLocks noGrp="1"/>
          </p:cNvSpPr>
          <p:nvPr>
            <p:ph idx="1"/>
          </p:nvPr>
        </p:nvSpPr>
        <p:spPr/>
        <p:txBody>
          <a:bodyPr>
            <a:normAutofit/>
          </a:bodyPr>
          <a:lstStyle/>
          <a:p>
            <a:r>
              <a:rPr lang="en-US" sz="3200" dirty="0" smtClean="0"/>
              <a:t>Impossible </a:t>
            </a:r>
            <a:r>
              <a:rPr lang="en-US" sz="3200" dirty="0"/>
              <a:t>to fulfill all 3 requirements. </a:t>
            </a:r>
            <a:endParaRPr lang="en-US" sz="3200" dirty="0" smtClean="0"/>
          </a:p>
          <a:p>
            <a:r>
              <a:rPr lang="en-US" sz="3200" dirty="0" smtClean="0"/>
              <a:t>CAP </a:t>
            </a:r>
            <a:r>
              <a:rPr lang="en-US" sz="3200" dirty="0"/>
              <a:t>provides the basic requirements for a distributed system to follow 2 of the 3 requirements. </a:t>
            </a:r>
            <a:endParaRPr lang="en-US" sz="3200" dirty="0" smtClean="0"/>
          </a:p>
          <a:p>
            <a:pPr lvl="1"/>
            <a:r>
              <a:rPr lang="en-US" sz="2800" b="1" dirty="0" smtClean="0"/>
              <a:t>CA </a:t>
            </a:r>
            <a:r>
              <a:rPr lang="en-US" sz="2800" b="1" dirty="0"/>
              <a:t>-</a:t>
            </a:r>
            <a:r>
              <a:rPr lang="en-US" sz="2800" dirty="0"/>
              <a:t> Single site cluster, therefore all nodes are always in contact. When a partition occurs, the system blocks. </a:t>
            </a:r>
            <a:endParaRPr lang="en-US" sz="2800" dirty="0" smtClean="0"/>
          </a:p>
          <a:p>
            <a:pPr lvl="1"/>
            <a:r>
              <a:rPr lang="en-US" sz="2800" b="1" dirty="0" smtClean="0"/>
              <a:t>CP </a:t>
            </a:r>
            <a:r>
              <a:rPr lang="en-US" sz="2800" b="1" dirty="0"/>
              <a:t>-</a:t>
            </a:r>
            <a:r>
              <a:rPr lang="en-US" sz="2800" dirty="0"/>
              <a:t>Some data may not be accessible, but the rest is still consistent/accurate. </a:t>
            </a:r>
            <a:endParaRPr lang="en-US" sz="2800" dirty="0" smtClean="0"/>
          </a:p>
          <a:p>
            <a:pPr lvl="1"/>
            <a:r>
              <a:rPr lang="en-US" sz="2800" b="1" dirty="0" smtClean="0"/>
              <a:t>AP </a:t>
            </a:r>
            <a:r>
              <a:rPr lang="en-US" sz="2800" b="1" dirty="0"/>
              <a:t>-</a:t>
            </a:r>
            <a:r>
              <a:rPr lang="en-US" sz="2800" dirty="0"/>
              <a:t> System is still available under partitioning, but some of the data returned may be inaccurate.</a:t>
            </a:r>
          </a:p>
          <a:p>
            <a:endParaRPr lang="en-US" dirty="0"/>
          </a:p>
        </p:txBody>
      </p:sp>
    </p:spTree>
    <p:extLst>
      <p:ext uri="{BB962C8B-B14F-4D97-AF65-F5344CB8AC3E}">
        <p14:creationId xmlns:p14="http://schemas.microsoft.com/office/powerpoint/2010/main" val="386116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 Contents</a:t>
            </a:r>
            <a:endParaRPr lang="en-US" dirty="0"/>
          </a:p>
        </p:txBody>
      </p:sp>
      <p:sp>
        <p:nvSpPr>
          <p:cNvPr id="3" name="Content Placeholder 2"/>
          <p:cNvSpPr>
            <a:spLocks noGrp="1"/>
          </p:cNvSpPr>
          <p:nvPr>
            <p:ph idx="1"/>
          </p:nvPr>
        </p:nvSpPr>
        <p:spPr/>
        <p:txBody>
          <a:bodyPr>
            <a:normAutofit/>
          </a:bodyPr>
          <a:lstStyle/>
          <a:p>
            <a:r>
              <a:rPr lang="en-US" dirty="0" smtClean="0"/>
              <a:t>Introduction </a:t>
            </a:r>
          </a:p>
          <a:p>
            <a:r>
              <a:rPr lang="en-US" dirty="0" smtClean="0"/>
              <a:t>What Is NoSQL?</a:t>
            </a:r>
          </a:p>
          <a:p>
            <a:r>
              <a:rPr lang="en-US" dirty="0" smtClean="0"/>
              <a:t>Why NoSQL?</a:t>
            </a:r>
          </a:p>
          <a:p>
            <a:r>
              <a:rPr lang="en-US" dirty="0" smtClean="0"/>
              <a:t>RDBMS vs NoSQL</a:t>
            </a:r>
          </a:p>
          <a:p>
            <a:r>
              <a:rPr lang="en-US" dirty="0" smtClean="0"/>
              <a:t>Brief history of NoSQL</a:t>
            </a:r>
          </a:p>
          <a:p>
            <a:r>
              <a:rPr lang="en-US" dirty="0"/>
              <a:t>CAP Theorem (Brewer’s Theorem)</a:t>
            </a:r>
          </a:p>
          <a:p>
            <a:endParaRPr lang="en-US" dirty="0" smtClean="0"/>
          </a:p>
          <a:p>
            <a:endParaRPr lang="en-US" dirty="0"/>
          </a:p>
        </p:txBody>
      </p:sp>
    </p:spTree>
    <p:extLst>
      <p:ext uri="{BB962C8B-B14F-4D97-AF65-F5344CB8AC3E}">
        <p14:creationId xmlns:p14="http://schemas.microsoft.com/office/powerpoint/2010/main" val="909565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(Brewer’s Theorem) </a:t>
            </a:r>
            <a:r>
              <a:rPr lang="en-US" sz="1800" dirty="0" smtClean="0"/>
              <a:t>Contd.</a:t>
            </a:r>
            <a:endParaRPr lang="en-US" dirty="0"/>
          </a:p>
        </p:txBody>
      </p:sp>
      <p:pic>
        <p:nvPicPr>
          <p:cNvPr id="4098" name="Picture 2" descr="CAP Theorem - w3resour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1690" y="1690688"/>
            <a:ext cx="6164825" cy="455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564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NoSQL pros/cons</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Advantages</a:t>
            </a:r>
            <a:r>
              <a:rPr lang="en-US" b="1" dirty="0"/>
              <a:t> </a:t>
            </a:r>
            <a:r>
              <a:rPr lang="en-US" dirty="0"/>
              <a:t>:</a:t>
            </a:r>
          </a:p>
          <a:p>
            <a:pPr lvl="1"/>
            <a:r>
              <a:rPr lang="en-US" dirty="0"/>
              <a:t>High scalability</a:t>
            </a:r>
          </a:p>
          <a:p>
            <a:pPr lvl="1"/>
            <a:r>
              <a:rPr lang="en-US" dirty="0"/>
              <a:t>Distributed Computing</a:t>
            </a:r>
          </a:p>
          <a:p>
            <a:pPr lvl="1"/>
            <a:r>
              <a:rPr lang="en-US" dirty="0"/>
              <a:t>Lower cost</a:t>
            </a:r>
          </a:p>
          <a:p>
            <a:pPr lvl="1"/>
            <a:r>
              <a:rPr lang="en-US" dirty="0"/>
              <a:t>Schema flexibility, semi-structure data</a:t>
            </a:r>
          </a:p>
          <a:p>
            <a:pPr lvl="1"/>
            <a:r>
              <a:rPr lang="en-US" dirty="0"/>
              <a:t>No complicated Relationships</a:t>
            </a:r>
          </a:p>
          <a:p>
            <a:r>
              <a:rPr lang="en-US" b="1" dirty="0"/>
              <a:t>Disadvantages</a:t>
            </a:r>
            <a:endParaRPr lang="en-US" dirty="0"/>
          </a:p>
          <a:p>
            <a:pPr lvl="1"/>
            <a:r>
              <a:rPr lang="en-US" dirty="0"/>
              <a:t>No standardization</a:t>
            </a:r>
          </a:p>
          <a:p>
            <a:pPr lvl="1"/>
            <a:r>
              <a:rPr lang="en-US" dirty="0"/>
              <a:t>Limited query capabilities (so far)</a:t>
            </a:r>
          </a:p>
          <a:p>
            <a:pPr lvl="1"/>
            <a:r>
              <a:rPr lang="en-US" dirty="0"/>
              <a:t>Eventual consistent is not intuitive to program for</a:t>
            </a:r>
          </a:p>
          <a:p>
            <a:pPr lvl="1"/>
            <a:endParaRPr lang="en-US" dirty="0"/>
          </a:p>
        </p:txBody>
      </p:sp>
    </p:spTree>
    <p:extLst>
      <p:ext uri="{BB962C8B-B14F-4D97-AF65-F5344CB8AC3E}">
        <p14:creationId xmlns:p14="http://schemas.microsoft.com/office/powerpoint/2010/main" val="65562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CAP theorem states that a distributed computer system cannot guarantee all of the following three properties at the same time:</a:t>
            </a:r>
          </a:p>
          <a:p>
            <a:pPr lvl="1"/>
            <a:r>
              <a:rPr lang="en-US" dirty="0"/>
              <a:t>Consistency</a:t>
            </a:r>
          </a:p>
          <a:p>
            <a:pPr lvl="1"/>
            <a:r>
              <a:rPr lang="en-US" dirty="0"/>
              <a:t>Availability</a:t>
            </a:r>
          </a:p>
          <a:p>
            <a:pPr lvl="1"/>
            <a:r>
              <a:rPr lang="en-US" dirty="0"/>
              <a:t>Partition tolerance</a:t>
            </a:r>
          </a:p>
          <a:p>
            <a:r>
              <a:rPr lang="en-US" dirty="0"/>
              <a:t>A BASE system gives up on consistency.</a:t>
            </a:r>
          </a:p>
          <a:p>
            <a:pPr lvl="1"/>
            <a:r>
              <a:rPr lang="en-US" b="1" dirty="0"/>
              <a:t>B</a:t>
            </a:r>
            <a:r>
              <a:rPr lang="en-US" dirty="0"/>
              <a:t>asically</a:t>
            </a:r>
            <a:r>
              <a:rPr lang="en-US" b="1" dirty="0"/>
              <a:t> A</a:t>
            </a:r>
            <a:r>
              <a:rPr lang="en-US" dirty="0"/>
              <a:t>vailable indicates that the system </a:t>
            </a:r>
            <a:r>
              <a:rPr lang="en-US" i="1" dirty="0"/>
              <a:t>does</a:t>
            </a:r>
            <a:r>
              <a:rPr lang="en-US" dirty="0"/>
              <a:t> guarantee availability, in terms of the CAP theorem.</a:t>
            </a:r>
          </a:p>
          <a:p>
            <a:pPr lvl="1"/>
            <a:r>
              <a:rPr lang="en-US" b="1" dirty="0"/>
              <a:t>S</a:t>
            </a:r>
            <a:r>
              <a:rPr lang="en-US" dirty="0"/>
              <a:t>oft state indicates that the state of the system may change over time, even without input. This is because of the eventual consistency model.</a:t>
            </a:r>
          </a:p>
          <a:p>
            <a:pPr lvl="1"/>
            <a:r>
              <a:rPr lang="en-US" b="1" dirty="0"/>
              <a:t>E</a:t>
            </a:r>
            <a:r>
              <a:rPr lang="en-US" dirty="0"/>
              <a:t>ventual consistency indicates that the system will become consistent over time, given that the system doesn't receive input during that time.</a:t>
            </a:r>
          </a:p>
          <a:p>
            <a:endParaRPr lang="en-US" dirty="0"/>
          </a:p>
        </p:txBody>
      </p:sp>
    </p:spTree>
    <p:extLst>
      <p:ext uri="{BB962C8B-B14F-4D97-AF65-F5344CB8AC3E}">
        <p14:creationId xmlns:p14="http://schemas.microsoft.com/office/powerpoint/2010/main" val="1886320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b="0" i="0" u="none" strike="noStrike" cap="none" normalizeH="0" baseline="0" dirty="0" smtClean="0">
                <a:ln>
                  <a:noFill/>
                </a:ln>
                <a:solidFill>
                  <a:schemeClr val="tx1"/>
                </a:solidFill>
                <a:effectLst/>
                <a:latin typeface="Roboto"/>
              </a:rPr>
              <a:t>ACID vs BASE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5454333"/>
              </p:ext>
            </p:extLst>
          </p:nvPr>
        </p:nvGraphicFramePr>
        <p:xfrm>
          <a:off x="1588510" y="1919288"/>
          <a:ext cx="8391526" cy="2895600"/>
        </p:xfrm>
        <a:graphic>
          <a:graphicData uri="http://schemas.openxmlformats.org/drawingml/2006/table">
            <a:tbl>
              <a:tblPr/>
              <a:tblGrid>
                <a:gridCol w="4195763">
                  <a:extLst>
                    <a:ext uri="{9D8B030D-6E8A-4147-A177-3AD203B41FA5}">
                      <a16:colId xmlns:a16="http://schemas.microsoft.com/office/drawing/2014/main" val="20000"/>
                    </a:ext>
                  </a:extLst>
                </a:gridCol>
                <a:gridCol w="4195763">
                  <a:extLst>
                    <a:ext uri="{9D8B030D-6E8A-4147-A177-3AD203B41FA5}">
                      <a16:colId xmlns:a16="http://schemas.microsoft.com/office/drawing/2014/main" val="20001"/>
                    </a:ext>
                  </a:extLst>
                </a:gridCol>
              </a:tblGrid>
              <a:tr h="553748">
                <a:tc>
                  <a:txBody>
                    <a:bodyPr/>
                    <a:lstStyle/>
                    <a:p>
                      <a:pPr algn="l" fontAlgn="t"/>
                      <a:r>
                        <a:rPr lang="en-US" sz="2800">
                          <a:effectLst/>
                        </a:rPr>
                        <a:t>ACID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sz="2800" b="1">
                          <a:effectLst/>
                        </a:rPr>
                        <a:t>Atomic</a:t>
                      </a:r>
                      <a:endParaRPr lang="en-US" sz="28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b="1">
                          <a:effectLst/>
                        </a:rPr>
                        <a:t>B</a:t>
                      </a:r>
                      <a:r>
                        <a:rPr lang="en-US" sz="2800">
                          <a:effectLst/>
                        </a:rPr>
                        <a:t>asically </a:t>
                      </a:r>
                      <a:r>
                        <a:rPr lang="en-US" sz="2800" b="1">
                          <a:effectLst/>
                        </a:rPr>
                        <a:t>A</a:t>
                      </a:r>
                      <a:r>
                        <a:rPr lang="en-US" sz="2800">
                          <a:effectLst/>
                        </a:rPr>
                        <a:t>vailable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sz="2800" b="1">
                          <a:effectLst/>
                        </a:rPr>
                        <a:t>C</a:t>
                      </a:r>
                      <a:r>
                        <a:rPr lang="en-US" sz="2800">
                          <a:effectLst/>
                        </a:rPr>
                        <a:t>onsistency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b="1">
                          <a:effectLst/>
                        </a:rPr>
                        <a:t>S</a:t>
                      </a:r>
                      <a:r>
                        <a:rPr lang="en-US" sz="2800">
                          <a:effectLst/>
                        </a:rPr>
                        <a:t>oft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sz="2800" b="1">
                          <a:effectLst/>
                        </a:rPr>
                        <a:t>I</a:t>
                      </a:r>
                      <a:r>
                        <a:rPr lang="en-US" sz="2800">
                          <a:effectLst/>
                        </a:rPr>
                        <a:t>solation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b="1">
                          <a:effectLst/>
                        </a:rPr>
                        <a:t>E</a:t>
                      </a:r>
                      <a:r>
                        <a:rPr lang="en-US" sz="2800">
                          <a:effectLst/>
                        </a:rPr>
                        <a:t>ventual consistency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sz="2800" b="1" dirty="0">
                          <a:effectLst/>
                        </a:rPr>
                        <a:t>D</a:t>
                      </a:r>
                      <a:r>
                        <a:rPr lang="en-US" sz="2800" dirty="0">
                          <a:effectLst/>
                        </a:rPr>
                        <a:t>urable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800" dirty="0">
                          <a:effectLst/>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2005445" y="5185855"/>
            <a:ext cx="3906982" cy="607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82505" rIns="0" bIns="11426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Helvetica" panose="020B0604020202020204" pitchFamily="34" charset="0"/>
              </a:rPr>
              <a:t>BigTable</a:t>
            </a:r>
            <a:r>
              <a:rPr kumimoji="0" lang="en-US" altLang="en-US" sz="2000" b="0" i="0" u="none" strike="noStrike" cap="none" normalizeH="0" baseline="0" dirty="0" smtClean="0">
                <a:ln>
                  <a:noFill/>
                </a:ln>
                <a:solidFill>
                  <a:schemeClr val="tx1"/>
                </a:solidFill>
                <a:effectLst/>
                <a:latin typeface="Helvetica" panose="020B0604020202020204" pitchFamily="34" charset="0"/>
              </a:rPr>
              <a:t>, Cassandra, </a:t>
            </a:r>
            <a:r>
              <a:rPr kumimoji="0" lang="en-US" altLang="en-US" sz="2000" b="0" i="0" u="none" strike="noStrike" cap="none" normalizeH="0" baseline="0" dirty="0" err="1" smtClean="0">
                <a:ln>
                  <a:noFill/>
                </a:ln>
                <a:solidFill>
                  <a:schemeClr val="tx1"/>
                </a:solidFill>
                <a:effectLst/>
                <a:latin typeface="Helvetica" panose="020B0604020202020204" pitchFamily="34" charset="0"/>
              </a:rPr>
              <a:t>SimpleDB</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14875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Categories</a:t>
            </a:r>
            <a:endParaRPr lang="en-US" dirty="0"/>
          </a:p>
        </p:txBody>
      </p:sp>
      <p:sp>
        <p:nvSpPr>
          <p:cNvPr id="3" name="Content Placeholder 2"/>
          <p:cNvSpPr>
            <a:spLocks noGrp="1"/>
          </p:cNvSpPr>
          <p:nvPr>
            <p:ph idx="1"/>
          </p:nvPr>
        </p:nvSpPr>
        <p:spPr/>
        <p:txBody>
          <a:bodyPr>
            <a:normAutofit lnSpcReduction="10000"/>
          </a:bodyPr>
          <a:lstStyle/>
          <a:p>
            <a:r>
              <a:rPr lang="en-US" dirty="0"/>
              <a:t>There are four general types (most common categories) of NoSQL databases. Each of these categories has its own specific attributes and limitations. </a:t>
            </a:r>
            <a:endParaRPr lang="en-US" dirty="0" smtClean="0"/>
          </a:p>
          <a:p>
            <a:r>
              <a:rPr lang="en-US" dirty="0" smtClean="0"/>
              <a:t>There </a:t>
            </a:r>
            <a:r>
              <a:rPr lang="en-US" dirty="0"/>
              <a:t>is not a single solutions which is better than all the others, however there are some databases that are better to solve specific problems. To clarify the NoSQL databases, lets discuss the most common categories :</a:t>
            </a:r>
          </a:p>
          <a:p>
            <a:pPr lvl="1"/>
            <a:r>
              <a:rPr lang="en-US" dirty="0"/>
              <a:t>Key-value stores</a:t>
            </a:r>
          </a:p>
          <a:p>
            <a:pPr lvl="1"/>
            <a:r>
              <a:rPr lang="en-US" dirty="0"/>
              <a:t>Column-oriented</a:t>
            </a:r>
          </a:p>
          <a:p>
            <a:pPr lvl="1"/>
            <a:r>
              <a:rPr lang="en-US" dirty="0"/>
              <a:t>Graph</a:t>
            </a:r>
          </a:p>
          <a:p>
            <a:pPr lvl="1"/>
            <a:r>
              <a:rPr lang="en-US" dirty="0"/>
              <a:t>Document oriented</a:t>
            </a:r>
          </a:p>
          <a:p>
            <a:endParaRPr lang="en-US" dirty="0"/>
          </a:p>
        </p:txBody>
      </p:sp>
    </p:spTree>
    <p:extLst>
      <p:ext uri="{BB962C8B-B14F-4D97-AF65-F5344CB8AC3E}">
        <p14:creationId xmlns:p14="http://schemas.microsoft.com/office/powerpoint/2010/main" val="4031365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nosql databas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843088" y="773113"/>
            <a:ext cx="8099425"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9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Store</a:t>
            </a:r>
            <a:endParaRPr lang="en-US" dirty="0"/>
          </a:p>
        </p:txBody>
      </p:sp>
      <p:sp>
        <p:nvSpPr>
          <p:cNvPr id="3" name="Content Placeholder 2"/>
          <p:cNvSpPr>
            <a:spLocks noGrp="1"/>
          </p:cNvSpPr>
          <p:nvPr>
            <p:ph idx="1"/>
          </p:nvPr>
        </p:nvSpPr>
        <p:spPr/>
        <p:txBody>
          <a:bodyPr>
            <a:normAutofit/>
          </a:bodyPr>
          <a:lstStyle/>
          <a:p>
            <a:r>
              <a:rPr lang="en-US" dirty="0"/>
              <a:t>Key-value stores are most basic types of NoSQL databases.</a:t>
            </a:r>
          </a:p>
          <a:p>
            <a:r>
              <a:rPr lang="en-US" dirty="0"/>
              <a:t>Designed to handle huge amounts of data.</a:t>
            </a:r>
          </a:p>
          <a:p>
            <a:r>
              <a:rPr lang="en-US" dirty="0"/>
              <a:t>Based on Amazon’s Dynamo paper.</a:t>
            </a:r>
          </a:p>
          <a:p>
            <a:r>
              <a:rPr lang="en-US" dirty="0"/>
              <a:t>Key value stores allow developer to store schema-less data.</a:t>
            </a:r>
          </a:p>
          <a:p>
            <a:r>
              <a:rPr lang="en-US" dirty="0"/>
              <a:t>In the key-value storage, database stores data as hash table where each key is unique and the value can be string, JSON, BLOB (Binary Large </a:t>
            </a:r>
            <a:r>
              <a:rPr lang="en-US" dirty="0" smtClean="0"/>
              <a:t>Object) </a:t>
            </a:r>
            <a:r>
              <a:rPr lang="en-US" dirty="0"/>
              <a:t>etc.</a:t>
            </a:r>
          </a:p>
          <a:p>
            <a:pPr marL="0" indent="0">
              <a:buNone/>
            </a:pPr>
            <a:endParaRPr lang="en-US" dirty="0"/>
          </a:p>
        </p:txBody>
      </p:sp>
    </p:spTree>
    <p:extLst>
      <p:ext uri="{BB962C8B-B14F-4D97-AF65-F5344CB8AC3E}">
        <p14:creationId xmlns:p14="http://schemas.microsoft.com/office/powerpoint/2010/main" val="4252741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Store </a:t>
            </a:r>
            <a:r>
              <a:rPr lang="en-US" sz="1800" dirty="0" smtClean="0"/>
              <a:t>Contd.</a:t>
            </a:r>
            <a:endParaRPr lang="en-US" sz="1800" dirty="0"/>
          </a:p>
        </p:txBody>
      </p:sp>
      <p:sp>
        <p:nvSpPr>
          <p:cNvPr id="3" name="Content Placeholder 2"/>
          <p:cNvSpPr>
            <a:spLocks noGrp="1"/>
          </p:cNvSpPr>
          <p:nvPr>
            <p:ph idx="1"/>
          </p:nvPr>
        </p:nvSpPr>
        <p:spPr/>
        <p:txBody>
          <a:bodyPr>
            <a:normAutofit fontScale="92500"/>
          </a:bodyPr>
          <a:lstStyle/>
          <a:p>
            <a:r>
              <a:rPr lang="en-US" dirty="0" smtClean="0"/>
              <a:t>A </a:t>
            </a:r>
            <a:r>
              <a:rPr lang="en-US" dirty="0"/>
              <a:t>key may be strings, hashes, lists, sets, sorted sets and values are stored against these keys.</a:t>
            </a:r>
          </a:p>
          <a:p>
            <a:r>
              <a:rPr lang="en-US" dirty="0"/>
              <a:t>For example a key-value pair might consist of a key like "Name" that is associated with a value like "Robin".</a:t>
            </a:r>
          </a:p>
          <a:p>
            <a:r>
              <a:rPr lang="en-US" dirty="0"/>
              <a:t>Key-Value stores can be used as collections, dictionaries, associative arrays etc.</a:t>
            </a:r>
          </a:p>
          <a:p>
            <a:r>
              <a:rPr lang="en-US" dirty="0"/>
              <a:t>Key-Value stores follow the 'Availability' and 'Partition' aspects of CAP theorem.</a:t>
            </a:r>
          </a:p>
          <a:p>
            <a:r>
              <a:rPr lang="en-US" dirty="0"/>
              <a:t>Key-Values stores would work well for shopping cart contents, or individual values like color schemes, a landing page URI, or a default account number.</a:t>
            </a:r>
          </a:p>
          <a:p>
            <a:endParaRPr lang="en-US" dirty="0"/>
          </a:p>
        </p:txBody>
      </p:sp>
    </p:spTree>
    <p:extLst>
      <p:ext uri="{BB962C8B-B14F-4D97-AF65-F5344CB8AC3E}">
        <p14:creationId xmlns:p14="http://schemas.microsoft.com/office/powerpoint/2010/main" val="1499245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56718" cy="1307811"/>
          </a:xfrm>
        </p:spPr>
        <p:txBody>
          <a:bodyPr>
            <a:normAutofit fontScale="90000"/>
          </a:bodyPr>
          <a:lstStyle/>
          <a:p>
            <a:r>
              <a:rPr lang="en-US" b="1" dirty="0" smtClean="0"/>
              <a:t/>
            </a:r>
            <a:br>
              <a:rPr lang="en-US" b="1" dirty="0" smtClean="0"/>
            </a:br>
            <a:r>
              <a:rPr lang="en-US" b="1" dirty="0" smtClean="0"/>
              <a:t>Example of Key-value store </a:t>
            </a:r>
            <a:r>
              <a:rPr lang="en-US" b="1" dirty="0" err="1" smtClean="0"/>
              <a:t>DataBase</a:t>
            </a:r>
            <a:r>
              <a:rPr lang="en-US" b="1" dirty="0" smtClean="0"/>
              <a:t> : </a:t>
            </a:r>
            <a:r>
              <a:rPr lang="en-US" dirty="0" err="1" smtClean="0"/>
              <a:t>Redis</a:t>
            </a:r>
            <a:r>
              <a:rPr lang="en-US" dirty="0" smtClean="0"/>
              <a:t>, Dynamo, </a:t>
            </a:r>
            <a:r>
              <a:rPr lang="en-US" dirty="0" err="1" smtClean="0"/>
              <a:t>Riak</a:t>
            </a:r>
            <a:r>
              <a:rPr lang="en-US" dirty="0" smtClean="0"/>
              <a:t>. etc.</a:t>
            </a:r>
            <a:br>
              <a:rPr lang="en-US" dirty="0" smtClean="0"/>
            </a:br>
            <a:r>
              <a:rPr lang="en-US" sz="3100" dirty="0" smtClean="0"/>
              <a:t>Pictorial Representation</a:t>
            </a:r>
            <a:endParaRPr lang="en-US" sz="3100" dirty="0"/>
          </a:p>
        </p:txBody>
      </p:sp>
      <p:sp>
        <p:nvSpPr>
          <p:cNvPr id="3" name="Content Placeholder 2"/>
          <p:cNvSpPr>
            <a:spLocks noGrp="1"/>
          </p:cNvSpPr>
          <p:nvPr>
            <p:ph idx="1"/>
          </p:nvPr>
        </p:nvSpPr>
        <p:spPr>
          <a:xfrm>
            <a:off x="2687782" y="4340225"/>
            <a:ext cx="8019343" cy="2837493"/>
          </a:xfrm>
        </p:spPr>
        <p:txBody>
          <a:bodyPr/>
          <a:lstStyle/>
          <a:p>
            <a:r>
              <a:rPr lang="en-US" b="1" dirty="0" smtClean="0">
                <a:solidFill>
                  <a:srgbClr val="FF0000"/>
                </a:solidFill>
              </a:rPr>
              <a:t>Pictorial </a:t>
            </a:r>
            <a:r>
              <a:rPr lang="en-US" b="1" dirty="0">
                <a:solidFill>
                  <a:srgbClr val="FF0000"/>
                </a:solidFill>
              </a:rPr>
              <a:t>Presentation </a:t>
            </a:r>
            <a:r>
              <a:rPr lang="en-US" b="1" dirty="0" smtClean="0">
                <a:solidFill>
                  <a:srgbClr val="FF0000"/>
                </a:solidFill>
              </a:rPr>
              <a:t>:</a:t>
            </a:r>
            <a:endParaRPr lang="en-US" dirty="0" smtClean="0">
              <a:solidFill>
                <a:srgbClr val="FF0000"/>
              </a:solidFill>
            </a:endParaRPr>
          </a:p>
          <a:p>
            <a:endParaRPr lang="en-US" dirty="0">
              <a:solidFill>
                <a:srgbClr val="FF0000"/>
              </a:solidFill>
            </a:endParaRPr>
          </a:p>
        </p:txBody>
      </p:sp>
      <p:pic>
        <p:nvPicPr>
          <p:cNvPr id="8202" name="Picture 10" descr="Key-value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157" y="2239962"/>
            <a:ext cx="6369916" cy="402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11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 Value Store Example</a:t>
            </a:r>
            <a:endParaRPr lang="en-US" dirty="0"/>
          </a:p>
        </p:txBody>
      </p:sp>
      <p:pic>
        <p:nvPicPr>
          <p:cNvPr id="4" name="Picture 2" descr="Key-value store data presen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7979" y="1825625"/>
            <a:ext cx="637604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0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a:t>
            </a:r>
            <a:r>
              <a:rPr lang="en-US" dirty="0" smtClean="0"/>
              <a:t>– Contents </a:t>
            </a:r>
            <a:r>
              <a:rPr lang="en-US" sz="1800" dirty="0" smtClean="0"/>
              <a:t>Contd.</a:t>
            </a:r>
            <a:endParaRPr lang="en-US" sz="1800" dirty="0"/>
          </a:p>
        </p:txBody>
      </p:sp>
      <p:sp>
        <p:nvSpPr>
          <p:cNvPr id="3" name="Content Placeholder 2"/>
          <p:cNvSpPr>
            <a:spLocks noGrp="1"/>
          </p:cNvSpPr>
          <p:nvPr>
            <p:ph idx="1"/>
          </p:nvPr>
        </p:nvSpPr>
        <p:spPr/>
        <p:txBody>
          <a:bodyPr>
            <a:normAutofit/>
          </a:bodyPr>
          <a:lstStyle/>
          <a:p>
            <a:r>
              <a:rPr lang="en-US" dirty="0" smtClean="0"/>
              <a:t>NoSQL pros/cons</a:t>
            </a:r>
          </a:p>
          <a:p>
            <a:r>
              <a:rPr lang="en-US" dirty="0" smtClean="0"/>
              <a:t>The BASE</a:t>
            </a:r>
          </a:p>
          <a:p>
            <a:r>
              <a:rPr lang="en-US" dirty="0" smtClean="0"/>
              <a:t>ACID vs BASE</a:t>
            </a:r>
          </a:p>
          <a:p>
            <a:r>
              <a:rPr lang="en-US" dirty="0" smtClean="0"/>
              <a:t>NoSQL Categories</a:t>
            </a:r>
          </a:p>
          <a:p>
            <a:pPr lvl="1"/>
            <a:r>
              <a:rPr lang="en-US" dirty="0" smtClean="0"/>
              <a:t>Key-value stores</a:t>
            </a:r>
          </a:p>
          <a:p>
            <a:pPr lvl="1"/>
            <a:r>
              <a:rPr lang="en-US" dirty="0" smtClean="0"/>
              <a:t>Column-oriented</a:t>
            </a:r>
          </a:p>
          <a:p>
            <a:pPr lvl="1"/>
            <a:r>
              <a:rPr lang="en-US" dirty="0" smtClean="0"/>
              <a:t>Graph</a:t>
            </a:r>
          </a:p>
          <a:p>
            <a:pPr lvl="1"/>
            <a:r>
              <a:rPr lang="en-US" dirty="0" smtClean="0"/>
              <a:t>Document oriented</a:t>
            </a:r>
          </a:p>
          <a:p>
            <a:endParaRPr lang="en-US" dirty="0"/>
          </a:p>
        </p:txBody>
      </p:sp>
    </p:spTree>
    <p:extLst>
      <p:ext uri="{BB962C8B-B14F-4D97-AF65-F5344CB8AC3E}">
        <p14:creationId xmlns:p14="http://schemas.microsoft.com/office/powerpoint/2010/main" val="314498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Column-oriented databases</a:t>
            </a:r>
            <a:endParaRPr lang="en-US" dirty="0"/>
          </a:p>
        </p:txBody>
      </p:sp>
      <p:sp>
        <p:nvSpPr>
          <p:cNvPr id="3" name="Content Placeholder 2"/>
          <p:cNvSpPr>
            <a:spLocks noGrp="1"/>
          </p:cNvSpPr>
          <p:nvPr>
            <p:ph idx="1"/>
          </p:nvPr>
        </p:nvSpPr>
        <p:spPr/>
        <p:txBody>
          <a:bodyPr>
            <a:normAutofit/>
          </a:bodyPr>
          <a:lstStyle/>
          <a:p>
            <a:r>
              <a:rPr lang="en-US" dirty="0"/>
              <a:t>Column-oriented databases primarily work on columns and every column is treated individually.</a:t>
            </a:r>
          </a:p>
          <a:p>
            <a:r>
              <a:rPr lang="en-US" dirty="0"/>
              <a:t>Values of a single column are stored contiguously.</a:t>
            </a:r>
          </a:p>
          <a:p>
            <a:r>
              <a:rPr lang="en-US" dirty="0"/>
              <a:t>Column stores data in column specific files.</a:t>
            </a:r>
          </a:p>
          <a:p>
            <a:r>
              <a:rPr lang="en-US" dirty="0"/>
              <a:t>In Column stores, query processors work on columns too.</a:t>
            </a:r>
          </a:p>
          <a:p>
            <a:endParaRPr lang="en-US" dirty="0"/>
          </a:p>
        </p:txBody>
      </p:sp>
    </p:spTree>
    <p:extLst>
      <p:ext uri="{BB962C8B-B14F-4D97-AF65-F5344CB8AC3E}">
        <p14:creationId xmlns:p14="http://schemas.microsoft.com/office/powerpoint/2010/main" val="2276320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Column-oriented databases </a:t>
            </a:r>
            <a:r>
              <a:rPr lang="en-US" sz="1800" dirty="0" smtClean="0"/>
              <a:t>Contd.</a:t>
            </a:r>
            <a:endParaRPr lang="en-US" sz="1800" dirty="0"/>
          </a:p>
        </p:txBody>
      </p:sp>
      <p:sp>
        <p:nvSpPr>
          <p:cNvPr id="3" name="Content Placeholder 2"/>
          <p:cNvSpPr>
            <a:spLocks noGrp="1"/>
          </p:cNvSpPr>
          <p:nvPr>
            <p:ph idx="1"/>
          </p:nvPr>
        </p:nvSpPr>
        <p:spPr/>
        <p:txBody>
          <a:bodyPr>
            <a:normAutofit/>
          </a:bodyPr>
          <a:lstStyle/>
          <a:p>
            <a:r>
              <a:rPr lang="en-US" dirty="0" smtClean="0"/>
              <a:t>All </a:t>
            </a:r>
            <a:r>
              <a:rPr lang="en-US" dirty="0"/>
              <a:t>data within each column </a:t>
            </a:r>
            <a:r>
              <a:rPr lang="en-US" dirty="0" err="1"/>
              <a:t>datafile</a:t>
            </a:r>
            <a:r>
              <a:rPr lang="en-US" dirty="0"/>
              <a:t> have the same type which makes it ideal for compression.</a:t>
            </a:r>
          </a:p>
          <a:p>
            <a:r>
              <a:rPr lang="en-US" dirty="0"/>
              <a:t>Column stores can improve the performance of queries as it can access specific column data.</a:t>
            </a:r>
          </a:p>
          <a:p>
            <a:r>
              <a:rPr lang="en-US" dirty="0"/>
              <a:t>High performance on aggregation queries (e.g. COUNT, SUM, AVG, MIN, MAX).</a:t>
            </a:r>
          </a:p>
          <a:p>
            <a:r>
              <a:rPr lang="en-US" dirty="0"/>
              <a:t>Works on data warehouses and business intelligence, customer relationship management (CRM), Library card catalogs etc.</a:t>
            </a:r>
          </a:p>
          <a:p>
            <a:endParaRPr lang="en-US" dirty="0"/>
          </a:p>
        </p:txBody>
      </p:sp>
    </p:spTree>
    <p:extLst>
      <p:ext uri="{BB962C8B-B14F-4D97-AF65-F5344CB8AC3E}">
        <p14:creationId xmlns:p14="http://schemas.microsoft.com/office/powerpoint/2010/main" val="3699129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Column-oriented databases : </a:t>
            </a:r>
            <a:r>
              <a:rPr lang="en-US" dirty="0" err="1"/>
              <a:t>BigTable</a:t>
            </a:r>
            <a:r>
              <a:rPr lang="en-US" dirty="0"/>
              <a:t>, Cassandra, </a:t>
            </a:r>
            <a:r>
              <a:rPr lang="en-US" dirty="0" err="1"/>
              <a:t>SimpleDB</a:t>
            </a:r>
            <a:r>
              <a:rPr lang="en-US" dirty="0"/>
              <a:t> etc.</a:t>
            </a:r>
          </a:p>
        </p:txBody>
      </p:sp>
      <p:pic>
        <p:nvPicPr>
          <p:cNvPr id="10242" name="Picture 2" descr="column value nosql data sto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2116" y="1690688"/>
            <a:ext cx="637604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0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Database</a:t>
            </a:r>
            <a:endParaRPr lang="en-US" dirty="0"/>
          </a:p>
        </p:txBody>
      </p:sp>
      <p:sp>
        <p:nvSpPr>
          <p:cNvPr id="3" name="Content Placeholder 2"/>
          <p:cNvSpPr>
            <a:spLocks noGrp="1"/>
          </p:cNvSpPr>
          <p:nvPr>
            <p:ph idx="1"/>
          </p:nvPr>
        </p:nvSpPr>
        <p:spPr/>
        <p:txBody>
          <a:bodyPr/>
          <a:lstStyle/>
          <a:p>
            <a:r>
              <a:rPr lang="en-US" dirty="0"/>
              <a:t>A graph data structure consists of a finite (and possibly mutable) set of ordered pairs, called edges or arcs, of certain entities called nodes or vertices.</a:t>
            </a:r>
          </a:p>
          <a:p>
            <a:r>
              <a:rPr lang="en-US" dirty="0"/>
              <a:t>The following picture presents a labeled graph of 6 vertices and 7 edges.</a:t>
            </a:r>
          </a:p>
          <a:p>
            <a:endParaRPr lang="en-US" dirty="0"/>
          </a:p>
        </p:txBody>
      </p:sp>
      <p:pic>
        <p:nvPicPr>
          <p:cNvPr id="4" name="Picture 4" descr="graph verticles ede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566" y="3652837"/>
            <a:ext cx="4276725"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6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altLang="en-US" sz="3200" b="0" i="0" u="none" strike="noStrike" cap="none" normalizeH="0" baseline="0" dirty="0" smtClean="0">
                <a:ln>
                  <a:noFill/>
                </a:ln>
                <a:solidFill>
                  <a:schemeClr val="tx1"/>
                </a:solidFill>
                <a:effectLst/>
                <a:latin typeface="Helvetica" panose="020B0604020202020204" pitchFamily="34" charset="0"/>
              </a:rPr>
              <a:t>Here is a comparison between the classic relational model and the graph model</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6404670"/>
              </p:ext>
            </p:extLst>
          </p:nvPr>
        </p:nvGraphicFramePr>
        <p:xfrm>
          <a:off x="1515773" y="2362994"/>
          <a:ext cx="8391526" cy="2590800"/>
        </p:xfrm>
        <a:graphic>
          <a:graphicData uri="http://schemas.openxmlformats.org/drawingml/2006/table">
            <a:tbl>
              <a:tblPr/>
              <a:tblGrid>
                <a:gridCol w="4195763">
                  <a:extLst>
                    <a:ext uri="{9D8B030D-6E8A-4147-A177-3AD203B41FA5}">
                      <a16:colId xmlns:a16="http://schemas.microsoft.com/office/drawing/2014/main" val="20000"/>
                    </a:ext>
                  </a:extLst>
                </a:gridCol>
                <a:gridCol w="4195763">
                  <a:extLst>
                    <a:ext uri="{9D8B030D-6E8A-4147-A177-3AD203B41FA5}">
                      <a16:colId xmlns:a16="http://schemas.microsoft.com/office/drawing/2014/main" val="20001"/>
                    </a:ext>
                  </a:extLst>
                </a:gridCol>
              </a:tblGrid>
              <a:tr h="0">
                <a:tc>
                  <a:txBody>
                    <a:bodyPr/>
                    <a:lstStyle/>
                    <a:p>
                      <a:pPr algn="l" fontAlgn="b"/>
                      <a:r>
                        <a:rPr lang="en-US" sz="2400" dirty="0">
                          <a:effectLst/>
                        </a:rPr>
                        <a:t>Relational model</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8FBA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2400">
                          <a:effectLst/>
                        </a:rPr>
                        <a:t>Graph model</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1CB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sz="2400">
                          <a:effectLst/>
                        </a:rPr>
                        <a:t>Tables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Vertices and Edges set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sz="2400">
                          <a:effectLst/>
                        </a:rPr>
                        <a:t>Rows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Vertices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sz="2400">
                          <a:effectLst/>
                        </a:rPr>
                        <a:t>Columns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a:effectLst/>
                        </a:rPr>
                        <a:t>Key/value pairs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sz="2400" dirty="0">
                          <a:effectLst/>
                        </a:rPr>
                        <a:t>Joins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400" dirty="0">
                          <a:effectLst/>
                        </a:rPr>
                        <a:t>Edges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0" y="-48399"/>
            <a:ext cx="22794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Helvetica" panose="020B0604020202020204" pitchFamily="34" charset="0"/>
              </a:rPr>
              <a:t>:</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9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Graph databases : </a:t>
            </a:r>
            <a:r>
              <a:rPr lang="en-US" dirty="0" err="1"/>
              <a:t>OrientDB</a:t>
            </a:r>
            <a:r>
              <a:rPr lang="en-US" dirty="0"/>
              <a:t>, Neo4J, </a:t>
            </a:r>
            <a:r>
              <a:rPr lang="en-US" dirty="0" err="1"/>
              <a:t>Titan.etc</a:t>
            </a:r>
            <a:r>
              <a:rPr lang="en-US" dirty="0"/>
              <a:t>.</a:t>
            </a:r>
          </a:p>
        </p:txBody>
      </p:sp>
      <p:sp>
        <p:nvSpPr>
          <p:cNvPr id="4" name="Content Placeholder 3"/>
          <p:cNvSpPr>
            <a:spLocks noGrp="1"/>
          </p:cNvSpPr>
          <p:nvPr>
            <p:ph idx="1"/>
          </p:nvPr>
        </p:nvSpPr>
        <p:spPr/>
        <p:txBody>
          <a:bodyPr/>
          <a:lstStyle/>
          <a:p>
            <a:endParaRPr lang="en-US"/>
          </a:p>
        </p:txBody>
      </p:sp>
      <p:pic>
        <p:nvPicPr>
          <p:cNvPr id="2052" name="Picture 4" descr="graph database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50" y="1825625"/>
            <a:ext cx="6838950"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64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Oriented databases</a:t>
            </a:r>
            <a:endParaRPr lang="en-US" dirty="0"/>
          </a:p>
        </p:txBody>
      </p:sp>
      <p:sp>
        <p:nvSpPr>
          <p:cNvPr id="3" name="Content Placeholder 2"/>
          <p:cNvSpPr>
            <a:spLocks noGrp="1"/>
          </p:cNvSpPr>
          <p:nvPr>
            <p:ph idx="1"/>
          </p:nvPr>
        </p:nvSpPr>
        <p:spPr/>
        <p:txBody>
          <a:bodyPr>
            <a:normAutofit lnSpcReduction="10000"/>
          </a:bodyPr>
          <a:lstStyle/>
          <a:p>
            <a:r>
              <a:rPr lang="en-US" dirty="0"/>
              <a:t>A collection of documents</a:t>
            </a:r>
          </a:p>
          <a:p>
            <a:r>
              <a:rPr lang="en-US" dirty="0"/>
              <a:t>Data in this model is stored inside documents.</a:t>
            </a:r>
          </a:p>
          <a:p>
            <a:r>
              <a:rPr lang="en-US" dirty="0"/>
              <a:t>A document is a key value collection where the key allows access to its value.</a:t>
            </a:r>
          </a:p>
          <a:p>
            <a:r>
              <a:rPr lang="en-US" dirty="0"/>
              <a:t>Documents are not typically forced to have a schema and therefore are flexible and easy to change.</a:t>
            </a:r>
          </a:p>
          <a:p>
            <a:r>
              <a:rPr lang="en-US" dirty="0"/>
              <a:t>Documents are stored into collections in order to group different kinds of data.</a:t>
            </a:r>
          </a:p>
          <a:p>
            <a:r>
              <a:rPr lang="en-US" dirty="0"/>
              <a:t>Documents can contain many different key-value pairs, or key-array pairs, or even nested documents.</a:t>
            </a:r>
          </a:p>
          <a:p>
            <a:endParaRPr lang="en-US" dirty="0"/>
          </a:p>
        </p:txBody>
      </p:sp>
    </p:spTree>
    <p:extLst>
      <p:ext uri="{BB962C8B-B14F-4D97-AF65-F5344CB8AC3E}">
        <p14:creationId xmlns:p14="http://schemas.microsoft.com/office/powerpoint/2010/main" val="816442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5531"/>
            <a:ext cx="10515600" cy="1325563"/>
          </a:xfrm>
        </p:spPr>
        <p:txBody>
          <a:bodyPr>
            <a:normAutofit/>
          </a:bodyPr>
          <a:lstStyle/>
          <a:p>
            <a:pPr lvl="0" eaLnBrk="0" fontAlgn="base" hangingPunct="0">
              <a:lnSpc>
                <a:spcPct val="100000"/>
              </a:lnSpc>
              <a:spcAft>
                <a:spcPct val="0"/>
              </a:spcAft>
            </a:pPr>
            <a:r>
              <a:rPr kumimoji="0" lang="en-US" altLang="en-US" sz="3200" b="0" i="0" u="none" strike="noStrike" cap="none" normalizeH="0" baseline="0" dirty="0" smtClean="0">
                <a:ln>
                  <a:noFill/>
                </a:ln>
                <a:solidFill>
                  <a:schemeClr val="tx1"/>
                </a:solidFill>
                <a:effectLst/>
                <a:latin typeface="Helvetica" panose="020B0604020202020204" pitchFamily="34" charset="0"/>
              </a:rPr>
              <a:t>Here is a comparison between the classic relational model and the document model :</a:t>
            </a:r>
            <a:endParaRPr kumimoji="0" lang="en-US" altLang="en-US" sz="3200" b="0" i="0" u="none" strike="noStrike" cap="none" normalizeH="0" baseline="0" dirty="0" smtClean="0">
              <a:ln>
                <a:noFill/>
              </a:ln>
              <a:solidFill>
                <a:schemeClr val="tx1"/>
              </a:solidFill>
              <a:effectLst/>
            </a:endParaRPr>
          </a:p>
        </p:txBody>
      </p:sp>
      <p:pic>
        <p:nvPicPr>
          <p:cNvPr id="15363" name="Picture 3" descr="document oriented databas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938457"/>
            <a:ext cx="184150" cy="125673"/>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descr="document oriented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505" y="2668731"/>
            <a:ext cx="6138560" cy="41892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38199" y="1590584"/>
            <a:ext cx="9937173" cy="923330"/>
          </a:xfrm>
          <a:prstGeom prst="rect">
            <a:avLst/>
          </a:prstGeom>
        </p:spPr>
        <p:txBody>
          <a:bodyPr wrap="square">
            <a:spAutoFit/>
          </a:bodyPr>
          <a:lstStyle/>
          <a:p>
            <a:r>
              <a:rPr lang="en-US" b="0" i="0" dirty="0" smtClean="0">
                <a:effectLst/>
                <a:latin typeface="Helvetica" panose="020B0604020202020204" pitchFamily="34" charset="0"/>
              </a:rPr>
              <a:t>Relational model Document model Tables Collections Rows Documents Columns Key/value pairs Joins not available</a:t>
            </a:r>
          </a:p>
          <a:p>
            <a:r>
              <a:rPr lang="en-US" b="1" i="0" dirty="0" smtClean="0">
                <a:effectLst/>
                <a:latin typeface="Helvetica" panose="020B0604020202020204" pitchFamily="34" charset="0"/>
              </a:rPr>
              <a:t>Example of Document Oriented databases : </a:t>
            </a:r>
            <a:r>
              <a:rPr lang="en-US" b="0" i="0" dirty="0" smtClean="0">
                <a:effectLst/>
                <a:latin typeface="Helvetica" panose="020B0604020202020204" pitchFamily="34" charset="0"/>
              </a:rPr>
              <a:t>MongoDB, </a:t>
            </a:r>
            <a:r>
              <a:rPr lang="en-US" b="0" i="0" dirty="0" err="1" smtClean="0">
                <a:effectLst/>
                <a:latin typeface="Helvetica" panose="020B0604020202020204" pitchFamily="34" charset="0"/>
              </a:rPr>
              <a:t>CouchDB</a:t>
            </a:r>
            <a:r>
              <a:rPr lang="en-US" b="0" i="0" dirty="0" smtClean="0">
                <a:effectLst/>
                <a:latin typeface="Helvetica" panose="020B0604020202020204" pitchFamily="34" charset="0"/>
              </a:rPr>
              <a:t> etc.</a:t>
            </a:r>
            <a:endParaRPr lang="en-US" b="0" i="0" dirty="0">
              <a:effectLst/>
              <a:latin typeface="Helvetica" panose="020B0604020202020204" pitchFamily="34" charset="0"/>
            </a:endParaRPr>
          </a:p>
        </p:txBody>
      </p:sp>
    </p:spTree>
    <p:extLst>
      <p:ext uri="{BB962C8B-B14F-4D97-AF65-F5344CB8AC3E}">
        <p14:creationId xmlns:p14="http://schemas.microsoft.com/office/powerpoint/2010/main" val="3097453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SQL Database – At </a:t>
            </a:r>
            <a:r>
              <a:rPr lang="en-US" smtClean="0"/>
              <a:t>a Glance</a:t>
            </a:r>
            <a:endParaRPr lang="en-US" dirty="0"/>
          </a:p>
        </p:txBody>
      </p:sp>
      <p:pic>
        <p:nvPicPr>
          <p:cNvPr id="4" name="Picture 2" descr="NoSQL Database in 1 Minu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1449" y="1532709"/>
            <a:ext cx="8014402" cy="4596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78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In the computing system (web and business applications), there are enormous data that comes out every day from the web. </a:t>
            </a:r>
            <a:endParaRPr lang="en-US" dirty="0" smtClean="0"/>
          </a:p>
          <a:p>
            <a:r>
              <a:rPr lang="en-US" dirty="0" smtClean="0"/>
              <a:t>A </a:t>
            </a:r>
            <a:r>
              <a:rPr lang="en-US" dirty="0"/>
              <a:t>large section of these data is handled by Relational database management systems (RDBMS). The idea of relational model came with </a:t>
            </a:r>
            <a:r>
              <a:rPr lang="en-US" dirty="0" err="1"/>
              <a:t>E.F.Codd’s</a:t>
            </a:r>
            <a:r>
              <a:rPr lang="en-US" dirty="0"/>
              <a:t> 1970 paper "A relational model of data for large shared data banks" which made data modeling and application programming much easier. </a:t>
            </a:r>
            <a:endParaRPr lang="en-US" dirty="0" smtClean="0"/>
          </a:p>
          <a:p>
            <a:r>
              <a:rPr lang="en-US" dirty="0" smtClean="0"/>
              <a:t>Apart from the </a:t>
            </a:r>
            <a:r>
              <a:rPr lang="en-US" dirty="0"/>
              <a:t>intended benefits, the relational model is well-suited to client-server programming and today it is predominant technology for storing structured data in web and business applications.</a:t>
            </a:r>
          </a:p>
        </p:txBody>
      </p:sp>
    </p:spTree>
    <p:extLst>
      <p:ext uri="{BB962C8B-B14F-4D97-AF65-F5344CB8AC3E}">
        <p14:creationId xmlns:p14="http://schemas.microsoft.com/office/powerpoint/2010/main" val="23091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nosql database"/>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14450" y="633413"/>
            <a:ext cx="8467725" cy="604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9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Classical </a:t>
            </a:r>
            <a:r>
              <a:rPr lang="en-US" dirty="0"/>
              <a:t>relation database follow the ACID Rules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 database transaction, must be atomic, consistent, isolated and durable. Below we have discussed these four points.</a:t>
            </a:r>
          </a:p>
          <a:p>
            <a:r>
              <a:rPr lang="en-US" b="1" dirty="0"/>
              <a:t>Atomic :</a:t>
            </a:r>
            <a:r>
              <a:rPr lang="en-US" dirty="0"/>
              <a:t> A transaction is a logical unit of work which must be either completed with all of its data modifications, or none of them is performed.</a:t>
            </a:r>
          </a:p>
          <a:p>
            <a:r>
              <a:rPr lang="en-US" b="1" dirty="0"/>
              <a:t>Consistent :</a:t>
            </a:r>
            <a:r>
              <a:rPr lang="en-US" dirty="0"/>
              <a:t> At the end of the transaction, all data must be left in a consistent state.</a:t>
            </a:r>
          </a:p>
          <a:p>
            <a:r>
              <a:rPr lang="en-US" b="1" dirty="0"/>
              <a:t>Isolated :</a:t>
            </a:r>
            <a:r>
              <a:rPr lang="en-US" dirty="0"/>
              <a:t> Modifications of data performed by a transaction must be independent of another transaction. Unless this happens, the outcome of a transaction may be erroneous.</a:t>
            </a:r>
          </a:p>
          <a:p>
            <a:r>
              <a:rPr lang="en-US" b="1" dirty="0"/>
              <a:t>Durable :</a:t>
            </a:r>
            <a:r>
              <a:rPr lang="en-US" dirty="0"/>
              <a:t> When the transaction is completed, effects of the modifications performed by the transaction must be permanent in the system.</a:t>
            </a:r>
          </a:p>
          <a:p>
            <a:r>
              <a:rPr lang="en-US" dirty="0"/>
              <a:t>Often these four properties of a transaction are </a:t>
            </a:r>
            <a:r>
              <a:rPr lang="en-US" dirty="0" smtClean="0"/>
              <a:t>acronym </a:t>
            </a:r>
            <a:r>
              <a:rPr lang="en-US" dirty="0"/>
              <a:t>as </a:t>
            </a:r>
            <a:r>
              <a:rPr lang="en-US" b="1" dirty="0"/>
              <a:t>ACID</a:t>
            </a:r>
            <a:endParaRPr lang="en-US" dirty="0"/>
          </a:p>
          <a:p>
            <a:endParaRPr lang="en-US" dirty="0"/>
          </a:p>
        </p:txBody>
      </p:sp>
    </p:spTree>
    <p:extLst>
      <p:ext uri="{BB962C8B-B14F-4D97-AF65-F5344CB8AC3E}">
        <p14:creationId xmlns:p14="http://schemas.microsoft.com/office/powerpoint/2010/main" val="4185118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Distributed Systems</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a:t>distributed system consists of multiple computers and software components that communicate through a computer network (a local network or by a wide area network). </a:t>
            </a:r>
            <a:endParaRPr lang="en-US" dirty="0" smtClean="0"/>
          </a:p>
          <a:p>
            <a:r>
              <a:rPr lang="en-US" dirty="0" smtClean="0"/>
              <a:t>A </a:t>
            </a:r>
            <a:r>
              <a:rPr lang="en-US" dirty="0"/>
              <a:t>distributed system can consist of any number of possible configurations, such as mainframes, workstations, personal computers, and so on</a:t>
            </a:r>
            <a:r>
              <a:rPr lang="en-US" dirty="0" smtClean="0"/>
              <a:t>.</a:t>
            </a:r>
          </a:p>
          <a:p>
            <a:r>
              <a:rPr lang="en-US" dirty="0" smtClean="0"/>
              <a:t>The </a:t>
            </a:r>
            <a:r>
              <a:rPr lang="en-US" dirty="0"/>
              <a:t>computers interact with each other and share the resources of the system to achieve a common goal.</a:t>
            </a:r>
          </a:p>
          <a:p>
            <a:endParaRPr lang="en-US" dirty="0"/>
          </a:p>
        </p:txBody>
      </p:sp>
    </p:spTree>
    <p:extLst>
      <p:ext uri="{BB962C8B-B14F-4D97-AF65-F5344CB8AC3E}">
        <p14:creationId xmlns:p14="http://schemas.microsoft.com/office/powerpoint/2010/main" val="401690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Advantages </a:t>
            </a:r>
            <a:r>
              <a:rPr lang="en-US" dirty="0"/>
              <a:t>of Distributed Computing</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Reliability (fault tolerance) :</a:t>
            </a:r>
            <a:r>
              <a:rPr lang="en-US" dirty="0"/>
              <a:t/>
            </a:r>
            <a:br>
              <a:rPr lang="en-US" dirty="0"/>
            </a:br>
            <a:r>
              <a:rPr lang="en-US" dirty="0"/>
              <a:t>The important advantage of distributed computing system is reliability. If some of the machines within the system crash, the rest of the computers remain unaffected and work does not stop.</a:t>
            </a:r>
          </a:p>
          <a:p>
            <a:r>
              <a:rPr lang="en-US" b="1" dirty="0"/>
              <a:t>Scalability :</a:t>
            </a:r>
            <a:r>
              <a:rPr lang="en-US" dirty="0"/>
              <a:t/>
            </a:r>
            <a:br>
              <a:rPr lang="en-US" dirty="0"/>
            </a:br>
            <a:r>
              <a:rPr lang="en-US" dirty="0"/>
              <a:t>In distributed computing the system can easily be expanded by adding more machines as needed.</a:t>
            </a:r>
          </a:p>
          <a:p>
            <a:r>
              <a:rPr lang="en-US" b="1" dirty="0"/>
              <a:t>Sharing of Resources :</a:t>
            </a:r>
            <a:r>
              <a:rPr lang="en-US" dirty="0"/>
              <a:t/>
            </a:r>
            <a:br>
              <a:rPr lang="en-US" dirty="0"/>
            </a:br>
            <a:r>
              <a:rPr lang="en-US" dirty="0"/>
              <a:t>Shared data is essential to many applications such as banking, reservation system. As data or resources are shared in distributed system, other resources can be also shared (e.g. expensive printers).</a:t>
            </a:r>
          </a:p>
          <a:p>
            <a:r>
              <a:rPr lang="en-US" b="1" dirty="0"/>
              <a:t>Flexibility :</a:t>
            </a:r>
            <a:r>
              <a:rPr lang="en-US" dirty="0"/>
              <a:t/>
            </a:r>
            <a:br>
              <a:rPr lang="en-US" dirty="0"/>
            </a:br>
            <a:r>
              <a:rPr lang="en-US" dirty="0"/>
              <a:t>As the system is very flexible, it is very easy to install, implement and debug new services.</a:t>
            </a:r>
          </a:p>
          <a:p>
            <a:endParaRPr lang="en-US" dirty="0"/>
          </a:p>
        </p:txBody>
      </p:sp>
    </p:spTree>
    <p:extLst>
      <p:ext uri="{BB962C8B-B14F-4D97-AF65-F5344CB8AC3E}">
        <p14:creationId xmlns:p14="http://schemas.microsoft.com/office/powerpoint/2010/main" val="331984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Advantages </a:t>
            </a:r>
            <a:r>
              <a:rPr lang="en-US" dirty="0"/>
              <a:t>of Distributed </a:t>
            </a:r>
            <a:r>
              <a:rPr lang="en-US" dirty="0" smtClean="0"/>
              <a:t>Computing </a:t>
            </a:r>
            <a:r>
              <a:rPr lang="en-US" sz="2000" dirty="0" smtClean="0"/>
              <a:t>Contd.</a:t>
            </a:r>
            <a:r>
              <a:rPr lang="en-US" sz="2000" dirty="0"/>
              <a:t/>
            </a:r>
            <a:br>
              <a:rPr lang="en-US" sz="2000" dirty="0"/>
            </a:br>
            <a:endParaRPr lang="en-US" sz="2000" dirty="0"/>
          </a:p>
        </p:txBody>
      </p:sp>
      <p:sp>
        <p:nvSpPr>
          <p:cNvPr id="3" name="Content Placeholder 2"/>
          <p:cNvSpPr>
            <a:spLocks noGrp="1"/>
          </p:cNvSpPr>
          <p:nvPr>
            <p:ph idx="1"/>
          </p:nvPr>
        </p:nvSpPr>
        <p:spPr/>
        <p:txBody>
          <a:bodyPr>
            <a:normAutofit/>
          </a:bodyPr>
          <a:lstStyle/>
          <a:p>
            <a:r>
              <a:rPr lang="en-US" b="1" dirty="0"/>
              <a:t>Speed :</a:t>
            </a:r>
            <a:r>
              <a:rPr lang="en-US" dirty="0"/>
              <a:t/>
            </a:r>
            <a:br>
              <a:rPr lang="en-US" dirty="0"/>
            </a:br>
            <a:r>
              <a:rPr lang="en-US" dirty="0"/>
              <a:t>A distributed computing system can have more computing power and it's speed makes it different than other systems.</a:t>
            </a:r>
          </a:p>
          <a:p>
            <a:r>
              <a:rPr lang="en-US" b="1" dirty="0"/>
              <a:t>Open system :</a:t>
            </a:r>
            <a:r>
              <a:rPr lang="en-US" dirty="0"/>
              <a:t/>
            </a:r>
            <a:br>
              <a:rPr lang="en-US" dirty="0"/>
            </a:br>
            <a:r>
              <a:rPr lang="en-US" dirty="0"/>
              <a:t>As it is open system, every service is equally accessible to every client i.e. local or remote.</a:t>
            </a:r>
          </a:p>
          <a:p>
            <a:r>
              <a:rPr lang="en-US" b="1" dirty="0"/>
              <a:t>Performance :</a:t>
            </a:r>
            <a:r>
              <a:rPr lang="en-US" dirty="0"/>
              <a:t/>
            </a:r>
            <a:br>
              <a:rPr lang="en-US" dirty="0"/>
            </a:br>
            <a:r>
              <a:rPr lang="en-US" dirty="0"/>
              <a:t>The collection of processors in the system can provide higher performance (and better price/performance ratio) than a centralized computer.</a:t>
            </a:r>
          </a:p>
          <a:p>
            <a:endParaRPr lang="en-US" dirty="0"/>
          </a:p>
        </p:txBody>
      </p:sp>
    </p:spTree>
    <p:extLst>
      <p:ext uri="{BB962C8B-B14F-4D97-AF65-F5344CB8AC3E}">
        <p14:creationId xmlns:p14="http://schemas.microsoft.com/office/powerpoint/2010/main" val="4055251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1360</Words>
  <Application>Microsoft Office PowerPoint</Application>
  <PresentationFormat>Widescreen</PresentationFormat>
  <Paragraphs>180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Helvetica</vt:lpstr>
      <vt:lpstr>Roboto</vt:lpstr>
      <vt:lpstr>Office Theme</vt:lpstr>
      <vt:lpstr>NOSQL</vt:lpstr>
      <vt:lpstr>NOSQL - Contents</vt:lpstr>
      <vt:lpstr>NOSQL – Contents Contd.</vt:lpstr>
      <vt:lpstr>Introduction</vt:lpstr>
      <vt:lpstr>PowerPoint Presentation</vt:lpstr>
      <vt:lpstr> Classical relation database follow the ACID Rules </vt:lpstr>
      <vt:lpstr> Distributed Systems </vt:lpstr>
      <vt:lpstr> Advantages of Distributed Computing </vt:lpstr>
      <vt:lpstr> Advantages of Distributed Computing Contd. </vt:lpstr>
      <vt:lpstr>Disadvantages of Distributed Computing</vt:lpstr>
      <vt:lpstr>Scalability</vt:lpstr>
      <vt:lpstr>Scalability Contd.</vt:lpstr>
      <vt:lpstr> Why NoSQL? </vt:lpstr>
      <vt:lpstr>Example</vt:lpstr>
      <vt:lpstr>Why NoSQL? Contd.</vt:lpstr>
      <vt:lpstr>RDBMS vs NoSQL</vt:lpstr>
      <vt:lpstr> Brief history of NoSQL </vt:lpstr>
      <vt:lpstr>CAP Theorem (Brewer’s Theorem)</vt:lpstr>
      <vt:lpstr>CAP Theorem (Brewer’s Theorem) Contd.</vt:lpstr>
      <vt:lpstr>CAP Theorem (Brewer’s Theorem) Contd.</vt:lpstr>
      <vt:lpstr> NoSQL pros/cons </vt:lpstr>
      <vt:lpstr>The BASE</vt:lpstr>
      <vt:lpstr>ACID vs BASE</vt:lpstr>
      <vt:lpstr>NoSQL Categories</vt:lpstr>
      <vt:lpstr>PowerPoint Presentation</vt:lpstr>
      <vt:lpstr>Key-value Store</vt:lpstr>
      <vt:lpstr>Key-value Store Contd.</vt:lpstr>
      <vt:lpstr> Example of Key-value store DataBase : Redis, Dynamo, Riak. etc. Pictorial Representation</vt:lpstr>
      <vt:lpstr>Key – Value Store Example</vt:lpstr>
      <vt:lpstr>Column-oriented databases</vt:lpstr>
      <vt:lpstr>Column-oriented databases Contd.</vt:lpstr>
      <vt:lpstr>Example of Column-oriented databases : BigTable, Cassandra, SimpleDB etc.</vt:lpstr>
      <vt:lpstr>Graph Database</vt:lpstr>
      <vt:lpstr>Here is a comparison between the classic relational model and the graph model</vt:lpstr>
      <vt:lpstr>Example of Graph databases : OrientDB, Neo4J, Titan.etc.</vt:lpstr>
      <vt:lpstr>Document Oriented databases</vt:lpstr>
      <vt:lpstr>Here is a comparison between the classic relational model and the document model :</vt:lpstr>
      <vt:lpstr>No SQL Database – At a Glance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dc:creator>
  <cp:lastModifiedBy>abhis</cp:lastModifiedBy>
  <cp:revision>34</cp:revision>
  <dcterms:created xsi:type="dcterms:W3CDTF">2017-08-02T07:53:54Z</dcterms:created>
  <dcterms:modified xsi:type="dcterms:W3CDTF">2022-11-26T20:42:16Z</dcterms:modified>
</cp:coreProperties>
</file>