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466" r:id="rId15"/>
    <p:sldId id="467" r:id="rId16"/>
    <p:sldId id="269" r:id="rId17"/>
    <p:sldId id="270" r:id="rId18"/>
    <p:sldId id="271" r:id="rId19"/>
    <p:sldId id="272" r:id="rId20"/>
    <p:sldId id="273" r:id="rId21"/>
    <p:sldId id="274" r:id="rId22"/>
    <p:sldId id="275" r:id="rId23"/>
    <p:sldId id="276" r:id="rId24"/>
    <p:sldId id="277" r:id="rId25"/>
    <p:sldId id="468" r:id="rId26"/>
    <p:sldId id="278" r:id="rId27"/>
    <p:sldId id="279" r:id="rId28"/>
    <p:sldId id="280" r:id="rId29"/>
    <p:sldId id="281" r:id="rId30"/>
    <p:sldId id="282" r:id="rId31"/>
    <p:sldId id="283" r:id="rId32"/>
    <p:sldId id="284" r:id="rId33"/>
    <p:sldId id="285" r:id="rId34"/>
    <p:sldId id="286" r:id="rId35"/>
    <p:sldId id="287" r:id="rId36"/>
    <p:sldId id="348" r:id="rId37"/>
    <p:sldId id="288" r:id="rId38"/>
    <p:sldId id="289" r:id="rId39"/>
    <p:sldId id="290" r:id="rId40"/>
    <p:sldId id="291" r:id="rId41"/>
    <p:sldId id="317" r:id="rId42"/>
    <p:sldId id="318" r:id="rId43"/>
    <p:sldId id="321" r:id="rId44"/>
    <p:sldId id="322" r:id="rId45"/>
    <p:sldId id="323" r:id="rId46"/>
    <p:sldId id="319" r:id="rId47"/>
    <p:sldId id="324" r:id="rId48"/>
    <p:sldId id="325" r:id="rId49"/>
    <p:sldId id="326" r:id="rId50"/>
    <p:sldId id="327" r:id="rId51"/>
    <p:sldId id="328" r:id="rId52"/>
    <p:sldId id="329" r:id="rId53"/>
    <p:sldId id="330" r:id="rId54"/>
    <p:sldId id="331" r:id="rId55"/>
    <p:sldId id="332" r:id="rId56"/>
    <p:sldId id="333" r:id="rId57"/>
    <p:sldId id="334" r:id="rId58"/>
    <p:sldId id="335" r:id="rId59"/>
    <p:sldId id="336" r:id="rId60"/>
    <p:sldId id="337" r:id="rId61"/>
    <p:sldId id="338" r:id="rId62"/>
    <p:sldId id="339" r:id="rId63"/>
    <p:sldId id="340" r:id="rId64"/>
    <p:sldId id="341" r:id="rId65"/>
    <p:sldId id="342" r:id="rId66"/>
    <p:sldId id="343" r:id="rId67"/>
    <p:sldId id="344" r:id="rId68"/>
    <p:sldId id="345" r:id="rId69"/>
    <p:sldId id="346" r:id="rId70"/>
    <p:sldId id="356" r:id="rId71"/>
    <p:sldId id="320" r:id="rId72"/>
    <p:sldId id="349" r:id="rId73"/>
    <p:sldId id="350" r:id="rId74"/>
    <p:sldId id="351" r:id="rId75"/>
    <p:sldId id="352" r:id="rId76"/>
    <p:sldId id="353" r:id="rId77"/>
    <p:sldId id="370" r:id="rId78"/>
    <p:sldId id="362" r:id="rId79"/>
    <p:sldId id="371" r:id="rId80"/>
    <p:sldId id="372" r:id="rId81"/>
    <p:sldId id="365" r:id="rId82"/>
    <p:sldId id="292" r:id="rId83"/>
    <p:sldId id="293" r:id="rId84"/>
    <p:sldId id="294" r:id="rId85"/>
    <p:sldId id="295" r:id="rId86"/>
    <p:sldId id="296" r:id="rId87"/>
    <p:sldId id="303" r:id="rId88"/>
    <p:sldId id="304" r:id="rId89"/>
    <p:sldId id="305" r:id="rId90"/>
    <p:sldId id="306" r:id="rId91"/>
    <p:sldId id="307" r:id="rId92"/>
    <p:sldId id="311" r:id="rId93"/>
    <p:sldId id="381" r:id="rId94"/>
    <p:sldId id="383" r:id="rId95"/>
    <p:sldId id="414" r:id="rId96"/>
    <p:sldId id="385" r:id="rId97"/>
    <p:sldId id="388" r:id="rId98"/>
    <p:sldId id="390" r:id="rId99"/>
    <p:sldId id="427" r:id="rId100"/>
    <p:sldId id="392" r:id="rId101"/>
    <p:sldId id="393" r:id="rId102"/>
    <p:sldId id="433" r:id="rId103"/>
    <p:sldId id="395" r:id="rId104"/>
    <p:sldId id="442" r:id="rId105"/>
    <p:sldId id="396" r:id="rId106"/>
    <p:sldId id="445" r:id="rId107"/>
    <p:sldId id="446" r:id="rId108"/>
    <p:sldId id="449" r:id="rId109"/>
    <p:sldId id="450" r:id="rId110"/>
    <p:sldId id="399" r:id="rId111"/>
    <p:sldId id="402" r:id="rId112"/>
    <p:sldId id="403" r:id="rId113"/>
    <p:sldId id="404" r:id="rId114"/>
    <p:sldId id="405" r:id="rId115"/>
    <p:sldId id="406" r:id="rId116"/>
    <p:sldId id="454" r:id="rId117"/>
    <p:sldId id="455" r:id="rId118"/>
    <p:sldId id="407" r:id="rId119"/>
    <p:sldId id="456" r:id="rId120"/>
    <p:sldId id="408" r:id="rId121"/>
    <p:sldId id="409" r:id="rId122"/>
    <p:sldId id="458" r:id="rId123"/>
    <p:sldId id="463" r:id="rId124"/>
    <p:sldId id="459" r:id="rId125"/>
    <p:sldId id="464" r:id="rId126"/>
    <p:sldId id="460" r:id="rId127"/>
    <p:sldId id="461" r:id="rId128"/>
    <p:sldId id="465" r:id="rId1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653" autoAdjust="0"/>
    <p:restoredTop sz="94343" autoAdjust="0"/>
  </p:normalViewPr>
  <p:slideViewPr>
    <p:cSldViewPr snapToGrid="0">
      <p:cViewPr varScale="1">
        <p:scale>
          <a:sx n="86" d="100"/>
          <a:sy n="86" d="100"/>
        </p:scale>
        <p:origin x="72"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6E8603-6211-4F18-A034-34D9A80A3A93}" type="datetimeFigureOut">
              <a:rPr lang="en-US" smtClean="0"/>
              <a:t>11/27/2022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4DB014-5252-4455-8A4A-7CEF16DA19C7}" type="slidenum">
              <a:rPr lang="en-US" smtClean="0"/>
              <a:t>‹#›</a:t>
            </a:fld>
            <a:endParaRPr lang="en-US"/>
          </a:p>
        </p:txBody>
      </p:sp>
    </p:spTree>
    <p:extLst>
      <p:ext uri="{BB962C8B-B14F-4D97-AF65-F5344CB8AC3E}">
        <p14:creationId xmlns:p14="http://schemas.microsoft.com/office/powerpoint/2010/main" val="551766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DB014-5252-4455-8A4A-7CEF16DA19C7}" type="slidenum">
              <a:rPr lang="en-US" smtClean="0"/>
              <a:t>11</a:t>
            </a:fld>
            <a:endParaRPr lang="en-US"/>
          </a:p>
        </p:txBody>
      </p:sp>
    </p:spTree>
    <p:extLst>
      <p:ext uri="{BB962C8B-B14F-4D97-AF65-F5344CB8AC3E}">
        <p14:creationId xmlns:p14="http://schemas.microsoft.com/office/powerpoint/2010/main" val="871878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https://phoenixnap.com/kb/install-cassandra-on-windows</a:t>
            </a:r>
            <a:endParaRPr lang="en-US" dirty="0"/>
          </a:p>
        </p:txBody>
      </p:sp>
      <p:sp>
        <p:nvSpPr>
          <p:cNvPr id="4" name="Slide Number Placeholder 3"/>
          <p:cNvSpPr>
            <a:spLocks noGrp="1"/>
          </p:cNvSpPr>
          <p:nvPr>
            <p:ph type="sldNum" sz="quarter" idx="10"/>
          </p:nvPr>
        </p:nvSpPr>
        <p:spPr/>
        <p:txBody>
          <a:bodyPr/>
          <a:lstStyle/>
          <a:p>
            <a:fld id="{424DB014-5252-4455-8A4A-7CEF16DA19C7}" type="slidenum">
              <a:rPr lang="en-US" smtClean="0"/>
              <a:t>40</a:t>
            </a:fld>
            <a:endParaRPr lang="en-US"/>
          </a:p>
        </p:txBody>
      </p:sp>
    </p:spTree>
    <p:extLst>
      <p:ext uri="{BB962C8B-B14F-4D97-AF65-F5344CB8AC3E}">
        <p14:creationId xmlns:p14="http://schemas.microsoft.com/office/powerpoint/2010/main" val="208941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6F61FA-D135-4718-BE67-7F46F87CF2B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a:t>
            </a:fld>
            <a:endParaRPr lang="en-US"/>
          </a:p>
        </p:txBody>
      </p:sp>
    </p:spTree>
    <p:extLst>
      <p:ext uri="{BB962C8B-B14F-4D97-AF65-F5344CB8AC3E}">
        <p14:creationId xmlns:p14="http://schemas.microsoft.com/office/powerpoint/2010/main" val="130394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5A7F47-7543-4879-BC8C-EC1946838A72}"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a:t>
            </a:fld>
            <a:endParaRPr lang="en-US"/>
          </a:p>
        </p:txBody>
      </p:sp>
    </p:spTree>
    <p:extLst>
      <p:ext uri="{BB962C8B-B14F-4D97-AF65-F5344CB8AC3E}">
        <p14:creationId xmlns:p14="http://schemas.microsoft.com/office/powerpoint/2010/main" val="4003992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083C73-B160-47DE-A1BE-B45DD601F6F4}"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a:t>
            </a:fld>
            <a:endParaRPr lang="en-US"/>
          </a:p>
        </p:txBody>
      </p:sp>
    </p:spTree>
    <p:extLst>
      <p:ext uri="{BB962C8B-B14F-4D97-AF65-F5344CB8AC3E}">
        <p14:creationId xmlns:p14="http://schemas.microsoft.com/office/powerpoint/2010/main" val="109949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a:t>
            </a:fld>
            <a:endParaRPr lang="en-US"/>
          </a:p>
        </p:txBody>
      </p:sp>
    </p:spTree>
    <p:extLst>
      <p:ext uri="{BB962C8B-B14F-4D97-AF65-F5344CB8AC3E}">
        <p14:creationId xmlns:p14="http://schemas.microsoft.com/office/powerpoint/2010/main" val="2565856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FACCF8-04E8-4274-A28D-DD0B8DB369B1}"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a:t>
            </a:fld>
            <a:endParaRPr lang="en-US"/>
          </a:p>
        </p:txBody>
      </p:sp>
    </p:spTree>
    <p:extLst>
      <p:ext uri="{BB962C8B-B14F-4D97-AF65-F5344CB8AC3E}">
        <p14:creationId xmlns:p14="http://schemas.microsoft.com/office/powerpoint/2010/main" val="2592562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AD003E-49E4-4B3E-8979-C87CACFD0F9B}" type="datetime1">
              <a:rPr lang="en-US" smtClean="0"/>
              <a:t>11/27/2022</a:t>
            </a:fld>
            <a:endParaRPr lang="en-US"/>
          </a:p>
        </p:txBody>
      </p:sp>
      <p:sp>
        <p:nvSpPr>
          <p:cNvPr id="6" name="Footer Placeholder 5"/>
          <p:cNvSpPr>
            <a:spLocks noGrp="1"/>
          </p:cNvSpPr>
          <p:nvPr>
            <p:ph type="ftr" sz="quarter" idx="11"/>
          </p:nvPr>
        </p:nvSpPr>
        <p:spPr/>
        <p:txBody>
          <a:bodyPr/>
          <a:lstStyle/>
          <a:p>
            <a:r>
              <a:rPr lang="en-US" smtClean="0"/>
              <a:t>Rashmi Gupta</a:t>
            </a:r>
            <a:endParaRPr lang="en-US"/>
          </a:p>
        </p:txBody>
      </p:sp>
      <p:sp>
        <p:nvSpPr>
          <p:cNvPr id="7" name="Slide Number Placeholder 6"/>
          <p:cNvSpPr>
            <a:spLocks noGrp="1"/>
          </p:cNvSpPr>
          <p:nvPr>
            <p:ph type="sldNum" sz="quarter" idx="12"/>
          </p:nvPr>
        </p:nvSpPr>
        <p:spPr/>
        <p:txBody>
          <a:bodyPr/>
          <a:lstStyle/>
          <a:p>
            <a:fld id="{A0EBF004-17CD-4FB8-95D1-29BCFFA2DD1B}" type="slidenum">
              <a:rPr lang="en-US" smtClean="0"/>
              <a:t>‹#›</a:t>
            </a:fld>
            <a:endParaRPr lang="en-US"/>
          </a:p>
        </p:txBody>
      </p:sp>
    </p:spTree>
    <p:extLst>
      <p:ext uri="{BB962C8B-B14F-4D97-AF65-F5344CB8AC3E}">
        <p14:creationId xmlns:p14="http://schemas.microsoft.com/office/powerpoint/2010/main" val="429712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29FCA83-15EF-4430-A51B-C34B255E6AD5}" type="datetime1">
              <a:rPr lang="en-US" smtClean="0"/>
              <a:t>11/27/2022</a:t>
            </a:fld>
            <a:endParaRPr lang="en-US"/>
          </a:p>
        </p:txBody>
      </p:sp>
      <p:sp>
        <p:nvSpPr>
          <p:cNvPr id="8" name="Footer Placeholder 7"/>
          <p:cNvSpPr>
            <a:spLocks noGrp="1"/>
          </p:cNvSpPr>
          <p:nvPr>
            <p:ph type="ftr" sz="quarter" idx="11"/>
          </p:nvPr>
        </p:nvSpPr>
        <p:spPr/>
        <p:txBody>
          <a:bodyPr/>
          <a:lstStyle/>
          <a:p>
            <a:r>
              <a:rPr lang="en-US" smtClean="0"/>
              <a:t>Rashmi Gupta</a:t>
            </a:r>
            <a:endParaRPr lang="en-US"/>
          </a:p>
        </p:txBody>
      </p:sp>
      <p:sp>
        <p:nvSpPr>
          <p:cNvPr id="9" name="Slide Number Placeholder 8"/>
          <p:cNvSpPr>
            <a:spLocks noGrp="1"/>
          </p:cNvSpPr>
          <p:nvPr>
            <p:ph type="sldNum" sz="quarter" idx="12"/>
          </p:nvPr>
        </p:nvSpPr>
        <p:spPr/>
        <p:txBody>
          <a:bodyPr/>
          <a:lstStyle/>
          <a:p>
            <a:fld id="{A0EBF004-17CD-4FB8-95D1-29BCFFA2DD1B}" type="slidenum">
              <a:rPr lang="en-US" smtClean="0"/>
              <a:t>‹#›</a:t>
            </a:fld>
            <a:endParaRPr lang="en-US"/>
          </a:p>
        </p:txBody>
      </p:sp>
    </p:spTree>
    <p:extLst>
      <p:ext uri="{BB962C8B-B14F-4D97-AF65-F5344CB8AC3E}">
        <p14:creationId xmlns:p14="http://schemas.microsoft.com/office/powerpoint/2010/main" val="1841803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3FB036-5CA9-4E7A-83FB-225F25266310}" type="datetime1">
              <a:rPr lang="en-US" smtClean="0"/>
              <a:t>11/27/2022</a:t>
            </a:fld>
            <a:endParaRPr lang="en-US"/>
          </a:p>
        </p:txBody>
      </p:sp>
      <p:sp>
        <p:nvSpPr>
          <p:cNvPr id="4" name="Footer Placeholder 3"/>
          <p:cNvSpPr>
            <a:spLocks noGrp="1"/>
          </p:cNvSpPr>
          <p:nvPr>
            <p:ph type="ftr" sz="quarter" idx="11"/>
          </p:nvPr>
        </p:nvSpPr>
        <p:spPr/>
        <p:txBody>
          <a:bodyPr/>
          <a:lstStyle/>
          <a:p>
            <a:r>
              <a:rPr lang="en-US" smtClean="0"/>
              <a:t>Rashmi Gupta</a:t>
            </a:r>
            <a:endParaRPr lang="en-US"/>
          </a:p>
        </p:txBody>
      </p:sp>
      <p:sp>
        <p:nvSpPr>
          <p:cNvPr id="5" name="Slide Number Placeholder 4"/>
          <p:cNvSpPr>
            <a:spLocks noGrp="1"/>
          </p:cNvSpPr>
          <p:nvPr>
            <p:ph type="sldNum" sz="quarter" idx="12"/>
          </p:nvPr>
        </p:nvSpPr>
        <p:spPr/>
        <p:txBody>
          <a:bodyPr/>
          <a:lstStyle/>
          <a:p>
            <a:fld id="{A0EBF004-17CD-4FB8-95D1-29BCFFA2DD1B}" type="slidenum">
              <a:rPr lang="en-US" smtClean="0"/>
              <a:t>‹#›</a:t>
            </a:fld>
            <a:endParaRPr lang="en-US"/>
          </a:p>
        </p:txBody>
      </p:sp>
    </p:spTree>
    <p:extLst>
      <p:ext uri="{BB962C8B-B14F-4D97-AF65-F5344CB8AC3E}">
        <p14:creationId xmlns:p14="http://schemas.microsoft.com/office/powerpoint/2010/main" val="2972478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588291-AD43-405B-AD38-BAD0216DC511}" type="datetime1">
              <a:rPr lang="en-US" smtClean="0"/>
              <a:t>11/27/2022</a:t>
            </a:fld>
            <a:endParaRPr lang="en-US"/>
          </a:p>
        </p:txBody>
      </p:sp>
      <p:sp>
        <p:nvSpPr>
          <p:cNvPr id="3" name="Footer Placeholder 2"/>
          <p:cNvSpPr>
            <a:spLocks noGrp="1"/>
          </p:cNvSpPr>
          <p:nvPr>
            <p:ph type="ftr" sz="quarter" idx="11"/>
          </p:nvPr>
        </p:nvSpPr>
        <p:spPr/>
        <p:txBody>
          <a:bodyPr/>
          <a:lstStyle/>
          <a:p>
            <a:r>
              <a:rPr lang="en-US" smtClean="0"/>
              <a:t>Rashmi Gupta</a:t>
            </a:r>
            <a:endParaRPr lang="en-US"/>
          </a:p>
        </p:txBody>
      </p:sp>
      <p:sp>
        <p:nvSpPr>
          <p:cNvPr id="4" name="Slide Number Placeholder 3"/>
          <p:cNvSpPr>
            <a:spLocks noGrp="1"/>
          </p:cNvSpPr>
          <p:nvPr>
            <p:ph type="sldNum" sz="quarter" idx="12"/>
          </p:nvPr>
        </p:nvSpPr>
        <p:spPr/>
        <p:txBody>
          <a:bodyPr/>
          <a:lstStyle/>
          <a:p>
            <a:fld id="{A0EBF004-17CD-4FB8-95D1-29BCFFA2DD1B}" type="slidenum">
              <a:rPr lang="en-US" smtClean="0"/>
              <a:t>‹#›</a:t>
            </a:fld>
            <a:endParaRPr lang="en-US"/>
          </a:p>
        </p:txBody>
      </p:sp>
    </p:spTree>
    <p:extLst>
      <p:ext uri="{BB962C8B-B14F-4D97-AF65-F5344CB8AC3E}">
        <p14:creationId xmlns:p14="http://schemas.microsoft.com/office/powerpoint/2010/main" val="1143872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E70A82-9DA5-4D92-A26A-A787441F2A71}" type="datetime1">
              <a:rPr lang="en-US" smtClean="0"/>
              <a:t>11/27/2022</a:t>
            </a:fld>
            <a:endParaRPr lang="en-US"/>
          </a:p>
        </p:txBody>
      </p:sp>
      <p:sp>
        <p:nvSpPr>
          <p:cNvPr id="6" name="Footer Placeholder 5"/>
          <p:cNvSpPr>
            <a:spLocks noGrp="1"/>
          </p:cNvSpPr>
          <p:nvPr>
            <p:ph type="ftr" sz="quarter" idx="11"/>
          </p:nvPr>
        </p:nvSpPr>
        <p:spPr/>
        <p:txBody>
          <a:bodyPr/>
          <a:lstStyle/>
          <a:p>
            <a:r>
              <a:rPr lang="en-US" smtClean="0"/>
              <a:t>Rashmi Gupta</a:t>
            </a:r>
            <a:endParaRPr lang="en-US"/>
          </a:p>
        </p:txBody>
      </p:sp>
      <p:sp>
        <p:nvSpPr>
          <p:cNvPr id="7" name="Slide Number Placeholder 6"/>
          <p:cNvSpPr>
            <a:spLocks noGrp="1"/>
          </p:cNvSpPr>
          <p:nvPr>
            <p:ph type="sldNum" sz="quarter" idx="12"/>
          </p:nvPr>
        </p:nvSpPr>
        <p:spPr/>
        <p:txBody>
          <a:bodyPr/>
          <a:lstStyle/>
          <a:p>
            <a:fld id="{A0EBF004-17CD-4FB8-95D1-29BCFFA2DD1B}" type="slidenum">
              <a:rPr lang="en-US" smtClean="0"/>
              <a:t>‹#›</a:t>
            </a:fld>
            <a:endParaRPr lang="en-US"/>
          </a:p>
        </p:txBody>
      </p:sp>
    </p:spTree>
    <p:extLst>
      <p:ext uri="{BB962C8B-B14F-4D97-AF65-F5344CB8AC3E}">
        <p14:creationId xmlns:p14="http://schemas.microsoft.com/office/powerpoint/2010/main" val="2765872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30A478-32D0-403B-935A-3E385C8B554F}" type="datetime1">
              <a:rPr lang="en-US" smtClean="0"/>
              <a:t>11/27/2022</a:t>
            </a:fld>
            <a:endParaRPr lang="en-US"/>
          </a:p>
        </p:txBody>
      </p:sp>
      <p:sp>
        <p:nvSpPr>
          <p:cNvPr id="6" name="Footer Placeholder 5"/>
          <p:cNvSpPr>
            <a:spLocks noGrp="1"/>
          </p:cNvSpPr>
          <p:nvPr>
            <p:ph type="ftr" sz="quarter" idx="11"/>
          </p:nvPr>
        </p:nvSpPr>
        <p:spPr/>
        <p:txBody>
          <a:bodyPr/>
          <a:lstStyle/>
          <a:p>
            <a:r>
              <a:rPr lang="en-US" smtClean="0"/>
              <a:t>Rashmi Gupta</a:t>
            </a:r>
            <a:endParaRPr lang="en-US"/>
          </a:p>
        </p:txBody>
      </p:sp>
      <p:sp>
        <p:nvSpPr>
          <p:cNvPr id="7" name="Slide Number Placeholder 6"/>
          <p:cNvSpPr>
            <a:spLocks noGrp="1"/>
          </p:cNvSpPr>
          <p:nvPr>
            <p:ph type="sldNum" sz="quarter" idx="12"/>
          </p:nvPr>
        </p:nvSpPr>
        <p:spPr/>
        <p:txBody>
          <a:bodyPr/>
          <a:lstStyle/>
          <a:p>
            <a:fld id="{A0EBF004-17CD-4FB8-95D1-29BCFFA2DD1B}" type="slidenum">
              <a:rPr lang="en-US" smtClean="0"/>
              <a:t>‹#›</a:t>
            </a:fld>
            <a:endParaRPr lang="en-US"/>
          </a:p>
        </p:txBody>
      </p:sp>
    </p:spTree>
    <p:extLst>
      <p:ext uri="{BB962C8B-B14F-4D97-AF65-F5344CB8AC3E}">
        <p14:creationId xmlns:p14="http://schemas.microsoft.com/office/powerpoint/2010/main" val="1951378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CE33F1-0E17-434C-B4B7-5338AD49559A}" type="datetime1">
              <a:rPr lang="en-US" smtClean="0"/>
              <a:t>11/27/2022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Rashmi Gupta</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EBF004-17CD-4FB8-95D1-29BCFFA2DD1B}" type="slidenum">
              <a:rPr lang="en-US" smtClean="0"/>
              <a:t>‹#›</a:t>
            </a:fld>
            <a:endParaRPr lang="en-US"/>
          </a:p>
        </p:txBody>
      </p:sp>
    </p:spTree>
    <p:extLst>
      <p:ext uri="{BB962C8B-B14F-4D97-AF65-F5344CB8AC3E}">
        <p14:creationId xmlns:p14="http://schemas.microsoft.com/office/powerpoint/2010/main" val="2713080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Cassandra </a:t>
            </a:r>
          </a:p>
        </p:txBody>
      </p:sp>
      <p:sp>
        <p:nvSpPr>
          <p:cNvPr id="3" name="Subtitle 2"/>
          <p:cNvSpPr>
            <a:spLocks noGrp="1"/>
          </p:cNvSpPr>
          <p:nvPr>
            <p:ph type="subTitle" idx="1"/>
          </p:nvPr>
        </p:nvSpPr>
        <p:spPr/>
        <p:txBody>
          <a:bodyPr/>
          <a:lstStyle/>
          <a:p>
            <a:r>
              <a:rPr lang="en-US" dirty="0" smtClean="0"/>
              <a:t>Cassandra Query Language</a:t>
            </a:r>
            <a:endParaRPr lang="en-US" dirty="0"/>
          </a:p>
        </p:txBody>
      </p:sp>
      <p:sp>
        <p:nvSpPr>
          <p:cNvPr id="4" name="Date Placeholder 3"/>
          <p:cNvSpPr>
            <a:spLocks noGrp="1"/>
          </p:cNvSpPr>
          <p:nvPr>
            <p:ph type="dt" sz="half" idx="10"/>
          </p:nvPr>
        </p:nvSpPr>
        <p:spPr/>
        <p:txBody>
          <a:bodyPr/>
          <a:lstStyle/>
          <a:p>
            <a:fld id="{CF4EA294-3E74-41B2-9184-05864BF4461A}"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1</a:t>
            </a:fld>
            <a:endParaRPr lang="en-US"/>
          </a:p>
        </p:txBody>
      </p:sp>
    </p:spTree>
    <p:extLst>
      <p:ext uri="{BB962C8B-B14F-4D97-AF65-F5344CB8AC3E}">
        <p14:creationId xmlns:p14="http://schemas.microsoft.com/office/powerpoint/2010/main" val="2245272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NoSQL Database</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a:t>
            </a:r>
            <a:r>
              <a:rPr lang="en-US" dirty="0" err="1"/>
              <a:t>NoSQL</a:t>
            </a:r>
            <a:r>
              <a:rPr lang="en-US" dirty="0"/>
              <a:t> database (sometimes called as Not Only SQL) is a database that provides a mechanism to store and retrieve data other than the tabular relations used in relational databases. These databases are schema-free, support easy replication, have simple API, eventually consistent, and can handle huge amounts of data.</a:t>
            </a:r>
          </a:p>
          <a:p>
            <a:r>
              <a:rPr lang="en-US" dirty="0"/>
              <a:t>The primary objective of a </a:t>
            </a:r>
            <a:r>
              <a:rPr lang="en-US" dirty="0" err="1"/>
              <a:t>NoSQL</a:t>
            </a:r>
            <a:r>
              <a:rPr lang="en-US" dirty="0"/>
              <a:t> database is to have</a:t>
            </a:r>
          </a:p>
          <a:p>
            <a:pPr lvl="1"/>
            <a:r>
              <a:rPr lang="en-US" dirty="0"/>
              <a:t>simplicity of design,</a:t>
            </a:r>
          </a:p>
          <a:p>
            <a:pPr lvl="1"/>
            <a:r>
              <a:rPr lang="en-US" dirty="0"/>
              <a:t>horizontal scaling, and</a:t>
            </a:r>
          </a:p>
          <a:p>
            <a:pPr lvl="1"/>
            <a:r>
              <a:rPr lang="en-US" dirty="0"/>
              <a:t>finer control over availability.</a:t>
            </a:r>
          </a:p>
          <a:p>
            <a:r>
              <a:rPr lang="en-US" dirty="0" err="1"/>
              <a:t>NoSql</a:t>
            </a:r>
            <a:r>
              <a:rPr lang="en-US" dirty="0"/>
              <a:t> databases use different data structures compared to relational databases. It makes some operations faster in </a:t>
            </a:r>
            <a:r>
              <a:rPr lang="en-US" dirty="0" err="1"/>
              <a:t>NoSQL</a:t>
            </a:r>
            <a:r>
              <a:rPr lang="en-US" dirty="0"/>
              <a:t>. The suitability of a given </a:t>
            </a:r>
            <a:r>
              <a:rPr lang="en-US" dirty="0" err="1"/>
              <a:t>NoSQL</a:t>
            </a:r>
            <a:r>
              <a:rPr lang="en-US" dirty="0"/>
              <a:t> database depends on the problem it must solve.</a:t>
            </a:r>
          </a:p>
          <a:p>
            <a:endParaRPr lang="en-US" dirty="0"/>
          </a:p>
        </p:txBody>
      </p:sp>
      <p:sp>
        <p:nvSpPr>
          <p:cNvPr id="4" name="Date Placeholder 3"/>
          <p:cNvSpPr>
            <a:spLocks noGrp="1"/>
          </p:cNvSpPr>
          <p:nvPr>
            <p:ph type="dt" sz="half" idx="10"/>
          </p:nvPr>
        </p:nvSpPr>
        <p:spPr/>
        <p:txBody>
          <a:bodyPr/>
          <a:lstStyle/>
          <a:p>
            <a:fld id="{57C1CB94-EA16-42BE-B497-497245A64878}"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10</a:t>
            </a:fld>
            <a:endParaRPr lang="en-US"/>
          </a:p>
        </p:txBody>
      </p:sp>
    </p:spTree>
    <p:extLst>
      <p:ext uri="{BB962C8B-B14F-4D97-AF65-F5344CB8AC3E}">
        <p14:creationId xmlns:p14="http://schemas.microsoft.com/office/powerpoint/2010/main" val="329560592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CURD </a:t>
            </a:r>
            <a:r>
              <a:rPr lang="en-US" b="1" dirty="0"/>
              <a:t>Operations </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100</a:t>
            </a:fld>
            <a:endParaRPr lang="en-US"/>
          </a:p>
        </p:txBody>
      </p:sp>
    </p:spTree>
    <p:extLst>
      <p:ext uri="{BB962C8B-B14F-4D97-AF65-F5344CB8AC3E}">
        <p14:creationId xmlns:p14="http://schemas.microsoft.com/office/powerpoint/2010/main" val="194925642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Data</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Creating </a:t>
            </a:r>
            <a:r>
              <a:rPr lang="en-US" b="1" dirty="0"/>
              <a:t>Data in a Table </a:t>
            </a:r>
            <a:endParaRPr lang="en-US" dirty="0"/>
          </a:p>
          <a:p>
            <a:r>
              <a:rPr lang="en-US" dirty="0"/>
              <a:t>You can insert data into the columns of a row in a table using the command </a:t>
            </a:r>
            <a:r>
              <a:rPr lang="en-US" b="1" dirty="0"/>
              <a:t>INSERT</a:t>
            </a:r>
            <a:r>
              <a:rPr lang="en-US" dirty="0"/>
              <a:t>. Given below is the syntax for creating data in a table. </a:t>
            </a:r>
          </a:p>
          <a:p>
            <a:r>
              <a:rPr lang="en-US" dirty="0"/>
              <a:t>INSERT INTO &lt;</a:t>
            </a:r>
            <a:r>
              <a:rPr lang="en-US" dirty="0" err="1"/>
              <a:t>tablename</a:t>
            </a:r>
            <a:r>
              <a:rPr lang="en-US" dirty="0"/>
              <a:t>&gt; </a:t>
            </a:r>
          </a:p>
          <a:p>
            <a:r>
              <a:rPr lang="en-US" dirty="0"/>
              <a:t>(&lt;column1 name&gt;, &lt;column2 name&gt;....) </a:t>
            </a:r>
          </a:p>
          <a:p>
            <a:r>
              <a:rPr lang="en-US" dirty="0"/>
              <a:t>VALUES (&lt;value1&gt;, &lt;value2&gt;....) USING &lt;option&gt; </a:t>
            </a:r>
          </a:p>
          <a:p>
            <a:r>
              <a:rPr lang="en-US" b="1" dirty="0"/>
              <a:t>Example </a:t>
            </a:r>
            <a:endParaRPr lang="en-US" dirty="0"/>
          </a:p>
          <a:p>
            <a:r>
              <a:rPr lang="en-US" dirty="0"/>
              <a:t>Let us assume there is a table called </a:t>
            </a:r>
            <a:r>
              <a:rPr lang="en-US" b="1" dirty="0" err="1"/>
              <a:t>emp</a:t>
            </a:r>
            <a:r>
              <a:rPr lang="en-US" b="1" dirty="0"/>
              <a:t> </a:t>
            </a:r>
            <a:r>
              <a:rPr lang="en-US" dirty="0"/>
              <a:t>with columns (</a:t>
            </a:r>
            <a:r>
              <a:rPr lang="en-US" dirty="0" err="1"/>
              <a:t>emp_id</a:t>
            </a:r>
            <a:r>
              <a:rPr lang="en-US" dirty="0"/>
              <a:t>, </a:t>
            </a:r>
            <a:r>
              <a:rPr lang="en-US" dirty="0" err="1"/>
              <a:t>emp_name</a:t>
            </a:r>
            <a:r>
              <a:rPr lang="en-US" dirty="0"/>
              <a:t>, </a:t>
            </a:r>
            <a:r>
              <a:rPr lang="en-US" dirty="0" err="1"/>
              <a:t>emp_city</a:t>
            </a:r>
            <a:r>
              <a:rPr lang="en-US" dirty="0"/>
              <a:t>, </a:t>
            </a:r>
            <a:r>
              <a:rPr lang="en-US" dirty="0" err="1"/>
              <a:t>emp_phone</a:t>
            </a:r>
            <a:r>
              <a:rPr lang="en-US" dirty="0"/>
              <a:t>, </a:t>
            </a:r>
            <a:r>
              <a:rPr lang="en-US" dirty="0" err="1"/>
              <a:t>emp_sal</a:t>
            </a:r>
            <a:r>
              <a:rPr lang="en-US" dirty="0"/>
              <a:t>) and you have to insert the following data into the </a:t>
            </a:r>
            <a:r>
              <a:rPr lang="en-US" b="1" dirty="0" err="1"/>
              <a:t>emp</a:t>
            </a:r>
            <a:r>
              <a:rPr lang="en-US" b="1" dirty="0"/>
              <a:t> </a:t>
            </a:r>
            <a:r>
              <a:rPr lang="en-US" dirty="0"/>
              <a:t>table. </a:t>
            </a:r>
            <a:r>
              <a:rPr lang="en-US" b="1" dirty="0" err="1"/>
              <a:t>emp_id</a:t>
            </a:r>
            <a:r>
              <a:rPr lang="en-US" b="1" dirty="0"/>
              <a:t> </a:t>
            </a:r>
            <a:r>
              <a:rPr lang="en-US" dirty="0"/>
              <a:t>	</a:t>
            </a:r>
            <a:r>
              <a:rPr lang="en-US" b="1" dirty="0" err="1"/>
              <a:t>emp_name</a:t>
            </a:r>
            <a:r>
              <a:rPr lang="en-US" b="1" dirty="0"/>
              <a:t> </a:t>
            </a:r>
            <a:r>
              <a:rPr lang="en-US" dirty="0"/>
              <a:t>	</a:t>
            </a:r>
            <a:r>
              <a:rPr lang="en-US" b="1" dirty="0" err="1"/>
              <a:t>emp_city</a:t>
            </a:r>
            <a:r>
              <a:rPr lang="en-US" b="1" dirty="0"/>
              <a:t> </a:t>
            </a:r>
            <a:r>
              <a:rPr lang="en-US" dirty="0"/>
              <a:t>	</a:t>
            </a:r>
            <a:r>
              <a:rPr lang="en-US" b="1" dirty="0" err="1"/>
              <a:t>emp_phone</a:t>
            </a:r>
            <a:r>
              <a:rPr lang="en-US" b="1" dirty="0"/>
              <a:t> </a:t>
            </a:r>
            <a:r>
              <a:rPr lang="en-US" dirty="0"/>
              <a:t>	</a:t>
            </a:r>
            <a:r>
              <a:rPr lang="en-US" b="1" dirty="0" err="1"/>
              <a:t>emp_sal</a:t>
            </a:r>
            <a:r>
              <a:rPr lang="en-US" b="1" dirty="0"/>
              <a:t> </a:t>
            </a:r>
            <a:r>
              <a:rPr lang="en-US" dirty="0"/>
              <a:t>	</a:t>
            </a:r>
          </a:p>
          <a:p>
            <a:r>
              <a:rPr lang="nb-NO" dirty="0"/>
              <a:t>1 	ram 	Hyderabad 	9848022338 	50000 	</a:t>
            </a:r>
          </a:p>
          <a:p>
            <a:r>
              <a:rPr lang="en-US" dirty="0"/>
              <a:t>2 	robin 	Hyderabad 	9848022339 	40000 	</a:t>
            </a:r>
          </a:p>
          <a:p>
            <a:r>
              <a:rPr lang="de-DE" dirty="0"/>
              <a:t>3 	rahman 	Chennai 	9848022330 	45000 	</a:t>
            </a:r>
          </a:p>
          <a:p>
            <a:pPr marL="0" indent="0">
              <a:buNone/>
            </a:pPr>
            <a:endParaRPr lang="en-US"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101</a:t>
            </a:fld>
            <a:endParaRPr lang="en-US"/>
          </a:p>
        </p:txBody>
      </p:sp>
    </p:spTree>
    <p:extLst>
      <p:ext uri="{BB962C8B-B14F-4D97-AF65-F5344CB8AC3E}">
        <p14:creationId xmlns:p14="http://schemas.microsoft.com/office/powerpoint/2010/main" val="206385379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Data </a:t>
            </a:r>
            <a:r>
              <a:rPr lang="en-US" sz="1800" dirty="0" smtClean="0"/>
              <a:t>Contd.</a:t>
            </a:r>
            <a:endParaRPr lang="en-US" sz="1800" dirty="0"/>
          </a:p>
        </p:txBody>
      </p:sp>
      <p:sp>
        <p:nvSpPr>
          <p:cNvPr id="3" name="Content Placeholder 2"/>
          <p:cNvSpPr>
            <a:spLocks noGrp="1"/>
          </p:cNvSpPr>
          <p:nvPr>
            <p:ph idx="1"/>
          </p:nvPr>
        </p:nvSpPr>
        <p:spPr/>
        <p:txBody>
          <a:bodyPr>
            <a:normAutofit fontScale="47500" lnSpcReduction="20000"/>
          </a:bodyPr>
          <a:lstStyle/>
          <a:p>
            <a:r>
              <a:rPr lang="en-US" dirty="0" smtClean="0"/>
              <a:t>Use </a:t>
            </a:r>
            <a:r>
              <a:rPr lang="en-US" dirty="0"/>
              <a:t>the commands given below to fill the table with required data. </a:t>
            </a:r>
          </a:p>
          <a:p>
            <a:r>
              <a:rPr lang="en-US" dirty="0" err="1"/>
              <a:t>cqlsh:tutorialspoint</a:t>
            </a:r>
            <a:r>
              <a:rPr lang="en-US" dirty="0"/>
              <a:t>&gt; INSERT INTO </a:t>
            </a:r>
            <a:r>
              <a:rPr lang="en-US" dirty="0" err="1"/>
              <a:t>emp</a:t>
            </a:r>
            <a:r>
              <a:rPr lang="en-US" dirty="0"/>
              <a:t> (</a:t>
            </a:r>
            <a:r>
              <a:rPr lang="en-US" dirty="0" err="1"/>
              <a:t>emp_id</a:t>
            </a:r>
            <a:r>
              <a:rPr lang="en-US" dirty="0"/>
              <a:t>, </a:t>
            </a:r>
            <a:r>
              <a:rPr lang="en-US" dirty="0" err="1"/>
              <a:t>emp_name</a:t>
            </a:r>
            <a:r>
              <a:rPr lang="en-US" dirty="0"/>
              <a:t>, </a:t>
            </a:r>
            <a:r>
              <a:rPr lang="en-US" dirty="0" err="1"/>
              <a:t>emp_city</a:t>
            </a:r>
            <a:r>
              <a:rPr lang="en-US" dirty="0"/>
              <a:t>, </a:t>
            </a:r>
            <a:r>
              <a:rPr lang="en-US" dirty="0" err="1"/>
              <a:t>emp_phone</a:t>
            </a:r>
            <a:r>
              <a:rPr lang="en-US" dirty="0"/>
              <a:t>, </a:t>
            </a:r>
            <a:r>
              <a:rPr lang="en-US" dirty="0" err="1"/>
              <a:t>emp_sal</a:t>
            </a:r>
            <a:r>
              <a:rPr lang="en-US" dirty="0"/>
              <a:t>) VALUES(1,'ram', 'Hyderabad', 9848022338, 50000); </a:t>
            </a:r>
          </a:p>
          <a:p>
            <a:r>
              <a:rPr lang="en-US" dirty="0" err="1"/>
              <a:t>cqlsh:tutorialspoint</a:t>
            </a:r>
            <a:r>
              <a:rPr lang="en-US" dirty="0"/>
              <a:t>&gt; INSERT INTO </a:t>
            </a:r>
            <a:r>
              <a:rPr lang="en-US" dirty="0" err="1"/>
              <a:t>emp</a:t>
            </a:r>
            <a:r>
              <a:rPr lang="en-US" dirty="0"/>
              <a:t> (</a:t>
            </a:r>
            <a:r>
              <a:rPr lang="en-US" dirty="0" err="1"/>
              <a:t>emp_id</a:t>
            </a:r>
            <a:r>
              <a:rPr lang="en-US" dirty="0"/>
              <a:t>, </a:t>
            </a:r>
            <a:r>
              <a:rPr lang="en-US" dirty="0" err="1"/>
              <a:t>emp_name</a:t>
            </a:r>
            <a:r>
              <a:rPr lang="en-US" dirty="0"/>
              <a:t>, </a:t>
            </a:r>
            <a:r>
              <a:rPr lang="en-US" dirty="0" err="1"/>
              <a:t>emp_city</a:t>
            </a:r>
            <a:r>
              <a:rPr lang="en-US" dirty="0"/>
              <a:t>, </a:t>
            </a:r>
            <a:r>
              <a:rPr lang="en-US" dirty="0" err="1"/>
              <a:t>emp_phone</a:t>
            </a:r>
            <a:r>
              <a:rPr lang="en-US" dirty="0"/>
              <a:t>, </a:t>
            </a:r>
            <a:r>
              <a:rPr lang="en-US" dirty="0" err="1"/>
              <a:t>emp_sal</a:t>
            </a:r>
            <a:r>
              <a:rPr lang="en-US" dirty="0"/>
              <a:t>) VALUES(2,'robin', 'Hyderabad', 9848022339, 40000); </a:t>
            </a:r>
          </a:p>
          <a:p>
            <a:r>
              <a:rPr lang="en-US" dirty="0" err="1"/>
              <a:t>cqlsh:tutorialspoint</a:t>
            </a:r>
            <a:r>
              <a:rPr lang="en-US" dirty="0"/>
              <a:t>&gt; INSERT INTO </a:t>
            </a:r>
            <a:r>
              <a:rPr lang="en-US" dirty="0" err="1"/>
              <a:t>emp</a:t>
            </a:r>
            <a:r>
              <a:rPr lang="en-US" dirty="0"/>
              <a:t> (</a:t>
            </a:r>
            <a:r>
              <a:rPr lang="en-US" dirty="0" err="1"/>
              <a:t>emp_id</a:t>
            </a:r>
            <a:r>
              <a:rPr lang="en-US" dirty="0"/>
              <a:t>, </a:t>
            </a:r>
            <a:r>
              <a:rPr lang="en-US" dirty="0" err="1"/>
              <a:t>emp_name</a:t>
            </a:r>
            <a:r>
              <a:rPr lang="en-US" dirty="0"/>
              <a:t>, </a:t>
            </a:r>
            <a:r>
              <a:rPr lang="en-US" dirty="0" err="1"/>
              <a:t>emp_city</a:t>
            </a:r>
            <a:r>
              <a:rPr lang="en-US" dirty="0"/>
              <a:t>, </a:t>
            </a:r>
            <a:r>
              <a:rPr lang="en-US" dirty="0" err="1"/>
              <a:t>emp_phone</a:t>
            </a:r>
            <a:r>
              <a:rPr lang="en-US" dirty="0"/>
              <a:t>, </a:t>
            </a:r>
            <a:r>
              <a:rPr lang="en-US" dirty="0" err="1"/>
              <a:t>emp_sal</a:t>
            </a:r>
            <a:r>
              <a:rPr lang="en-US" dirty="0"/>
              <a:t>) VALUES(3,'rahman', 'Chennai', 9848022330, 45000); </a:t>
            </a:r>
          </a:p>
          <a:p>
            <a:r>
              <a:rPr lang="en-US" b="1" dirty="0" smtClean="0"/>
              <a:t>Verification </a:t>
            </a:r>
            <a:endParaRPr lang="en-US" dirty="0"/>
          </a:p>
          <a:p>
            <a:r>
              <a:rPr lang="en-US" dirty="0"/>
              <a:t>After inserting data, use SELECT statement to verify whether the data has been inserted or not. If you verify the </a:t>
            </a:r>
            <a:r>
              <a:rPr lang="en-US" dirty="0" err="1"/>
              <a:t>emp</a:t>
            </a:r>
            <a:r>
              <a:rPr lang="en-US" dirty="0"/>
              <a:t> table using SELECT statement, it will give you the following output. </a:t>
            </a:r>
          </a:p>
          <a:p>
            <a:r>
              <a:rPr lang="en-US" dirty="0" err="1"/>
              <a:t>cqlsh:tutorialspoint</a:t>
            </a:r>
            <a:r>
              <a:rPr lang="en-US" dirty="0"/>
              <a:t>&gt; SELECT * FROM </a:t>
            </a:r>
            <a:r>
              <a:rPr lang="en-US" dirty="0" err="1"/>
              <a:t>emp</a:t>
            </a:r>
            <a:r>
              <a:rPr lang="en-US" dirty="0"/>
              <a:t>; </a:t>
            </a:r>
          </a:p>
          <a:p>
            <a:r>
              <a:rPr lang="en-US" dirty="0" err="1"/>
              <a:t>emp_id</a:t>
            </a:r>
            <a:r>
              <a:rPr lang="en-US" dirty="0"/>
              <a:t> | </a:t>
            </a:r>
            <a:r>
              <a:rPr lang="en-US" dirty="0" err="1"/>
              <a:t>emp_city</a:t>
            </a:r>
            <a:r>
              <a:rPr lang="en-US" dirty="0"/>
              <a:t> | </a:t>
            </a:r>
            <a:r>
              <a:rPr lang="en-US" dirty="0" err="1"/>
              <a:t>emp_name</a:t>
            </a:r>
            <a:r>
              <a:rPr lang="en-US" dirty="0"/>
              <a:t> | </a:t>
            </a:r>
            <a:r>
              <a:rPr lang="en-US" dirty="0" err="1"/>
              <a:t>emp_phone</a:t>
            </a:r>
            <a:r>
              <a:rPr lang="en-US" dirty="0"/>
              <a:t> | </a:t>
            </a:r>
            <a:r>
              <a:rPr lang="en-US" dirty="0" err="1"/>
              <a:t>emp_sal</a:t>
            </a:r>
            <a:r>
              <a:rPr lang="en-US" dirty="0"/>
              <a:t> </a:t>
            </a:r>
          </a:p>
          <a:p>
            <a:r>
              <a:rPr lang="en-US" dirty="0"/>
              <a:t>--------+-----------+----------+------------+--------- </a:t>
            </a:r>
          </a:p>
          <a:p>
            <a:r>
              <a:rPr lang="en-US" dirty="0"/>
              <a:t>1 | Hyderabad | ram | 9848022338 | 50000 </a:t>
            </a:r>
          </a:p>
          <a:p>
            <a:r>
              <a:rPr lang="en-US" dirty="0"/>
              <a:t>2 | Hyderabad | robin | 9848022339 | 40000 </a:t>
            </a:r>
          </a:p>
          <a:p>
            <a:r>
              <a:rPr lang="en-US" dirty="0"/>
              <a:t>3 | Chennai | </a:t>
            </a:r>
            <a:r>
              <a:rPr lang="en-US" dirty="0" err="1"/>
              <a:t>rahman</a:t>
            </a:r>
            <a:r>
              <a:rPr lang="en-US" dirty="0"/>
              <a:t> | 9848022330 | 45000 </a:t>
            </a:r>
          </a:p>
          <a:p>
            <a:r>
              <a:rPr lang="en-US" dirty="0"/>
              <a:t>(3 rows) </a:t>
            </a:r>
          </a:p>
          <a:p>
            <a:r>
              <a:rPr lang="en-US" dirty="0"/>
              <a:t>Here you can observe the table has populated with the data we inserted. </a:t>
            </a:r>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102</a:t>
            </a:fld>
            <a:endParaRPr lang="en-US"/>
          </a:p>
        </p:txBody>
      </p:sp>
    </p:spTree>
    <p:extLst>
      <p:ext uri="{BB962C8B-B14F-4D97-AF65-F5344CB8AC3E}">
        <p14:creationId xmlns:p14="http://schemas.microsoft.com/office/powerpoint/2010/main" val="163144974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Data </a:t>
            </a:r>
            <a:endParaRPr lang="en-US" dirty="0"/>
          </a:p>
        </p:txBody>
      </p:sp>
      <p:sp>
        <p:nvSpPr>
          <p:cNvPr id="3" name="Content Placeholder 2"/>
          <p:cNvSpPr>
            <a:spLocks noGrp="1"/>
          </p:cNvSpPr>
          <p:nvPr>
            <p:ph idx="1"/>
          </p:nvPr>
        </p:nvSpPr>
        <p:spPr/>
        <p:txBody>
          <a:bodyPr>
            <a:normAutofit fontScale="55000" lnSpcReduction="20000"/>
          </a:bodyPr>
          <a:lstStyle/>
          <a:p>
            <a:r>
              <a:rPr lang="en-US" b="1" dirty="0" smtClean="0"/>
              <a:t>Updating </a:t>
            </a:r>
            <a:r>
              <a:rPr lang="en-US" b="1" dirty="0"/>
              <a:t>Data in a Table </a:t>
            </a:r>
            <a:endParaRPr lang="en-US" dirty="0"/>
          </a:p>
          <a:p>
            <a:r>
              <a:rPr lang="en-US" b="1" dirty="0"/>
              <a:t>UPDATE </a:t>
            </a:r>
            <a:r>
              <a:rPr lang="en-US" dirty="0"/>
              <a:t>is the command used to update data in a table. The following keywords are used while updating data in a table: </a:t>
            </a:r>
          </a:p>
          <a:p>
            <a:r>
              <a:rPr lang="en-US" dirty="0"/>
              <a:t>● </a:t>
            </a:r>
            <a:r>
              <a:rPr lang="en-US" b="1" dirty="0"/>
              <a:t>Where</a:t>
            </a:r>
            <a:r>
              <a:rPr lang="en-US" dirty="0"/>
              <a:t>: This clause is used to select the row to be updated. </a:t>
            </a:r>
          </a:p>
          <a:p>
            <a:r>
              <a:rPr lang="en-US" dirty="0"/>
              <a:t>● </a:t>
            </a:r>
            <a:r>
              <a:rPr lang="en-US" b="1" dirty="0"/>
              <a:t>Set</a:t>
            </a:r>
            <a:r>
              <a:rPr lang="en-US" dirty="0"/>
              <a:t>: Set the value using this keyword. </a:t>
            </a:r>
          </a:p>
          <a:p>
            <a:r>
              <a:rPr lang="en-US" dirty="0"/>
              <a:t>● </a:t>
            </a:r>
            <a:r>
              <a:rPr lang="en-US" b="1" dirty="0"/>
              <a:t>Must</a:t>
            </a:r>
            <a:r>
              <a:rPr lang="en-US" dirty="0"/>
              <a:t>: Includes all the columns composing the primary key. </a:t>
            </a:r>
          </a:p>
          <a:p>
            <a:r>
              <a:rPr lang="en-US" dirty="0"/>
              <a:t>While updating rows, if a given row is unavailable, then UPDATE creates a fresh row. Given below is the syntax of UPDATE command: </a:t>
            </a:r>
          </a:p>
          <a:p>
            <a:r>
              <a:rPr lang="en-US" dirty="0"/>
              <a:t>UPDATE &lt;</a:t>
            </a:r>
            <a:r>
              <a:rPr lang="en-US" dirty="0" err="1"/>
              <a:t>tablename</a:t>
            </a:r>
            <a:r>
              <a:rPr lang="en-US" dirty="0"/>
              <a:t>&gt; SET &lt;column name&gt; = &lt;new value&gt; </a:t>
            </a:r>
          </a:p>
          <a:p>
            <a:r>
              <a:rPr lang="en-US" dirty="0"/>
              <a:t>&lt;column name&gt; = &lt;value&gt;.... WHERE &lt;condition&gt; </a:t>
            </a:r>
          </a:p>
          <a:p>
            <a:r>
              <a:rPr lang="en-US" b="1" dirty="0"/>
              <a:t>Example </a:t>
            </a:r>
            <a:endParaRPr lang="en-US" dirty="0"/>
          </a:p>
          <a:p>
            <a:r>
              <a:rPr lang="en-US" dirty="0"/>
              <a:t>Assume there is a table named </a:t>
            </a:r>
            <a:r>
              <a:rPr lang="en-US" b="1" dirty="0"/>
              <a:t>emp</a:t>
            </a:r>
            <a:r>
              <a:rPr lang="en-US" dirty="0"/>
              <a:t>. This table stores the details of employees of a certain company, and it has the following details: </a:t>
            </a:r>
            <a:r>
              <a:rPr lang="en-US" b="1" dirty="0" err="1"/>
              <a:t>emp_id</a:t>
            </a:r>
            <a:r>
              <a:rPr lang="en-US" b="1" dirty="0"/>
              <a:t> </a:t>
            </a:r>
            <a:r>
              <a:rPr lang="en-US" dirty="0"/>
              <a:t>	</a:t>
            </a:r>
            <a:r>
              <a:rPr lang="en-US" b="1" dirty="0" err="1"/>
              <a:t>emp_name</a:t>
            </a:r>
            <a:r>
              <a:rPr lang="en-US" b="1" dirty="0"/>
              <a:t> </a:t>
            </a:r>
            <a:r>
              <a:rPr lang="en-US" dirty="0"/>
              <a:t>	</a:t>
            </a:r>
            <a:r>
              <a:rPr lang="en-US" b="1" dirty="0" err="1"/>
              <a:t>emp_city</a:t>
            </a:r>
            <a:r>
              <a:rPr lang="en-US" b="1" dirty="0"/>
              <a:t> </a:t>
            </a:r>
            <a:r>
              <a:rPr lang="en-US" dirty="0"/>
              <a:t>	</a:t>
            </a:r>
            <a:r>
              <a:rPr lang="en-US" b="1" dirty="0" err="1"/>
              <a:t>emp_phone</a:t>
            </a:r>
            <a:r>
              <a:rPr lang="en-US" b="1" dirty="0"/>
              <a:t> </a:t>
            </a:r>
            <a:r>
              <a:rPr lang="en-US" dirty="0"/>
              <a:t>	</a:t>
            </a:r>
            <a:r>
              <a:rPr lang="en-US" b="1" dirty="0" err="1"/>
              <a:t>emp_sal</a:t>
            </a:r>
            <a:r>
              <a:rPr lang="en-US" b="1" dirty="0"/>
              <a:t> </a:t>
            </a:r>
            <a:r>
              <a:rPr lang="en-US" dirty="0"/>
              <a:t>	</a:t>
            </a:r>
          </a:p>
          <a:p>
            <a:r>
              <a:rPr lang="nb-NO" dirty="0"/>
              <a:t>1 	ram 	Hyderabad 	9848022338 	50000 	</a:t>
            </a:r>
          </a:p>
          <a:p>
            <a:r>
              <a:rPr lang="en-US" dirty="0"/>
              <a:t>2 	robin 	Hyderabad 	9848022339 	40000 	</a:t>
            </a:r>
          </a:p>
          <a:p>
            <a:r>
              <a:rPr lang="de-DE" dirty="0"/>
              <a:t>3 	rahman 	Chennai 	9848022330 	45000 	</a:t>
            </a:r>
          </a:p>
          <a:p>
            <a:endParaRPr lang="en-US"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103</a:t>
            </a:fld>
            <a:endParaRPr lang="en-US"/>
          </a:p>
        </p:txBody>
      </p:sp>
    </p:spTree>
    <p:extLst>
      <p:ext uri="{BB962C8B-B14F-4D97-AF65-F5344CB8AC3E}">
        <p14:creationId xmlns:p14="http://schemas.microsoft.com/office/powerpoint/2010/main" val="259076320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Data </a:t>
            </a:r>
            <a:r>
              <a:rPr lang="en-US" sz="1800" dirty="0" smtClean="0"/>
              <a:t>Contd.</a:t>
            </a:r>
            <a:r>
              <a:rPr lang="en-US" dirty="0" smtClean="0"/>
              <a:t> </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Let </a:t>
            </a:r>
            <a:r>
              <a:rPr lang="en-US" dirty="0"/>
              <a:t>us now update </a:t>
            </a:r>
            <a:r>
              <a:rPr lang="en-US" dirty="0" err="1"/>
              <a:t>emp_city</a:t>
            </a:r>
            <a:r>
              <a:rPr lang="en-US" dirty="0"/>
              <a:t> of robin to Delhi, and his salary to 50000. Given below is the query to perform the required updates. </a:t>
            </a:r>
          </a:p>
          <a:p>
            <a:r>
              <a:rPr lang="en-US" dirty="0" err="1"/>
              <a:t>cqlsh:tutorialspoint</a:t>
            </a:r>
            <a:r>
              <a:rPr lang="en-US" dirty="0"/>
              <a:t>&gt; UPDATE </a:t>
            </a:r>
            <a:r>
              <a:rPr lang="en-US" dirty="0" err="1"/>
              <a:t>emp</a:t>
            </a:r>
            <a:r>
              <a:rPr lang="en-US" dirty="0"/>
              <a:t> SET </a:t>
            </a:r>
            <a:r>
              <a:rPr lang="en-US" dirty="0" err="1"/>
              <a:t>emp_city</a:t>
            </a:r>
            <a:r>
              <a:rPr lang="en-US" dirty="0"/>
              <a:t>='Delhi',</a:t>
            </a:r>
            <a:r>
              <a:rPr lang="en-US" dirty="0" err="1"/>
              <a:t>emp_sal</a:t>
            </a:r>
            <a:r>
              <a:rPr lang="en-US" dirty="0"/>
              <a:t>=50000 </a:t>
            </a:r>
          </a:p>
          <a:p>
            <a:r>
              <a:rPr lang="en-US" dirty="0"/>
              <a:t>WHERE </a:t>
            </a:r>
            <a:r>
              <a:rPr lang="en-US" dirty="0" err="1"/>
              <a:t>emp_id</a:t>
            </a:r>
            <a:r>
              <a:rPr lang="en-US" dirty="0"/>
              <a:t>=2; </a:t>
            </a:r>
          </a:p>
          <a:p>
            <a:r>
              <a:rPr lang="en-US" b="1" dirty="0"/>
              <a:t>Verification </a:t>
            </a:r>
            <a:endParaRPr lang="en-US" dirty="0"/>
          </a:p>
          <a:p>
            <a:r>
              <a:rPr lang="en-US" dirty="0"/>
              <a:t>Use SELECT statement to verify whether the data has been updated or not. If you verify the </a:t>
            </a:r>
            <a:r>
              <a:rPr lang="en-US" dirty="0" err="1"/>
              <a:t>emp</a:t>
            </a:r>
            <a:r>
              <a:rPr lang="en-US" dirty="0"/>
              <a:t> table using SELECT statement, it will produce the following output. </a:t>
            </a:r>
          </a:p>
          <a:p>
            <a:r>
              <a:rPr lang="en-US" dirty="0" err="1"/>
              <a:t>cqlsh:tutorialspoint</a:t>
            </a:r>
            <a:r>
              <a:rPr lang="en-US" dirty="0"/>
              <a:t>&gt; select * from </a:t>
            </a:r>
            <a:r>
              <a:rPr lang="en-US" dirty="0" err="1"/>
              <a:t>emp</a:t>
            </a:r>
            <a:r>
              <a:rPr lang="en-US" dirty="0"/>
              <a:t>; </a:t>
            </a:r>
          </a:p>
          <a:p>
            <a:r>
              <a:rPr lang="en-US" dirty="0" err="1"/>
              <a:t>emp_id</a:t>
            </a:r>
            <a:r>
              <a:rPr lang="en-US" dirty="0"/>
              <a:t> | </a:t>
            </a:r>
            <a:r>
              <a:rPr lang="en-US" dirty="0" err="1"/>
              <a:t>emp_city</a:t>
            </a:r>
            <a:r>
              <a:rPr lang="en-US" dirty="0"/>
              <a:t> | </a:t>
            </a:r>
            <a:r>
              <a:rPr lang="en-US" dirty="0" err="1"/>
              <a:t>emp_name</a:t>
            </a:r>
            <a:r>
              <a:rPr lang="en-US" dirty="0"/>
              <a:t> | </a:t>
            </a:r>
            <a:r>
              <a:rPr lang="en-US" dirty="0" err="1"/>
              <a:t>emp_phone</a:t>
            </a:r>
            <a:r>
              <a:rPr lang="en-US" dirty="0"/>
              <a:t> | </a:t>
            </a:r>
            <a:r>
              <a:rPr lang="en-US" dirty="0" err="1"/>
              <a:t>emp_sal</a:t>
            </a:r>
            <a:r>
              <a:rPr lang="en-US" dirty="0"/>
              <a:t> </a:t>
            </a:r>
          </a:p>
          <a:p>
            <a:r>
              <a:rPr lang="en-US" dirty="0"/>
              <a:t>--------+-----------+----------+------------+--------- </a:t>
            </a:r>
          </a:p>
          <a:p>
            <a:r>
              <a:rPr lang="en-US" dirty="0"/>
              <a:t>1 | Hyderabad | ram | 9848022338 | 50000 </a:t>
            </a:r>
          </a:p>
          <a:p>
            <a:r>
              <a:rPr lang="en-US" dirty="0"/>
              <a:t>2 | Delhi | robin | 9848022339 | 50000 </a:t>
            </a:r>
          </a:p>
          <a:p>
            <a:r>
              <a:rPr lang="en-US" dirty="0"/>
              <a:t>3 | Chennai | </a:t>
            </a:r>
            <a:r>
              <a:rPr lang="en-US" dirty="0" err="1"/>
              <a:t>rahman</a:t>
            </a:r>
            <a:r>
              <a:rPr lang="en-US" dirty="0"/>
              <a:t> | 9848022330 | 45000 </a:t>
            </a:r>
          </a:p>
          <a:p>
            <a:r>
              <a:rPr lang="en-US" dirty="0"/>
              <a:t>(3 rows) </a:t>
            </a:r>
          </a:p>
          <a:p>
            <a:r>
              <a:rPr lang="en-US" dirty="0"/>
              <a:t>Here you can observe the table data has got updated. </a:t>
            </a:r>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104</a:t>
            </a:fld>
            <a:endParaRPr lang="en-US"/>
          </a:p>
        </p:txBody>
      </p:sp>
    </p:spTree>
    <p:extLst>
      <p:ext uri="{BB962C8B-B14F-4D97-AF65-F5344CB8AC3E}">
        <p14:creationId xmlns:p14="http://schemas.microsoft.com/office/powerpoint/2010/main" val="304954788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Data</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Reading </a:t>
            </a:r>
            <a:r>
              <a:rPr lang="en-US" b="1" dirty="0"/>
              <a:t>Data using Select Clause </a:t>
            </a:r>
            <a:endParaRPr lang="en-US" dirty="0"/>
          </a:p>
          <a:p>
            <a:r>
              <a:rPr lang="en-US" dirty="0"/>
              <a:t>SELECT clause is used to read data from a table in Cassandra. Using this clause, you can read a whole table, a single column, or a particular cell. Given below is the syntax of SELECT clause. </a:t>
            </a:r>
          </a:p>
          <a:p>
            <a:r>
              <a:rPr lang="en-US" dirty="0"/>
              <a:t>SELECT FROM &lt;</a:t>
            </a:r>
            <a:r>
              <a:rPr lang="en-US" dirty="0" err="1"/>
              <a:t>tablename</a:t>
            </a:r>
            <a:r>
              <a:rPr lang="en-US" dirty="0"/>
              <a:t>&gt; </a:t>
            </a:r>
          </a:p>
          <a:p>
            <a:r>
              <a:rPr lang="en-US" b="1" dirty="0"/>
              <a:t>Example </a:t>
            </a:r>
            <a:endParaRPr lang="en-US" dirty="0"/>
          </a:p>
          <a:p>
            <a:r>
              <a:rPr lang="en-US" dirty="0"/>
              <a:t>Assume there is a table in the </a:t>
            </a:r>
            <a:r>
              <a:rPr lang="en-US" dirty="0" err="1"/>
              <a:t>keyspace</a:t>
            </a:r>
            <a:r>
              <a:rPr lang="en-US" dirty="0"/>
              <a:t> named </a:t>
            </a:r>
            <a:r>
              <a:rPr lang="en-US" b="1" dirty="0" err="1"/>
              <a:t>emp</a:t>
            </a:r>
            <a:r>
              <a:rPr lang="en-US" b="1" dirty="0"/>
              <a:t> </a:t>
            </a:r>
            <a:r>
              <a:rPr lang="en-US" dirty="0"/>
              <a:t>with the following details: </a:t>
            </a:r>
            <a:r>
              <a:rPr lang="en-US" b="1" dirty="0" err="1"/>
              <a:t>emp_id</a:t>
            </a:r>
            <a:r>
              <a:rPr lang="en-US" b="1" dirty="0"/>
              <a:t> </a:t>
            </a:r>
            <a:r>
              <a:rPr lang="en-US" dirty="0"/>
              <a:t>	</a:t>
            </a:r>
            <a:r>
              <a:rPr lang="en-US" b="1" dirty="0" err="1"/>
              <a:t>emp_name</a:t>
            </a:r>
            <a:r>
              <a:rPr lang="en-US" b="1" dirty="0"/>
              <a:t> </a:t>
            </a:r>
            <a:r>
              <a:rPr lang="en-US" dirty="0"/>
              <a:t>	</a:t>
            </a:r>
            <a:r>
              <a:rPr lang="en-US" b="1" dirty="0" err="1"/>
              <a:t>emp_city</a:t>
            </a:r>
            <a:r>
              <a:rPr lang="en-US" b="1" dirty="0"/>
              <a:t> </a:t>
            </a:r>
            <a:r>
              <a:rPr lang="en-US" dirty="0"/>
              <a:t>	</a:t>
            </a:r>
            <a:r>
              <a:rPr lang="en-US" b="1" dirty="0" err="1"/>
              <a:t>emp_phone</a:t>
            </a:r>
            <a:r>
              <a:rPr lang="en-US" b="1" dirty="0"/>
              <a:t> </a:t>
            </a:r>
            <a:r>
              <a:rPr lang="en-US" dirty="0"/>
              <a:t>	</a:t>
            </a:r>
            <a:r>
              <a:rPr lang="en-US" b="1" dirty="0" err="1"/>
              <a:t>emp_sal</a:t>
            </a:r>
            <a:r>
              <a:rPr lang="en-US" b="1" dirty="0"/>
              <a:t> </a:t>
            </a:r>
            <a:r>
              <a:rPr lang="en-US" dirty="0"/>
              <a:t>	</a:t>
            </a:r>
          </a:p>
          <a:p>
            <a:r>
              <a:rPr lang="nb-NO" dirty="0"/>
              <a:t>1 	ram 	Hyderabad 	9848022338 	50000 	</a:t>
            </a:r>
          </a:p>
          <a:p>
            <a:r>
              <a:rPr lang="it-IT" dirty="0"/>
              <a:t>2 	robin 	null 	9848022339 	50000 	</a:t>
            </a:r>
          </a:p>
          <a:p>
            <a:r>
              <a:rPr lang="de-DE" dirty="0"/>
              <a:t>3 	rahman 	Chennai 	9848022330 	50000 	</a:t>
            </a:r>
          </a:p>
          <a:p>
            <a:r>
              <a:rPr lang="en-US" dirty="0"/>
              <a:t>4 	</a:t>
            </a:r>
            <a:r>
              <a:rPr lang="en-US" dirty="0" err="1"/>
              <a:t>rajeev</a:t>
            </a:r>
            <a:r>
              <a:rPr lang="en-US" dirty="0"/>
              <a:t> 	Pune 	9848022331 	30000 	</a:t>
            </a:r>
          </a:p>
          <a:p>
            <a:endParaRPr lang="en-US"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105</a:t>
            </a:fld>
            <a:endParaRPr lang="en-US"/>
          </a:p>
        </p:txBody>
      </p:sp>
    </p:spTree>
    <p:extLst>
      <p:ext uri="{BB962C8B-B14F-4D97-AF65-F5344CB8AC3E}">
        <p14:creationId xmlns:p14="http://schemas.microsoft.com/office/powerpoint/2010/main" val="408226964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Data </a:t>
            </a:r>
            <a:r>
              <a:rPr lang="en-US" sz="1800" dirty="0" smtClean="0"/>
              <a:t>Contd.</a:t>
            </a:r>
            <a:endParaRPr lang="en-US" sz="1800" dirty="0"/>
          </a:p>
        </p:txBody>
      </p:sp>
      <p:sp>
        <p:nvSpPr>
          <p:cNvPr id="3" name="Content Placeholder 2"/>
          <p:cNvSpPr>
            <a:spLocks noGrp="1"/>
          </p:cNvSpPr>
          <p:nvPr>
            <p:ph idx="1"/>
          </p:nvPr>
        </p:nvSpPr>
        <p:spPr/>
        <p:txBody>
          <a:bodyPr>
            <a:normAutofit fontScale="32500" lnSpcReduction="20000"/>
          </a:bodyPr>
          <a:lstStyle/>
          <a:p>
            <a:r>
              <a:rPr lang="en-US" dirty="0" smtClean="0"/>
              <a:t>The </a:t>
            </a:r>
            <a:r>
              <a:rPr lang="en-US" dirty="0"/>
              <a:t>following example shows how to read a whole table using SELECT clause. Here we are reading a table called </a:t>
            </a:r>
            <a:r>
              <a:rPr lang="en-US" b="1" dirty="0"/>
              <a:t>emp</a:t>
            </a:r>
            <a:r>
              <a:rPr lang="en-US" dirty="0"/>
              <a:t>. </a:t>
            </a:r>
          </a:p>
          <a:p>
            <a:r>
              <a:rPr lang="en-US" dirty="0" err="1"/>
              <a:t>cqlsh:tutorialspoint</a:t>
            </a:r>
            <a:r>
              <a:rPr lang="en-US" dirty="0"/>
              <a:t>&gt; select * from </a:t>
            </a:r>
            <a:r>
              <a:rPr lang="en-US" dirty="0" err="1"/>
              <a:t>emp</a:t>
            </a:r>
            <a:r>
              <a:rPr lang="en-US" dirty="0"/>
              <a:t>; </a:t>
            </a:r>
          </a:p>
          <a:p>
            <a:r>
              <a:rPr lang="en-US" dirty="0" err="1"/>
              <a:t>emp_id</a:t>
            </a:r>
            <a:r>
              <a:rPr lang="en-US" dirty="0"/>
              <a:t> | </a:t>
            </a:r>
            <a:r>
              <a:rPr lang="en-US" dirty="0" err="1"/>
              <a:t>emp_city</a:t>
            </a:r>
            <a:r>
              <a:rPr lang="en-US" dirty="0"/>
              <a:t> | </a:t>
            </a:r>
            <a:r>
              <a:rPr lang="en-US" dirty="0" err="1"/>
              <a:t>emp_name</a:t>
            </a:r>
            <a:r>
              <a:rPr lang="en-US" dirty="0"/>
              <a:t> | </a:t>
            </a:r>
            <a:r>
              <a:rPr lang="en-US" dirty="0" err="1"/>
              <a:t>emp_phone</a:t>
            </a:r>
            <a:r>
              <a:rPr lang="en-US" dirty="0"/>
              <a:t> | </a:t>
            </a:r>
            <a:r>
              <a:rPr lang="en-US" dirty="0" err="1"/>
              <a:t>emp_sal</a:t>
            </a:r>
            <a:r>
              <a:rPr lang="en-US" dirty="0"/>
              <a:t> </a:t>
            </a:r>
          </a:p>
          <a:p>
            <a:r>
              <a:rPr lang="en-US" dirty="0"/>
              <a:t>--------+-----------+----------+------------+--------- </a:t>
            </a:r>
          </a:p>
          <a:p>
            <a:r>
              <a:rPr lang="en-US" dirty="0"/>
              <a:t>1 | Hyderabad | ram | 9848022338 | 50000 </a:t>
            </a:r>
          </a:p>
          <a:p>
            <a:r>
              <a:rPr lang="en-US" dirty="0"/>
              <a:t>2 | null | robin | 9848022339 | 50000 </a:t>
            </a:r>
          </a:p>
          <a:p>
            <a:r>
              <a:rPr lang="en-US" dirty="0"/>
              <a:t>3 | Chennai | </a:t>
            </a:r>
            <a:r>
              <a:rPr lang="en-US" dirty="0" err="1"/>
              <a:t>rahman</a:t>
            </a:r>
            <a:r>
              <a:rPr lang="en-US" dirty="0"/>
              <a:t> | 9848022330 | 50000 </a:t>
            </a:r>
          </a:p>
          <a:p>
            <a:r>
              <a:rPr lang="en-US" dirty="0"/>
              <a:t>4 | Pune | </a:t>
            </a:r>
            <a:r>
              <a:rPr lang="en-US" dirty="0" err="1"/>
              <a:t>rajeev</a:t>
            </a:r>
            <a:r>
              <a:rPr lang="en-US" dirty="0"/>
              <a:t> | 9848022331 | 30000 </a:t>
            </a:r>
          </a:p>
          <a:p>
            <a:r>
              <a:rPr lang="en-US" dirty="0"/>
              <a:t>(4 rows) </a:t>
            </a:r>
          </a:p>
          <a:p>
            <a:r>
              <a:rPr lang="en-US" b="1" dirty="0"/>
              <a:t>Reading Required Columns </a:t>
            </a:r>
            <a:endParaRPr lang="en-US" dirty="0"/>
          </a:p>
          <a:p>
            <a:r>
              <a:rPr lang="en-US" dirty="0"/>
              <a:t>The following example shows how to read a particular column in a table. </a:t>
            </a:r>
          </a:p>
          <a:p>
            <a:r>
              <a:rPr lang="en-US" dirty="0" err="1"/>
              <a:t>cqlsh:tutorialspoint</a:t>
            </a:r>
            <a:r>
              <a:rPr lang="en-US" dirty="0"/>
              <a:t>&gt; SELECT </a:t>
            </a:r>
            <a:r>
              <a:rPr lang="en-US" dirty="0" err="1"/>
              <a:t>emp_name</a:t>
            </a:r>
            <a:r>
              <a:rPr lang="en-US" dirty="0"/>
              <a:t>, </a:t>
            </a:r>
            <a:r>
              <a:rPr lang="en-US" dirty="0" err="1"/>
              <a:t>emp_sal</a:t>
            </a:r>
            <a:r>
              <a:rPr lang="en-US" dirty="0"/>
              <a:t> from </a:t>
            </a:r>
            <a:r>
              <a:rPr lang="en-US" dirty="0" err="1"/>
              <a:t>emp</a:t>
            </a:r>
            <a:r>
              <a:rPr lang="en-US" dirty="0"/>
              <a:t>; </a:t>
            </a:r>
          </a:p>
          <a:p>
            <a:r>
              <a:rPr lang="en-US" dirty="0" err="1"/>
              <a:t>emp_name</a:t>
            </a:r>
            <a:r>
              <a:rPr lang="en-US" dirty="0"/>
              <a:t> | </a:t>
            </a:r>
            <a:r>
              <a:rPr lang="en-US" dirty="0" err="1"/>
              <a:t>emp_sal</a:t>
            </a:r>
            <a:r>
              <a:rPr lang="en-US" dirty="0"/>
              <a:t> </a:t>
            </a:r>
          </a:p>
          <a:p>
            <a:r>
              <a:rPr lang="en-US" dirty="0"/>
              <a:t>----------+--------- </a:t>
            </a:r>
          </a:p>
          <a:p>
            <a:r>
              <a:rPr lang="en-US" dirty="0"/>
              <a:t>ram | 50000 </a:t>
            </a:r>
          </a:p>
          <a:p>
            <a:r>
              <a:rPr lang="en-US" dirty="0"/>
              <a:t>robin | 50000 </a:t>
            </a:r>
          </a:p>
          <a:p>
            <a:r>
              <a:rPr lang="en-US" dirty="0" err="1"/>
              <a:t>rajeev</a:t>
            </a:r>
            <a:r>
              <a:rPr lang="en-US" dirty="0"/>
              <a:t> | 30000 </a:t>
            </a:r>
          </a:p>
          <a:p>
            <a:r>
              <a:rPr lang="en-US" dirty="0" err="1"/>
              <a:t>rahman</a:t>
            </a:r>
            <a:r>
              <a:rPr lang="en-US" dirty="0"/>
              <a:t> | 50000 </a:t>
            </a:r>
          </a:p>
          <a:p>
            <a:r>
              <a:rPr lang="en-US" dirty="0"/>
              <a:t>(4 rows) </a:t>
            </a:r>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106</a:t>
            </a:fld>
            <a:endParaRPr lang="en-US"/>
          </a:p>
        </p:txBody>
      </p:sp>
    </p:spTree>
    <p:extLst>
      <p:ext uri="{BB962C8B-B14F-4D97-AF65-F5344CB8AC3E}">
        <p14:creationId xmlns:p14="http://schemas.microsoft.com/office/powerpoint/2010/main" val="355175370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Data </a:t>
            </a:r>
            <a:r>
              <a:rPr lang="en-US" sz="1800" dirty="0" smtClean="0"/>
              <a:t>Contd.</a:t>
            </a:r>
            <a:endParaRPr lang="en-US" sz="1800" dirty="0"/>
          </a:p>
        </p:txBody>
      </p:sp>
      <p:sp>
        <p:nvSpPr>
          <p:cNvPr id="3" name="Content Placeholder 2"/>
          <p:cNvSpPr>
            <a:spLocks noGrp="1"/>
          </p:cNvSpPr>
          <p:nvPr>
            <p:ph idx="1"/>
          </p:nvPr>
        </p:nvSpPr>
        <p:spPr/>
        <p:txBody>
          <a:bodyPr>
            <a:normAutofit fontScale="62500" lnSpcReduction="20000"/>
          </a:bodyPr>
          <a:lstStyle/>
          <a:p>
            <a:r>
              <a:rPr lang="en-US" b="1" dirty="0" smtClean="0"/>
              <a:t>Where </a:t>
            </a:r>
            <a:r>
              <a:rPr lang="en-US" b="1" dirty="0"/>
              <a:t>Clause </a:t>
            </a:r>
            <a:endParaRPr lang="en-US" dirty="0"/>
          </a:p>
          <a:p>
            <a:r>
              <a:rPr lang="en-US" dirty="0"/>
              <a:t>Using WHERE clause, you can put a constraint on the required columns. Its syntax is as follows: </a:t>
            </a:r>
          </a:p>
          <a:p>
            <a:r>
              <a:rPr lang="en-US" dirty="0"/>
              <a:t>SELECT FROM &lt;table name&gt; WHERE &lt;condition&gt;; </a:t>
            </a:r>
          </a:p>
          <a:p>
            <a:r>
              <a:rPr lang="en-US" b="1" dirty="0"/>
              <a:t>Note: </a:t>
            </a:r>
            <a:r>
              <a:rPr lang="en-US" dirty="0"/>
              <a:t>A WHERE clause can be used only on the columns that are a part of primary key or have a secondary index on them. </a:t>
            </a:r>
          </a:p>
          <a:p>
            <a:r>
              <a:rPr lang="en-US" dirty="0"/>
              <a:t>In the following example, we are reading the details of an employee whose salary is 50000. First of all, set secondary index to the column </a:t>
            </a:r>
            <a:r>
              <a:rPr lang="en-US" dirty="0" err="1"/>
              <a:t>emp_sal</a:t>
            </a:r>
            <a:r>
              <a:rPr lang="en-US" dirty="0"/>
              <a:t>. </a:t>
            </a:r>
          </a:p>
          <a:p>
            <a:r>
              <a:rPr lang="en-US" dirty="0" err="1"/>
              <a:t>cqlsh:tutorialspoint</a:t>
            </a:r>
            <a:r>
              <a:rPr lang="en-US" dirty="0"/>
              <a:t>&gt; CREATE INDEX ON </a:t>
            </a:r>
            <a:r>
              <a:rPr lang="en-US" dirty="0" err="1"/>
              <a:t>emp</a:t>
            </a:r>
            <a:r>
              <a:rPr lang="en-US" dirty="0"/>
              <a:t>(</a:t>
            </a:r>
            <a:r>
              <a:rPr lang="en-US" dirty="0" err="1"/>
              <a:t>emp_sal</a:t>
            </a:r>
            <a:r>
              <a:rPr lang="en-US" dirty="0"/>
              <a:t>); </a:t>
            </a:r>
          </a:p>
          <a:p>
            <a:r>
              <a:rPr lang="en-US" dirty="0" err="1"/>
              <a:t>cqlsh:tutorialspoint</a:t>
            </a:r>
            <a:r>
              <a:rPr lang="en-US" dirty="0"/>
              <a:t>&gt; SELECT * FROM </a:t>
            </a:r>
            <a:r>
              <a:rPr lang="en-US" dirty="0" err="1"/>
              <a:t>emp</a:t>
            </a:r>
            <a:r>
              <a:rPr lang="en-US" dirty="0"/>
              <a:t> WHERE </a:t>
            </a:r>
            <a:r>
              <a:rPr lang="en-US" dirty="0" err="1"/>
              <a:t>emp_sal</a:t>
            </a:r>
            <a:r>
              <a:rPr lang="en-US" dirty="0"/>
              <a:t>=50000; </a:t>
            </a:r>
          </a:p>
          <a:p>
            <a:r>
              <a:rPr lang="en-US" dirty="0" err="1"/>
              <a:t>emp_id</a:t>
            </a:r>
            <a:r>
              <a:rPr lang="en-US" dirty="0"/>
              <a:t> | </a:t>
            </a:r>
            <a:r>
              <a:rPr lang="en-US" dirty="0" err="1"/>
              <a:t>emp_city</a:t>
            </a:r>
            <a:r>
              <a:rPr lang="en-US" dirty="0"/>
              <a:t> | </a:t>
            </a:r>
            <a:r>
              <a:rPr lang="en-US" dirty="0" err="1"/>
              <a:t>emp_name</a:t>
            </a:r>
            <a:r>
              <a:rPr lang="en-US" dirty="0"/>
              <a:t> | </a:t>
            </a:r>
            <a:r>
              <a:rPr lang="en-US" dirty="0" err="1"/>
              <a:t>emp_phone</a:t>
            </a:r>
            <a:r>
              <a:rPr lang="en-US" dirty="0"/>
              <a:t> | </a:t>
            </a:r>
            <a:r>
              <a:rPr lang="en-US" dirty="0" err="1"/>
              <a:t>emp_sal</a:t>
            </a:r>
            <a:r>
              <a:rPr lang="en-US" dirty="0"/>
              <a:t> </a:t>
            </a:r>
          </a:p>
          <a:p>
            <a:r>
              <a:rPr lang="en-US" dirty="0"/>
              <a:t>--------+-----------+----------+------------+--------- </a:t>
            </a:r>
          </a:p>
          <a:p>
            <a:r>
              <a:rPr lang="en-US" dirty="0"/>
              <a:t>1 | Hyderabad | ram | 9848022338 | 50000 </a:t>
            </a:r>
          </a:p>
          <a:p>
            <a:r>
              <a:rPr lang="en-US" dirty="0"/>
              <a:t>2 | null | robin | 9848022339 | 50000 </a:t>
            </a:r>
          </a:p>
          <a:p>
            <a:r>
              <a:rPr lang="en-US" dirty="0"/>
              <a:t>3 | Chennai | </a:t>
            </a:r>
            <a:r>
              <a:rPr lang="en-US" dirty="0" err="1"/>
              <a:t>rahman</a:t>
            </a:r>
            <a:r>
              <a:rPr lang="en-US" dirty="0"/>
              <a:t> | 9848022330 | 50000 </a:t>
            </a:r>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107</a:t>
            </a:fld>
            <a:endParaRPr lang="en-US"/>
          </a:p>
        </p:txBody>
      </p:sp>
    </p:spTree>
    <p:extLst>
      <p:ext uri="{BB962C8B-B14F-4D97-AF65-F5344CB8AC3E}">
        <p14:creationId xmlns:p14="http://schemas.microsoft.com/office/powerpoint/2010/main" val="218099933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Delete Data</a:t>
            </a:r>
            <a:endParaRPr lang="en-US" sz="1800" dirty="0"/>
          </a:p>
        </p:txBody>
      </p:sp>
      <p:sp>
        <p:nvSpPr>
          <p:cNvPr id="3" name="Content Placeholder 2"/>
          <p:cNvSpPr>
            <a:spLocks noGrp="1"/>
          </p:cNvSpPr>
          <p:nvPr>
            <p:ph idx="1"/>
          </p:nvPr>
        </p:nvSpPr>
        <p:spPr/>
        <p:txBody>
          <a:bodyPr>
            <a:normAutofit fontScale="92500" lnSpcReduction="20000"/>
          </a:bodyPr>
          <a:lstStyle/>
          <a:p>
            <a:endParaRPr lang="en-US" dirty="0"/>
          </a:p>
          <a:p>
            <a:r>
              <a:rPr lang="en-US" b="1" dirty="0"/>
              <a:t>Deleting Data from a Table </a:t>
            </a:r>
            <a:endParaRPr lang="en-US" dirty="0"/>
          </a:p>
          <a:p>
            <a:r>
              <a:rPr lang="en-US" dirty="0"/>
              <a:t>You can delete data from a table using the command </a:t>
            </a:r>
            <a:r>
              <a:rPr lang="en-US" b="1" dirty="0"/>
              <a:t>DELETE</a:t>
            </a:r>
            <a:r>
              <a:rPr lang="en-US" dirty="0"/>
              <a:t>. Its syntax is as follows: </a:t>
            </a:r>
          </a:p>
          <a:p>
            <a:r>
              <a:rPr lang="en-US" dirty="0"/>
              <a:t>DELETE FROM &lt;identifier&gt; WHERE &lt;condition&gt;; </a:t>
            </a:r>
          </a:p>
          <a:p>
            <a:r>
              <a:rPr lang="en-US" b="1" dirty="0"/>
              <a:t>Example </a:t>
            </a:r>
            <a:endParaRPr lang="en-US" dirty="0"/>
          </a:p>
          <a:p>
            <a:r>
              <a:rPr lang="en-US" dirty="0"/>
              <a:t>Let us assume there is a table in Cassandra called </a:t>
            </a:r>
            <a:r>
              <a:rPr lang="en-US" b="1" dirty="0" err="1"/>
              <a:t>emp</a:t>
            </a:r>
            <a:r>
              <a:rPr lang="en-US" b="1" dirty="0"/>
              <a:t> </a:t>
            </a:r>
            <a:r>
              <a:rPr lang="en-US" dirty="0"/>
              <a:t>having the following data: </a:t>
            </a:r>
            <a:r>
              <a:rPr lang="en-US" b="1" dirty="0" err="1"/>
              <a:t>emp_id</a:t>
            </a:r>
            <a:r>
              <a:rPr lang="en-US" b="1" dirty="0"/>
              <a:t> </a:t>
            </a:r>
            <a:r>
              <a:rPr lang="en-US" dirty="0"/>
              <a:t>	</a:t>
            </a:r>
            <a:r>
              <a:rPr lang="en-US" b="1" dirty="0" err="1"/>
              <a:t>emp_name</a:t>
            </a:r>
            <a:r>
              <a:rPr lang="en-US" b="1" dirty="0"/>
              <a:t> </a:t>
            </a:r>
            <a:r>
              <a:rPr lang="en-US" dirty="0"/>
              <a:t>	</a:t>
            </a:r>
            <a:r>
              <a:rPr lang="en-US" b="1" dirty="0" err="1"/>
              <a:t>emp_city</a:t>
            </a:r>
            <a:r>
              <a:rPr lang="en-US" b="1" dirty="0"/>
              <a:t> </a:t>
            </a:r>
            <a:r>
              <a:rPr lang="en-US" dirty="0"/>
              <a:t>	</a:t>
            </a:r>
            <a:r>
              <a:rPr lang="en-US" b="1" dirty="0" err="1"/>
              <a:t>emp_phone</a:t>
            </a:r>
            <a:r>
              <a:rPr lang="en-US" b="1" dirty="0"/>
              <a:t> </a:t>
            </a:r>
            <a:r>
              <a:rPr lang="en-US" dirty="0"/>
              <a:t>	</a:t>
            </a:r>
            <a:r>
              <a:rPr lang="en-US" b="1" dirty="0" err="1"/>
              <a:t>emp_sal</a:t>
            </a:r>
            <a:r>
              <a:rPr lang="en-US" b="1" dirty="0"/>
              <a:t> </a:t>
            </a:r>
            <a:r>
              <a:rPr lang="en-US" dirty="0"/>
              <a:t>	</a:t>
            </a:r>
          </a:p>
          <a:p>
            <a:r>
              <a:rPr lang="nb-NO" dirty="0"/>
              <a:t>1 	ram 	Hyderabad 	9848022338 	50000 	</a:t>
            </a:r>
          </a:p>
          <a:p>
            <a:r>
              <a:rPr lang="en-US" dirty="0"/>
              <a:t>2 	robin 	Hyderabad 	9848022339 	40000 	</a:t>
            </a:r>
          </a:p>
          <a:p>
            <a:r>
              <a:rPr lang="de-DE" dirty="0"/>
              <a:t>3 	rahman 	Chennai 	9848022330 	45000 	</a:t>
            </a:r>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108</a:t>
            </a:fld>
            <a:endParaRPr lang="en-US"/>
          </a:p>
        </p:txBody>
      </p:sp>
    </p:spTree>
    <p:extLst>
      <p:ext uri="{BB962C8B-B14F-4D97-AF65-F5344CB8AC3E}">
        <p14:creationId xmlns:p14="http://schemas.microsoft.com/office/powerpoint/2010/main" val="158251317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Delete Data </a:t>
            </a:r>
            <a:r>
              <a:rPr lang="en-US" sz="1800" b="1" dirty="0" smtClean="0"/>
              <a:t>Contd.</a:t>
            </a:r>
            <a:endParaRPr lang="en-US" sz="1800" dirty="0"/>
          </a:p>
        </p:txBody>
      </p:sp>
      <p:sp>
        <p:nvSpPr>
          <p:cNvPr id="3" name="Content Placeholder 2"/>
          <p:cNvSpPr>
            <a:spLocks noGrp="1"/>
          </p:cNvSpPr>
          <p:nvPr>
            <p:ph idx="1"/>
          </p:nvPr>
        </p:nvSpPr>
        <p:spPr/>
        <p:txBody>
          <a:bodyPr>
            <a:normAutofit fontScale="70000" lnSpcReduction="20000"/>
          </a:bodyPr>
          <a:lstStyle/>
          <a:p>
            <a:r>
              <a:rPr lang="en-US" dirty="0" smtClean="0"/>
              <a:t>The </a:t>
            </a:r>
            <a:r>
              <a:rPr lang="en-US" dirty="0"/>
              <a:t>following statement deletes the </a:t>
            </a:r>
            <a:r>
              <a:rPr lang="en-US" dirty="0" err="1"/>
              <a:t>emp_sal</a:t>
            </a:r>
            <a:r>
              <a:rPr lang="en-US" dirty="0"/>
              <a:t> column of last row: </a:t>
            </a:r>
          </a:p>
          <a:p>
            <a:r>
              <a:rPr lang="en-US" dirty="0" err="1"/>
              <a:t>cqlsh:tutorialspoint</a:t>
            </a:r>
            <a:r>
              <a:rPr lang="en-US" dirty="0"/>
              <a:t>&gt; DELETE </a:t>
            </a:r>
            <a:r>
              <a:rPr lang="en-US" dirty="0" err="1"/>
              <a:t>emp_sal</a:t>
            </a:r>
            <a:r>
              <a:rPr lang="en-US" dirty="0"/>
              <a:t> FROM </a:t>
            </a:r>
            <a:r>
              <a:rPr lang="en-US" dirty="0" err="1"/>
              <a:t>emp</a:t>
            </a:r>
            <a:r>
              <a:rPr lang="en-US" dirty="0"/>
              <a:t> WHERE </a:t>
            </a:r>
            <a:r>
              <a:rPr lang="en-US" dirty="0" err="1"/>
              <a:t>emp_id</a:t>
            </a:r>
            <a:r>
              <a:rPr lang="en-US" dirty="0"/>
              <a:t>=3; </a:t>
            </a:r>
          </a:p>
          <a:p>
            <a:r>
              <a:rPr lang="en-US" b="1" dirty="0"/>
              <a:t>Verification </a:t>
            </a:r>
            <a:endParaRPr lang="en-US" dirty="0"/>
          </a:p>
          <a:p>
            <a:r>
              <a:rPr lang="en-US" dirty="0"/>
              <a:t>Use SELECT statement to verify whether the data has been deleted or not. If you verify the </a:t>
            </a:r>
            <a:r>
              <a:rPr lang="en-US" dirty="0" err="1"/>
              <a:t>emp</a:t>
            </a:r>
            <a:r>
              <a:rPr lang="en-US" dirty="0"/>
              <a:t> table using SELECT, it will produce the following output: </a:t>
            </a:r>
          </a:p>
          <a:p>
            <a:r>
              <a:rPr lang="en-US" dirty="0" err="1"/>
              <a:t>cqlsh:tutorialspoint</a:t>
            </a:r>
            <a:r>
              <a:rPr lang="en-US" dirty="0"/>
              <a:t>&gt; select * from </a:t>
            </a:r>
            <a:r>
              <a:rPr lang="en-US" dirty="0" err="1"/>
              <a:t>emp</a:t>
            </a:r>
            <a:r>
              <a:rPr lang="en-US" dirty="0"/>
              <a:t>; </a:t>
            </a:r>
          </a:p>
          <a:p>
            <a:r>
              <a:rPr lang="en-US" dirty="0" err="1"/>
              <a:t>emp_id</a:t>
            </a:r>
            <a:r>
              <a:rPr lang="en-US" dirty="0"/>
              <a:t> | </a:t>
            </a:r>
            <a:r>
              <a:rPr lang="en-US" dirty="0" err="1"/>
              <a:t>emp_city</a:t>
            </a:r>
            <a:r>
              <a:rPr lang="en-US" dirty="0"/>
              <a:t> | </a:t>
            </a:r>
            <a:r>
              <a:rPr lang="en-US" dirty="0" err="1"/>
              <a:t>emp_name</a:t>
            </a:r>
            <a:r>
              <a:rPr lang="en-US" dirty="0"/>
              <a:t> | </a:t>
            </a:r>
            <a:r>
              <a:rPr lang="en-US" dirty="0" err="1"/>
              <a:t>emp_phone</a:t>
            </a:r>
            <a:r>
              <a:rPr lang="en-US" dirty="0"/>
              <a:t> | </a:t>
            </a:r>
            <a:r>
              <a:rPr lang="en-US" dirty="0" err="1"/>
              <a:t>emp_sal</a:t>
            </a:r>
            <a:r>
              <a:rPr lang="en-US" dirty="0"/>
              <a:t> </a:t>
            </a:r>
          </a:p>
          <a:p>
            <a:r>
              <a:rPr lang="en-US" dirty="0"/>
              <a:t>--------+-----------+----------+------------+--------- </a:t>
            </a:r>
          </a:p>
          <a:p>
            <a:r>
              <a:rPr lang="en-US" dirty="0"/>
              <a:t>1 | Hyderabad | ram | 9848022338 | 50000 </a:t>
            </a:r>
          </a:p>
          <a:p>
            <a:r>
              <a:rPr lang="en-US" dirty="0"/>
              <a:t>2 | Delhi | robin | 9848022339 | 50000 </a:t>
            </a:r>
          </a:p>
          <a:p>
            <a:r>
              <a:rPr lang="en-US" dirty="0"/>
              <a:t>3 | Chennai | </a:t>
            </a:r>
            <a:r>
              <a:rPr lang="en-US" dirty="0" err="1"/>
              <a:t>rahman</a:t>
            </a:r>
            <a:r>
              <a:rPr lang="en-US" dirty="0"/>
              <a:t> | 9848022330 | null </a:t>
            </a:r>
          </a:p>
          <a:p>
            <a:r>
              <a:rPr lang="en-US" dirty="0"/>
              <a:t>(3 rows) </a:t>
            </a:r>
          </a:p>
          <a:p>
            <a:r>
              <a:rPr lang="en-US" dirty="0"/>
              <a:t>Since we have deleted the salary of Rahman, you will observe a null value in place of salary. </a:t>
            </a:r>
            <a:endParaRPr lang="de-DE"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109</a:t>
            </a:fld>
            <a:endParaRPr lang="en-US"/>
          </a:p>
        </p:txBody>
      </p:sp>
    </p:spTree>
    <p:extLst>
      <p:ext uri="{BB962C8B-B14F-4D97-AF65-F5344CB8AC3E}">
        <p14:creationId xmlns:p14="http://schemas.microsoft.com/office/powerpoint/2010/main" val="623019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NoSQL</a:t>
            </a:r>
            <a:r>
              <a:rPr lang="en-US" dirty="0" smtClean="0"/>
              <a:t> vs. Relational Database</a:t>
            </a:r>
            <a:br>
              <a:rPr lang="en-US" dirty="0" smtClean="0"/>
            </a:br>
            <a:endParaRPr lang="en-US" dirty="0"/>
          </a:p>
        </p:txBody>
      </p:sp>
      <p:sp>
        <p:nvSpPr>
          <p:cNvPr id="3" name="Content Placeholder 2"/>
          <p:cNvSpPr>
            <a:spLocks noGrp="1"/>
          </p:cNvSpPr>
          <p:nvPr>
            <p:ph idx="1"/>
          </p:nvPr>
        </p:nvSpPr>
        <p:spPr/>
        <p:txBody>
          <a:bodyPr/>
          <a:lstStyle/>
          <a:p>
            <a:r>
              <a:rPr lang="en-US" dirty="0" smtClean="0"/>
              <a:t>The </a:t>
            </a:r>
            <a:r>
              <a:rPr lang="en-US" dirty="0"/>
              <a:t>following table lists the points that differentiate a relational database from a </a:t>
            </a:r>
            <a:r>
              <a:rPr lang="en-US" dirty="0" err="1"/>
              <a:t>NoSQL</a:t>
            </a:r>
            <a:r>
              <a:rPr lang="en-US" dirty="0"/>
              <a:t> database</a:t>
            </a:r>
            <a:r>
              <a:rPr lang="en-US" dirty="0" smtClean="0"/>
              <a:t>.</a:t>
            </a:r>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62375201"/>
              </p:ext>
            </p:extLst>
          </p:nvPr>
        </p:nvGraphicFramePr>
        <p:xfrm>
          <a:off x="1115878" y="2727703"/>
          <a:ext cx="9856921" cy="4130297"/>
        </p:xfrm>
        <a:graphic>
          <a:graphicData uri="http://schemas.openxmlformats.org/drawingml/2006/table">
            <a:tbl>
              <a:tblPr/>
              <a:tblGrid>
                <a:gridCol w="4386020">
                  <a:extLst>
                    <a:ext uri="{9D8B030D-6E8A-4147-A177-3AD203B41FA5}">
                      <a16:colId xmlns:a16="http://schemas.microsoft.com/office/drawing/2014/main" val="20000"/>
                    </a:ext>
                  </a:extLst>
                </a:gridCol>
                <a:gridCol w="5470901">
                  <a:extLst>
                    <a:ext uri="{9D8B030D-6E8A-4147-A177-3AD203B41FA5}">
                      <a16:colId xmlns:a16="http://schemas.microsoft.com/office/drawing/2014/main" val="20001"/>
                    </a:ext>
                  </a:extLst>
                </a:gridCol>
              </a:tblGrid>
              <a:tr h="527933">
                <a:tc>
                  <a:txBody>
                    <a:bodyPr/>
                    <a:lstStyle/>
                    <a:p>
                      <a:pPr algn="l" fontAlgn="t"/>
                      <a:r>
                        <a:rPr lang="en-US" sz="2400" dirty="0">
                          <a:effectLst/>
                        </a:rPr>
                        <a:t>Relational Database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400">
                          <a:effectLst/>
                        </a:rPr>
                        <a:t>NoSql Database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900591">
                <a:tc>
                  <a:txBody>
                    <a:bodyPr/>
                    <a:lstStyle/>
                    <a:p>
                      <a:pPr fontAlgn="t"/>
                      <a:r>
                        <a:rPr lang="en-US" sz="2400">
                          <a:effectLst/>
                        </a:rPr>
                        <a:t>Supports powerful query language.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a:effectLst/>
                        </a:rPr>
                        <a:t>Supports very simple query language.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527933">
                <a:tc>
                  <a:txBody>
                    <a:bodyPr/>
                    <a:lstStyle/>
                    <a:p>
                      <a:pPr fontAlgn="t"/>
                      <a:r>
                        <a:rPr lang="en-US" sz="2400">
                          <a:effectLst/>
                        </a:rPr>
                        <a:t>It has a fixed schema.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a:effectLst/>
                        </a:rPr>
                        <a:t>No fixed schema.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1273249">
                <a:tc>
                  <a:txBody>
                    <a:bodyPr/>
                    <a:lstStyle/>
                    <a:p>
                      <a:pPr fontAlgn="t"/>
                      <a:r>
                        <a:rPr lang="en-US" sz="2400" dirty="0">
                          <a:effectLst/>
                        </a:rPr>
                        <a:t>Follows ACID (Atomicity, Consistency, Isolation, and Durability).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a:effectLst/>
                        </a:rPr>
                        <a:t>It is only “eventually consistent”.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900591">
                <a:tc>
                  <a:txBody>
                    <a:bodyPr/>
                    <a:lstStyle/>
                    <a:p>
                      <a:pPr fontAlgn="t"/>
                      <a:r>
                        <a:rPr lang="en-US" sz="2400">
                          <a:effectLst/>
                        </a:rPr>
                        <a:t>Supports transactions.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effectLst/>
                        </a:rPr>
                        <a:t>Does not support transactions.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Date Placeholder 4"/>
          <p:cNvSpPr>
            <a:spLocks noGrp="1"/>
          </p:cNvSpPr>
          <p:nvPr>
            <p:ph type="dt" sz="half" idx="10"/>
          </p:nvPr>
        </p:nvSpPr>
        <p:spPr/>
        <p:txBody>
          <a:bodyPr/>
          <a:lstStyle/>
          <a:p>
            <a:fld id="{A75E690C-C4AC-492B-AA71-52004F45C373}" type="datetime1">
              <a:rPr lang="en-US" smtClean="0"/>
              <a:t>11/27/2022</a:t>
            </a:fld>
            <a:endParaRPr lang="en-US"/>
          </a:p>
        </p:txBody>
      </p:sp>
      <p:sp>
        <p:nvSpPr>
          <p:cNvPr id="6" name="Footer Placeholder 5"/>
          <p:cNvSpPr>
            <a:spLocks noGrp="1"/>
          </p:cNvSpPr>
          <p:nvPr>
            <p:ph type="ftr" sz="quarter" idx="11"/>
          </p:nvPr>
        </p:nvSpPr>
        <p:spPr/>
        <p:txBody>
          <a:bodyPr/>
          <a:lstStyle/>
          <a:p>
            <a:r>
              <a:rPr lang="en-US" smtClean="0"/>
              <a:t>Rashmi Gupta</a:t>
            </a:r>
            <a:endParaRPr lang="en-US"/>
          </a:p>
        </p:txBody>
      </p:sp>
      <p:sp>
        <p:nvSpPr>
          <p:cNvPr id="7" name="Slide Number Placeholder 6"/>
          <p:cNvSpPr>
            <a:spLocks noGrp="1"/>
          </p:cNvSpPr>
          <p:nvPr>
            <p:ph type="sldNum" sz="quarter" idx="12"/>
          </p:nvPr>
        </p:nvSpPr>
        <p:spPr/>
        <p:txBody>
          <a:bodyPr/>
          <a:lstStyle/>
          <a:p>
            <a:fld id="{A0EBF004-17CD-4FB8-95D1-29BCFFA2DD1B}" type="slidenum">
              <a:rPr lang="en-US" smtClean="0"/>
              <a:t>11</a:t>
            </a:fld>
            <a:endParaRPr lang="en-US"/>
          </a:p>
        </p:txBody>
      </p:sp>
    </p:spTree>
    <p:extLst>
      <p:ext uri="{BB962C8B-B14F-4D97-AF65-F5344CB8AC3E}">
        <p14:creationId xmlns:p14="http://schemas.microsoft.com/office/powerpoint/2010/main" val="279895468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Deleting </a:t>
            </a:r>
            <a:r>
              <a:rPr lang="en-US" b="1" dirty="0"/>
              <a:t>an Entire Row </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a:t>
            </a:r>
            <a:r>
              <a:rPr lang="en-US" dirty="0"/>
              <a:t>following command deletes an entire row from a table. </a:t>
            </a:r>
          </a:p>
          <a:p>
            <a:r>
              <a:rPr lang="en-US" dirty="0" err="1"/>
              <a:t>cqlsh:tutorialspoint</a:t>
            </a:r>
            <a:r>
              <a:rPr lang="en-US" dirty="0"/>
              <a:t>&gt; DELETE FROM </a:t>
            </a:r>
            <a:r>
              <a:rPr lang="en-US" dirty="0" err="1"/>
              <a:t>emp</a:t>
            </a:r>
            <a:r>
              <a:rPr lang="en-US" dirty="0"/>
              <a:t> WHERE </a:t>
            </a:r>
            <a:r>
              <a:rPr lang="en-US" dirty="0" err="1"/>
              <a:t>emp_id</a:t>
            </a:r>
            <a:r>
              <a:rPr lang="en-US" dirty="0"/>
              <a:t>=3; </a:t>
            </a:r>
          </a:p>
          <a:p>
            <a:r>
              <a:rPr lang="en-US" b="1" dirty="0"/>
              <a:t>Verification </a:t>
            </a:r>
            <a:endParaRPr lang="en-US" dirty="0"/>
          </a:p>
          <a:p>
            <a:r>
              <a:rPr lang="en-US" dirty="0"/>
              <a:t>Use SELECT statement to verify whether the data has been deleted or not. If you verify the </a:t>
            </a:r>
            <a:r>
              <a:rPr lang="en-US" dirty="0" err="1"/>
              <a:t>emp</a:t>
            </a:r>
            <a:r>
              <a:rPr lang="en-US" dirty="0"/>
              <a:t> table using SELECT, it will produce the following output: </a:t>
            </a:r>
          </a:p>
          <a:p>
            <a:r>
              <a:rPr lang="en-US" dirty="0" err="1"/>
              <a:t>cqlsh:tutorialspoint</a:t>
            </a:r>
            <a:r>
              <a:rPr lang="en-US" dirty="0"/>
              <a:t>&gt; select * from </a:t>
            </a:r>
            <a:r>
              <a:rPr lang="en-US" dirty="0" err="1"/>
              <a:t>emp</a:t>
            </a:r>
            <a:r>
              <a:rPr lang="en-US" dirty="0"/>
              <a:t>; </a:t>
            </a:r>
          </a:p>
          <a:p>
            <a:r>
              <a:rPr lang="en-US" dirty="0" err="1"/>
              <a:t>emp_id</a:t>
            </a:r>
            <a:r>
              <a:rPr lang="en-US" dirty="0"/>
              <a:t> | </a:t>
            </a:r>
            <a:r>
              <a:rPr lang="en-US" dirty="0" err="1"/>
              <a:t>emp_city</a:t>
            </a:r>
            <a:r>
              <a:rPr lang="en-US" dirty="0"/>
              <a:t> | </a:t>
            </a:r>
            <a:r>
              <a:rPr lang="en-US" dirty="0" err="1"/>
              <a:t>emp_name</a:t>
            </a:r>
            <a:r>
              <a:rPr lang="en-US" dirty="0"/>
              <a:t> | </a:t>
            </a:r>
            <a:r>
              <a:rPr lang="en-US" dirty="0" err="1"/>
              <a:t>emp_phone</a:t>
            </a:r>
            <a:r>
              <a:rPr lang="en-US" dirty="0"/>
              <a:t> | </a:t>
            </a:r>
            <a:r>
              <a:rPr lang="en-US" dirty="0" err="1"/>
              <a:t>emp_sal</a:t>
            </a:r>
            <a:r>
              <a:rPr lang="en-US" dirty="0"/>
              <a:t> </a:t>
            </a:r>
          </a:p>
          <a:p>
            <a:r>
              <a:rPr lang="en-US" dirty="0"/>
              <a:t>--------+-----------+----------+------------+--------- </a:t>
            </a:r>
          </a:p>
          <a:p>
            <a:r>
              <a:rPr lang="en-US" dirty="0"/>
              <a:t>1 | Hyderabad | ram | 9848022338 | 50000 </a:t>
            </a:r>
          </a:p>
          <a:p>
            <a:r>
              <a:rPr lang="en-US" dirty="0"/>
              <a:t>2 | Delhi | robin | 9848022339 | 50000 </a:t>
            </a:r>
          </a:p>
          <a:p>
            <a:r>
              <a:rPr lang="en-US" dirty="0"/>
              <a:t>(2 rows) </a:t>
            </a:r>
          </a:p>
          <a:p>
            <a:r>
              <a:rPr lang="en-US" dirty="0"/>
              <a:t>Since we have deleted the last row, there are only two rows left in the table. </a:t>
            </a:r>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110</a:t>
            </a:fld>
            <a:endParaRPr lang="en-US"/>
          </a:p>
        </p:txBody>
      </p:sp>
    </p:spTree>
    <p:extLst>
      <p:ext uri="{BB962C8B-B14F-4D97-AF65-F5344CB8AC3E}">
        <p14:creationId xmlns:p14="http://schemas.microsoft.com/office/powerpoint/2010/main" val="239191520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CQL </a:t>
            </a:r>
            <a:r>
              <a:rPr lang="en-US" b="1" dirty="0"/>
              <a:t>Types </a:t>
            </a:r>
            <a:endParaRPr lang="en-US" dirty="0"/>
          </a:p>
        </p:txBody>
      </p:sp>
      <p:sp>
        <p:nvSpPr>
          <p:cNvPr id="7" name="Subtitle 6"/>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111</a:t>
            </a:fld>
            <a:endParaRPr lang="en-US"/>
          </a:p>
        </p:txBody>
      </p:sp>
    </p:spTree>
    <p:extLst>
      <p:ext uri="{BB962C8B-B14F-4D97-AF65-F5344CB8AC3E}">
        <p14:creationId xmlns:p14="http://schemas.microsoft.com/office/powerpoint/2010/main" val="320370034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CQL Datatypes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CQL </a:t>
            </a:r>
            <a:r>
              <a:rPr lang="en-US" dirty="0"/>
              <a:t>provides a rich set of built-in data types, including collection types. Along with these data types, users can also create their own custom data types. The following table provides a list of built-in data types available in CQL. </a:t>
            </a:r>
            <a:endParaRPr lang="en-US" dirty="0" smtClean="0"/>
          </a:p>
          <a:p>
            <a:pPr marL="457200" lvl="1" indent="0">
              <a:buNone/>
            </a:pPr>
            <a:r>
              <a:rPr lang="en-US" b="1" dirty="0" smtClean="0"/>
              <a:t>Data </a:t>
            </a:r>
            <a:r>
              <a:rPr lang="en-US" b="1" dirty="0"/>
              <a:t>Type </a:t>
            </a:r>
            <a:r>
              <a:rPr lang="en-US" dirty="0"/>
              <a:t>	</a:t>
            </a:r>
            <a:r>
              <a:rPr lang="en-US" b="1" dirty="0"/>
              <a:t>Constants </a:t>
            </a:r>
            <a:r>
              <a:rPr lang="en-US" dirty="0"/>
              <a:t>	</a:t>
            </a:r>
            <a:r>
              <a:rPr lang="en-US" b="1" dirty="0"/>
              <a:t>Description </a:t>
            </a:r>
            <a:r>
              <a:rPr lang="en-US" dirty="0"/>
              <a:t>	</a:t>
            </a:r>
          </a:p>
          <a:p>
            <a:pPr marL="457200" lvl="1" indent="0">
              <a:buNone/>
            </a:pPr>
            <a:r>
              <a:rPr lang="en-US" dirty="0" err="1"/>
              <a:t>ascii</a:t>
            </a:r>
            <a:r>
              <a:rPr lang="en-US" dirty="0"/>
              <a:t> 	strings 	Represents ASCII character string 	</a:t>
            </a:r>
          </a:p>
          <a:p>
            <a:pPr marL="457200" lvl="1" indent="0">
              <a:buNone/>
            </a:pPr>
            <a:r>
              <a:rPr lang="en-US" dirty="0" err="1"/>
              <a:t>bigint</a:t>
            </a:r>
            <a:r>
              <a:rPr lang="en-US" dirty="0"/>
              <a:t> 	integers 	Represents 64-bit signed long 	</a:t>
            </a:r>
          </a:p>
          <a:p>
            <a:pPr marL="457200" lvl="1" indent="0">
              <a:buNone/>
            </a:pPr>
            <a:r>
              <a:rPr lang="en-US" b="1" dirty="0"/>
              <a:t>blob </a:t>
            </a:r>
            <a:r>
              <a:rPr lang="en-US" dirty="0"/>
              <a:t>	blobs 	Represents arbitrary bytes 	</a:t>
            </a:r>
          </a:p>
          <a:p>
            <a:pPr marL="457200" lvl="1" indent="0">
              <a:buNone/>
            </a:pPr>
            <a:r>
              <a:rPr lang="en-US" dirty="0"/>
              <a:t>Boolean 	</a:t>
            </a:r>
            <a:r>
              <a:rPr lang="en-US" dirty="0" err="1"/>
              <a:t>booleans</a:t>
            </a:r>
            <a:r>
              <a:rPr lang="en-US" dirty="0"/>
              <a:t> 	Represents true or false 	</a:t>
            </a:r>
          </a:p>
          <a:p>
            <a:pPr marL="457200" lvl="1" indent="0">
              <a:buNone/>
            </a:pPr>
            <a:r>
              <a:rPr lang="en-US" b="1" dirty="0"/>
              <a:t>counter </a:t>
            </a:r>
            <a:r>
              <a:rPr lang="en-US" dirty="0"/>
              <a:t>	integers 	Represents counter column 	</a:t>
            </a:r>
          </a:p>
          <a:p>
            <a:pPr marL="457200" lvl="1" indent="0">
              <a:buNone/>
            </a:pPr>
            <a:r>
              <a:rPr lang="en-US" dirty="0"/>
              <a:t>decimal 	integers, floats 	Represents variable-precision decimal 	</a:t>
            </a:r>
          </a:p>
          <a:p>
            <a:pPr marL="457200" lvl="1" indent="0">
              <a:buNone/>
            </a:pPr>
            <a:r>
              <a:rPr lang="en-US" dirty="0"/>
              <a:t>double 	integers 	Represents 64-bit IEEE-754 floating point 	</a:t>
            </a:r>
          </a:p>
          <a:p>
            <a:pPr marL="457200" lvl="1" indent="0">
              <a:buNone/>
            </a:pPr>
            <a:r>
              <a:rPr lang="en-US" dirty="0"/>
              <a:t>float 	integers, floats 	Represents 32-bit IEEE-754 floating point 	</a:t>
            </a:r>
          </a:p>
          <a:p>
            <a:pPr marL="457200" lvl="1" indent="0">
              <a:buNone/>
            </a:pPr>
            <a:r>
              <a:rPr lang="en-US" dirty="0" err="1"/>
              <a:t>inet</a:t>
            </a:r>
            <a:r>
              <a:rPr lang="en-US" dirty="0"/>
              <a:t> 	strings 	Represents an IP address, IPv4 or IPv6 	</a:t>
            </a:r>
          </a:p>
          <a:p>
            <a:pPr marL="457200" lvl="1" indent="0">
              <a:buNone/>
            </a:pPr>
            <a:r>
              <a:rPr lang="en-US" dirty="0" err="1"/>
              <a:t>int</a:t>
            </a:r>
            <a:r>
              <a:rPr lang="en-US" dirty="0"/>
              <a:t> 	integers 	Represents 32-bit signed </a:t>
            </a:r>
            <a:r>
              <a:rPr lang="en-US" dirty="0" err="1"/>
              <a:t>int</a:t>
            </a:r>
            <a:r>
              <a:rPr lang="en-US" dirty="0"/>
              <a:t> 	</a:t>
            </a:r>
          </a:p>
          <a:p>
            <a:pPr marL="457200" lvl="1" indent="0">
              <a:buNone/>
            </a:pPr>
            <a:r>
              <a:rPr lang="en-US" dirty="0"/>
              <a:t>text 	strings 	Represents UTF8 encoded string 	</a:t>
            </a:r>
          </a:p>
          <a:p>
            <a:pPr marL="457200" lvl="1" indent="0">
              <a:buNone/>
            </a:pPr>
            <a:r>
              <a:rPr lang="en-US" b="1" dirty="0"/>
              <a:t>timestamp </a:t>
            </a:r>
            <a:r>
              <a:rPr lang="en-US" dirty="0"/>
              <a:t>	integers, strings 	Represents a timestamp 	</a:t>
            </a:r>
          </a:p>
          <a:p>
            <a:pPr marL="457200" lvl="1" indent="0">
              <a:buNone/>
            </a:pPr>
            <a:r>
              <a:rPr lang="en-US" b="1" dirty="0" err="1"/>
              <a:t>timeuuid</a:t>
            </a:r>
            <a:r>
              <a:rPr lang="en-US" b="1" dirty="0"/>
              <a:t> </a:t>
            </a:r>
            <a:r>
              <a:rPr lang="en-US" dirty="0"/>
              <a:t>	</a:t>
            </a:r>
            <a:r>
              <a:rPr lang="en-US" dirty="0" err="1"/>
              <a:t>uuids</a:t>
            </a:r>
            <a:r>
              <a:rPr lang="en-US" dirty="0"/>
              <a:t> 	Represents type 1 UUID 	</a:t>
            </a:r>
          </a:p>
          <a:p>
            <a:pPr marL="457200" lvl="1" indent="0">
              <a:buNone/>
            </a:pPr>
            <a:r>
              <a:rPr lang="en-US" b="1" dirty="0" err="1"/>
              <a:t>uuid</a:t>
            </a:r>
            <a:r>
              <a:rPr lang="en-US" b="1" dirty="0"/>
              <a:t> </a:t>
            </a:r>
            <a:r>
              <a:rPr lang="en-US" dirty="0"/>
              <a:t>	</a:t>
            </a:r>
            <a:r>
              <a:rPr lang="en-US" dirty="0" err="1"/>
              <a:t>uuids</a:t>
            </a:r>
            <a:r>
              <a:rPr lang="en-US" dirty="0"/>
              <a:t> 	Represents type 1 or type 4 	</a:t>
            </a:r>
          </a:p>
          <a:p>
            <a:endParaRPr lang="en-US"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112</a:t>
            </a:fld>
            <a:endParaRPr lang="en-US"/>
          </a:p>
        </p:txBody>
      </p:sp>
    </p:spTree>
    <p:extLst>
      <p:ext uri="{BB962C8B-B14F-4D97-AF65-F5344CB8AC3E}">
        <p14:creationId xmlns:p14="http://schemas.microsoft.com/office/powerpoint/2010/main" val="205080633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Collection Types</a:t>
            </a:r>
            <a:endParaRPr lang="en-US" dirty="0"/>
          </a:p>
        </p:txBody>
      </p:sp>
      <p:sp>
        <p:nvSpPr>
          <p:cNvPr id="3" name="Content Placeholder 2"/>
          <p:cNvSpPr>
            <a:spLocks noGrp="1"/>
          </p:cNvSpPr>
          <p:nvPr>
            <p:ph idx="1"/>
          </p:nvPr>
        </p:nvSpPr>
        <p:spPr/>
        <p:txBody>
          <a:bodyPr/>
          <a:lstStyle/>
          <a:p>
            <a:r>
              <a:rPr lang="en-US" dirty="0" smtClean="0"/>
              <a:t>Cassandra </a:t>
            </a:r>
            <a:r>
              <a:rPr lang="en-US" dirty="0"/>
              <a:t>Query Language also provides a collection data types. The following table provides a list of Collections available in CQL. </a:t>
            </a:r>
            <a:r>
              <a:rPr lang="en-US" b="1" dirty="0"/>
              <a:t>Collection </a:t>
            </a:r>
            <a:r>
              <a:rPr lang="en-US" dirty="0"/>
              <a:t>	</a:t>
            </a:r>
            <a:r>
              <a:rPr lang="en-US" b="1" dirty="0"/>
              <a:t>Description </a:t>
            </a:r>
            <a:r>
              <a:rPr lang="en-US" dirty="0"/>
              <a:t>	</a:t>
            </a:r>
          </a:p>
          <a:p>
            <a:r>
              <a:rPr lang="en-US" dirty="0"/>
              <a:t>list 	A list is a collection of one or more ordered elements. 	</a:t>
            </a:r>
          </a:p>
          <a:p>
            <a:r>
              <a:rPr lang="en-US" dirty="0"/>
              <a:t>map 	A map is a collection of key-value pairs. 	</a:t>
            </a:r>
          </a:p>
          <a:p>
            <a:r>
              <a:rPr lang="en-US" dirty="0"/>
              <a:t>set 	A set is a collection of one or more elements. 	</a:t>
            </a:r>
          </a:p>
          <a:p>
            <a:endParaRPr lang="en-US"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113</a:t>
            </a:fld>
            <a:endParaRPr lang="en-US"/>
          </a:p>
        </p:txBody>
      </p:sp>
    </p:spTree>
    <p:extLst>
      <p:ext uri="{BB962C8B-B14F-4D97-AF65-F5344CB8AC3E}">
        <p14:creationId xmlns:p14="http://schemas.microsoft.com/office/powerpoint/2010/main" val="144700123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User-defined datatypes</a:t>
            </a:r>
            <a:endParaRPr lang="en-US" dirty="0"/>
          </a:p>
        </p:txBody>
      </p:sp>
      <p:sp>
        <p:nvSpPr>
          <p:cNvPr id="3" name="Content Placeholder 2"/>
          <p:cNvSpPr>
            <a:spLocks noGrp="1"/>
          </p:cNvSpPr>
          <p:nvPr>
            <p:ph idx="1"/>
          </p:nvPr>
        </p:nvSpPr>
        <p:spPr/>
        <p:txBody>
          <a:bodyPr>
            <a:normAutofit/>
          </a:bodyPr>
          <a:lstStyle/>
          <a:p>
            <a:r>
              <a:rPr lang="en-US" b="1" dirty="0" smtClean="0"/>
              <a:t>User-defined </a:t>
            </a:r>
            <a:r>
              <a:rPr lang="en-US" b="1" dirty="0"/>
              <a:t>datatypes: </a:t>
            </a:r>
            <a:r>
              <a:rPr lang="en-US" dirty="0" err="1"/>
              <a:t>Cqlsh</a:t>
            </a:r>
            <a:r>
              <a:rPr lang="en-US" dirty="0"/>
              <a:t> provides users a facility of creating their own data types. Given below are the commands used while dealing with user defined datatypes. </a:t>
            </a:r>
          </a:p>
          <a:p>
            <a:pPr marL="457200" lvl="1" indent="0">
              <a:buNone/>
            </a:pPr>
            <a:r>
              <a:rPr lang="en-US" dirty="0"/>
              <a:t> </a:t>
            </a:r>
            <a:r>
              <a:rPr lang="en-US" b="1" dirty="0"/>
              <a:t>CREATE TYPE: </a:t>
            </a:r>
            <a:r>
              <a:rPr lang="en-US" dirty="0"/>
              <a:t>Creates a user-defined datatype. </a:t>
            </a:r>
          </a:p>
          <a:p>
            <a:pPr marL="457200" lvl="1" indent="0">
              <a:buNone/>
            </a:pPr>
            <a:r>
              <a:rPr lang="en-US" dirty="0" smtClean="0"/>
              <a:t> </a:t>
            </a:r>
            <a:r>
              <a:rPr lang="en-US" b="1" dirty="0"/>
              <a:t>ALTER TYPE: </a:t>
            </a:r>
            <a:r>
              <a:rPr lang="en-US" dirty="0"/>
              <a:t>Modifies a user-defined datatype. </a:t>
            </a:r>
          </a:p>
          <a:p>
            <a:pPr marL="457200" lvl="1" indent="0">
              <a:buNone/>
            </a:pPr>
            <a:r>
              <a:rPr lang="en-US" dirty="0" smtClean="0"/>
              <a:t> </a:t>
            </a:r>
            <a:r>
              <a:rPr lang="en-US" b="1" dirty="0"/>
              <a:t>DROP TYPE: </a:t>
            </a:r>
            <a:r>
              <a:rPr lang="en-US" dirty="0"/>
              <a:t>Drops a user-defined datatype. </a:t>
            </a:r>
          </a:p>
          <a:p>
            <a:pPr marL="457200" lvl="1" indent="0">
              <a:buNone/>
            </a:pPr>
            <a:r>
              <a:rPr lang="en-US" dirty="0" smtClean="0"/>
              <a:t> </a:t>
            </a:r>
            <a:r>
              <a:rPr lang="en-US" b="1" dirty="0"/>
              <a:t>DESCRIBE TYPE: </a:t>
            </a:r>
            <a:r>
              <a:rPr lang="en-US" dirty="0"/>
              <a:t>Describes a user-defined datatype. </a:t>
            </a:r>
          </a:p>
          <a:p>
            <a:pPr marL="457200" lvl="1" indent="0">
              <a:buNone/>
            </a:pPr>
            <a:r>
              <a:rPr lang="en-US" dirty="0" smtClean="0"/>
              <a:t> </a:t>
            </a:r>
            <a:r>
              <a:rPr lang="en-US" b="1" dirty="0"/>
              <a:t>DESCRIBE TYPES: </a:t>
            </a:r>
            <a:r>
              <a:rPr lang="en-US" dirty="0"/>
              <a:t>Describes user-defined datatypes. </a:t>
            </a:r>
          </a:p>
          <a:p>
            <a:endParaRPr lang="en-US"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114</a:t>
            </a:fld>
            <a:endParaRPr lang="en-US"/>
          </a:p>
        </p:txBody>
      </p:sp>
    </p:spTree>
    <p:extLst>
      <p:ext uri="{BB962C8B-B14F-4D97-AF65-F5344CB8AC3E}">
        <p14:creationId xmlns:p14="http://schemas.microsoft.com/office/powerpoint/2010/main" val="350303114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CQL Collections</a:t>
            </a:r>
            <a:endParaRPr lang="en-US" dirty="0"/>
          </a:p>
        </p:txBody>
      </p:sp>
      <p:sp>
        <p:nvSpPr>
          <p:cNvPr id="3" name="Content Placeholder 2"/>
          <p:cNvSpPr>
            <a:spLocks noGrp="1"/>
          </p:cNvSpPr>
          <p:nvPr>
            <p:ph idx="1"/>
          </p:nvPr>
        </p:nvSpPr>
        <p:spPr/>
        <p:txBody>
          <a:bodyPr>
            <a:normAutofit lnSpcReduction="10000"/>
          </a:bodyPr>
          <a:lstStyle/>
          <a:p>
            <a:r>
              <a:rPr lang="en-US" dirty="0" smtClean="0"/>
              <a:t>CQL </a:t>
            </a:r>
            <a:r>
              <a:rPr lang="en-US" dirty="0"/>
              <a:t>provides the facility of using Collection data types. Using these Collection types, you can store multiple values in a single variable. This chapter explains how to use Collections in Cassandra. </a:t>
            </a:r>
          </a:p>
          <a:p>
            <a:r>
              <a:rPr lang="en-US" b="1" dirty="0"/>
              <a:t>List </a:t>
            </a:r>
            <a:endParaRPr lang="en-US" dirty="0"/>
          </a:p>
          <a:p>
            <a:r>
              <a:rPr lang="en-US" dirty="0"/>
              <a:t>List is used in the cases where </a:t>
            </a:r>
          </a:p>
          <a:p>
            <a:pPr marL="457200" lvl="1" indent="0">
              <a:buNone/>
            </a:pPr>
            <a:r>
              <a:rPr lang="en-US" dirty="0"/>
              <a:t>● the order of the elements is to be maintained, and </a:t>
            </a:r>
          </a:p>
          <a:p>
            <a:pPr marL="457200" lvl="1" indent="0">
              <a:buNone/>
            </a:pPr>
            <a:r>
              <a:rPr lang="en-US" dirty="0"/>
              <a:t>● a value is to be stored multiple times. </a:t>
            </a:r>
          </a:p>
          <a:p>
            <a:endParaRPr lang="en-US" dirty="0"/>
          </a:p>
          <a:p>
            <a:r>
              <a:rPr lang="en-US" dirty="0"/>
              <a:t>You can get the values of a list data type using the index of the elements in the list.</a:t>
            </a:r>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115</a:t>
            </a:fld>
            <a:endParaRPr lang="en-US"/>
          </a:p>
        </p:txBody>
      </p:sp>
    </p:spTree>
    <p:extLst>
      <p:ext uri="{BB962C8B-B14F-4D97-AF65-F5344CB8AC3E}">
        <p14:creationId xmlns:p14="http://schemas.microsoft.com/office/powerpoint/2010/main" val="84529712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CQL Collections </a:t>
            </a:r>
            <a:r>
              <a:rPr lang="en-US" sz="1800" dirty="0" smtClean="0"/>
              <a:t>Contd.</a:t>
            </a:r>
            <a:endParaRPr lang="en-US" sz="1800" dirty="0"/>
          </a:p>
        </p:txBody>
      </p:sp>
      <p:sp>
        <p:nvSpPr>
          <p:cNvPr id="3" name="Content Placeholder 2"/>
          <p:cNvSpPr>
            <a:spLocks noGrp="1"/>
          </p:cNvSpPr>
          <p:nvPr>
            <p:ph idx="1"/>
          </p:nvPr>
        </p:nvSpPr>
        <p:spPr/>
        <p:txBody>
          <a:bodyPr>
            <a:normAutofit fontScale="85000" lnSpcReduction="20000"/>
          </a:bodyPr>
          <a:lstStyle/>
          <a:p>
            <a:r>
              <a:rPr lang="en-US" b="1" dirty="0" smtClean="0"/>
              <a:t>Creating </a:t>
            </a:r>
            <a:r>
              <a:rPr lang="en-US" b="1" dirty="0"/>
              <a:t>a Table with List </a:t>
            </a:r>
            <a:endParaRPr lang="en-US" dirty="0"/>
          </a:p>
          <a:p>
            <a:pPr lvl="1"/>
            <a:r>
              <a:rPr lang="en-US" dirty="0"/>
              <a:t>Given below is an example to create a sample table with two columns, name and email. To store multiple emails, we are using list. </a:t>
            </a:r>
          </a:p>
          <a:p>
            <a:pPr lvl="1"/>
            <a:r>
              <a:rPr lang="en-US" dirty="0" err="1"/>
              <a:t>cqlsh:tutorialspoint</a:t>
            </a:r>
            <a:r>
              <a:rPr lang="en-US" dirty="0"/>
              <a:t>&gt; CREATE TABLE data(name text PRIMARY KEY, email list&lt;text&gt;); </a:t>
            </a:r>
          </a:p>
          <a:p>
            <a:r>
              <a:rPr lang="en-US" b="1" dirty="0"/>
              <a:t>Inserting Data into a List </a:t>
            </a:r>
            <a:endParaRPr lang="en-US" dirty="0"/>
          </a:p>
          <a:p>
            <a:pPr lvl="1"/>
            <a:r>
              <a:rPr lang="en-US" dirty="0"/>
              <a:t>While inserting data into the elements in a list, enter all the values separated by comma within square braces [ ] as shown below. </a:t>
            </a:r>
          </a:p>
          <a:p>
            <a:pPr lvl="1"/>
            <a:r>
              <a:rPr lang="en-US" dirty="0" err="1"/>
              <a:t>cqlsh:tutorialspoint</a:t>
            </a:r>
            <a:r>
              <a:rPr lang="en-US" dirty="0"/>
              <a:t>&gt; INSERT INTO data(name, email) VALUES ('</a:t>
            </a:r>
            <a:r>
              <a:rPr lang="en-US" dirty="0" err="1"/>
              <a:t>ramu</a:t>
            </a:r>
            <a:r>
              <a:rPr lang="en-US" dirty="0"/>
              <a:t>', ['</a:t>
            </a:r>
            <a:r>
              <a:rPr lang="en-US" dirty="0" err="1"/>
              <a:t>abc@gmail.com','cba@yahoo.com</a:t>
            </a:r>
            <a:r>
              <a:rPr lang="en-US" dirty="0"/>
              <a:t>']); </a:t>
            </a:r>
          </a:p>
          <a:p>
            <a:r>
              <a:rPr lang="en-US" b="1" dirty="0"/>
              <a:t>Updating a List </a:t>
            </a:r>
            <a:endParaRPr lang="en-US" dirty="0"/>
          </a:p>
          <a:p>
            <a:pPr lvl="1"/>
            <a:r>
              <a:rPr lang="en-US" dirty="0"/>
              <a:t>Given below is an example to update the list data type in a table called </a:t>
            </a:r>
            <a:r>
              <a:rPr lang="en-US" b="1" dirty="0"/>
              <a:t>data</a:t>
            </a:r>
            <a:r>
              <a:rPr lang="en-US" dirty="0"/>
              <a:t>. Here we are adding another email to the list. </a:t>
            </a:r>
          </a:p>
          <a:p>
            <a:pPr lvl="1"/>
            <a:r>
              <a:rPr lang="en-US" dirty="0" err="1"/>
              <a:t>cqlsh:tutorialspoint</a:t>
            </a:r>
            <a:r>
              <a:rPr lang="en-US" dirty="0"/>
              <a:t>&gt; UPDATE data </a:t>
            </a:r>
          </a:p>
          <a:p>
            <a:pPr lvl="1"/>
            <a:r>
              <a:rPr lang="en-US" dirty="0"/>
              <a:t>... SET email = email +[</a:t>
            </a:r>
            <a:r>
              <a:rPr lang="en-US" dirty="0" smtClean="0"/>
              <a:t>'xyz@sara.com</a:t>
            </a:r>
            <a:r>
              <a:rPr lang="en-US" dirty="0"/>
              <a:t>'] </a:t>
            </a:r>
          </a:p>
          <a:p>
            <a:pPr lvl="1"/>
            <a:r>
              <a:rPr lang="en-US" dirty="0"/>
              <a:t>... where name = '</a:t>
            </a:r>
            <a:r>
              <a:rPr lang="en-US" dirty="0" err="1"/>
              <a:t>ramu</a:t>
            </a:r>
            <a:r>
              <a:rPr lang="en-US" dirty="0"/>
              <a:t>';</a:t>
            </a:r>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116</a:t>
            </a:fld>
            <a:endParaRPr lang="en-US"/>
          </a:p>
        </p:txBody>
      </p:sp>
    </p:spTree>
    <p:extLst>
      <p:ext uri="{BB962C8B-B14F-4D97-AF65-F5344CB8AC3E}">
        <p14:creationId xmlns:p14="http://schemas.microsoft.com/office/powerpoint/2010/main" val="266810788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CQL Collections </a:t>
            </a:r>
            <a:r>
              <a:rPr lang="en-US" sz="1800" dirty="0" smtClean="0"/>
              <a:t>Contd.</a:t>
            </a:r>
            <a:endParaRPr lang="en-US" sz="1800" dirty="0"/>
          </a:p>
        </p:txBody>
      </p:sp>
      <p:sp>
        <p:nvSpPr>
          <p:cNvPr id="3" name="Content Placeholder 2"/>
          <p:cNvSpPr>
            <a:spLocks noGrp="1"/>
          </p:cNvSpPr>
          <p:nvPr>
            <p:ph idx="1"/>
          </p:nvPr>
        </p:nvSpPr>
        <p:spPr/>
        <p:txBody>
          <a:bodyPr>
            <a:normAutofit/>
          </a:bodyPr>
          <a:lstStyle/>
          <a:p>
            <a:r>
              <a:rPr lang="en-US" b="1" dirty="0" smtClean="0"/>
              <a:t>Verification </a:t>
            </a:r>
            <a:endParaRPr lang="en-US" dirty="0"/>
          </a:p>
          <a:p>
            <a:r>
              <a:rPr lang="en-US" dirty="0"/>
              <a:t>If you verify the table using SELECT statement, you will get the following result: </a:t>
            </a:r>
          </a:p>
          <a:p>
            <a:r>
              <a:rPr lang="en-US" dirty="0" err="1"/>
              <a:t>cqlsh:tutorialspoint</a:t>
            </a:r>
            <a:r>
              <a:rPr lang="en-US" dirty="0"/>
              <a:t>&gt; SELECT * FROM data; </a:t>
            </a:r>
          </a:p>
          <a:p>
            <a:r>
              <a:rPr lang="en-US" dirty="0"/>
              <a:t>name | email </a:t>
            </a:r>
          </a:p>
          <a:p>
            <a:r>
              <a:rPr lang="en-US" dirty="0"/>
              <a:t>------+-------------------------------------------------------------- </a:t>
            </a:r>
          </a:p>
          <a:p>
            <a:r>
              <a:rPr lang="en-US" dirty="0" err="1"/>
              <a:t>ramu</a:t>
            </a:r>
            <a:r>
              <a:rPr lang="en-US" dirty="0"/>
              <a:t> | ['abc@gmail.com', 'cba@yahoo.com', </a:t>
            </a:r>
            <a:r>
              <a:rPr lang="en-US" dirty="0" smtClean="0"/>
              <a:t>'xyz@sara.com</a:t>
            </a:r>
            <a:r>
              <a:rPr lang="en-US" dirty="0"/>
              <a:t>'] </a:t>
            </a:r>
          </a:p>
          <a:p>
            <a:r>
              <a:rPr lang="en-US" dirty="0"/>
              <a:t>(1 rows)</a:t>
            </a:r>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117</a:t>
            </a:fld>
            <a:endParaRPr lang="en-US"/>
          </a:p>
        </p:txBody>
      </p:sp>
    </p:spTree>
    <p:extLst>
      <p:ext uri="{BB962C8B-B14F-4D97-AF65-F5344CB8AC3E}">
        <p14:creationId xmlns:p14="http://schemas.microsoft.com/office/powerpoint/2010/main" val="243189088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SET </a:t>
            </a:r>
            <a:r>
              <a:rPr lang="en-US" dirty="0"/>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Set </a:t>
            </a:r>
            <a:r>
              <a:rPr lang="en-US" dirty="0"/>
              <a:t>is a data type that is used to store a group of elements. The elements of a set will be returned in a sorted order. </a:t>
            </a:r>
          </a:p>
          <a:p>
            <a:r>
              <a:rPr lang="en-US" b="1" dirty="0"/>
              <a:t>Creating a Table with Set </a:t>
            </a:r>
            <a:endParaRPr lang="en-US" dirty="0"/>
          </a:p>
          <a:p>
            <a:pPr lvl="1"/>
            <a:r>
              <a:rPr lang="en-US" dirty="0"/>
              <a:t>The following example creates a sample table with two columns, name and phone. For storing multiple phone numbers, we are using set. </a:t>
            </a:r>
          </a:p>
          <a:p>
            <a:pPr lvl="1"/>
            <a:r>
              <a:rPr lang="en-US" dirty="0" err="1"/>
              <a:t>cqlsh:tutorialspoint</a:t>
            </a:r>
            <a:r>
              <a:rPr lang="en-US" dirty="0"/>
              <a:t>&gt; CREATE TABLE data2 (name text PRIMARY KEY, phone set&lt;</a:t>
            </a:r>
            <a:r>
              <a:rPr lang="en-US" dirty="0" err="1"/>
              <a:t>varint</a:t>
            </a:r>
            <a:r>
              <a:rPr lang="en-US" dirty="0"/>
              <a:t>&gt;); </a:t>
            </a:r>
          </a:p>
          <a:p>
            <a:r>
              <a:rPr lang="en-US" b="1" dirty="0"/>
              <a:t>Inserting Data into a Set </a:t>
            </a:r>
            <a:endParaRPr lang="en-US" dirty="0"/>
          </a:p>
          <a:p>
            <a:pPr lvl="1"/>
            <a:r>
              <a:rPr lang="en-US" dirty="0"/>
              <a:t>While inserting data into the elements in a set, enter all the values separated by comma within curly braces { } as shown below. </a:t>
            </a:r>
          </a:p>
          <a:p>
            <a:pPr lvl="1"/>
            <a:r>
              <a:rPr lang="en-US" dirty="0" err="1"/>
              <a:t>cqlsh:tutorialspoint</a:t>
            </a:r>
            <a:r>
              <a:rPr lang="en-US" dirty="0"/>
              <a:t>&gt; INSERT INTO data2(name, phone)VALUES ('</a:t>
            </a:r>
            <a:r>
              <a:rPr lang="en-US" dirty="0" err="1"/>
              <a:t>rahman</a:t>
            </a:r>
            <a:r>
              <a:rPr lang="en-US" dirty="0"/>
              <a:t>', {9848022338,9848022339}); </a:t>
            </a:r>
          </a:p>
          <a:p>
            <a:r>
              <a:rPr lang="en-US" b="1" dirty="0"/>
              <a:t>Updating a Set </a:t>
            </a:r>
            <a:endParaRPr lang="en-US" dirty="0"/>
          </a:p>
          <a:p>
            <a:pPr lvl="1"/>
            <a:r>
              <a:rPr lang="en-US" dirty="0"/>
              <a:t>The following code shows how to update a set in a table named data2. Here we are adding another phone number to the set. </a:t>
            </a:r>
          </a:p>
          <a:p>
            <a:pPr lvl="1"/>
            <a:r>
              <a:rPr lang="en-US" dirty="0" err="1"/>
              <a:t>cqlsh:tutorialspoint</a:t>
            </a:r>
            <a:r>
              <a:rPr lang="en-US" dirty="0"/>
              <a:t>&gt; UPDATE data2 </a:t>
            </a:r>
          </a:p>
          <a:p>
            <a:pPr lvl="1"/>
            <a:r>
              <a:rPr lang="en-US" dirty="0"/>
              <a:t>... SET phone = phone + {9848022330} </a:t>
            </a:r>
          </a:p>
          <a:p>
            <a:pPr lvl="1"/>
            <a:r>
              <a:rPr lang="en-US" dirty="0"/>
              <a:t>... where name='</a:t>
            </a:r>
            <a:r>
              <a:rPr lang="en-US" dirty="0" err="1"/>
              <a:t>rahman</a:t>
            </a:r>
            <a:r>
              <a:rPr lang="en-US" dirty="0"/>
              <a:t>';</a:t>
            </a:r>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118</a:t>
            </a:fld>
            <a:endParaRPr lang="en-US"/>
          </a:p>
        </p:txBody>
      </p:sp>
    </p:spTree>
    <p:extLst>
      <p:ext uri="{BB962C8B-B14F-4D97-AF65-F5344CB8AC3E}">
        <p14:creationId xmlns:p14="http://schemas.microsoft.com/office/powerpoint/2010/main" val="202148926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SET </a:t>
            </a:r>
            <a:r>
              <a:rPr lang="en-US" sz="2000" b="1" dirty="0" smtClean="0"/>
              <a:t>Contd.</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b="1" dirty="0" smtClean="0"/>
              <a:t>Verification </a:t>
            </a:r>
            <a:endParaRPr lang="en-US" dirty="0"/>
          </a:p>
          <a:p>
            <a:r>
              <a:rPr lang="en-US" dirty="0"/>
              <a:t>If you verify the table using SELECT statement, you will get the following result: </a:t>
            </a:r>
          </a:p>
          <a:p>
            <a:r>
              <a:rPr lang="en-US" dirty="0" err="1"/>
              <a:t>cqlsh:tutorialspoint</a:t>
            </a:r>
            <a:r>
              <a:rPr lang="en-US" dirty="0"/>
              <a:t>&gt; SELECT * FROM data2; </a:t>
            </a:r>
          </a:p>
          <a:p>
            <a:r>
              <a:rPr lang="en-US" dirty="0"/>
              <a:t>name | phone </a:t>
            </a:r>
          </a:p>
          <a:p>
            <a:r>
              <a:rPr lang="en-US" dirty="0"/>
              <a:t>--------+-------------------------------------- </a:t>
            </a:r>
          </a:p>
          <a:p>
            <a:r>
              <a:rPr lang="en-US" dirty="0" err="1"/>
              <a:t>rahman</a:t>
            </a:r>
            <a:r>
              <a:rPr lang="en-US" dirty="0"/>
              <a:t> | {9848022330, 9848022338, 9848022339} </a:t>
            </a:r>
          </a:p>
          <a:p>
            <a:r>
              <a:rPr lang="en-US" dirty="0"/>
              <a:t>(1 rows) </a:t>
            </a:r>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119</a:t>
            </a:fld>
            <a:endParaRPr lang="en-US"/>
          </a:p>
        </p:txBody>
      </p:sp>
    </p:spTree>
    <p:extLst>
      <p:ext uri="{BB962C8B-B14F-4D97-AF65-F5344CB8AC3E}">
        <p14:creationId xmlns:p14="http://schemas.microsoft.com/office/powerpoint/2010/main" val="2535293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NOSQL Database </a:t>
            </a:r>
            <a:endParaRPr lang="en-US" dirty="0"/>
          </a:p>
        </p:txBody>
      </p:sp>
      <p:sp>
        <p:nvSpPr>
          <p:cNvPr id="3" name="Content Placeholder 2"/>
          <p:cNvSpPr>
            <a:spLocks noGrp="1"/>
          </p:cNvSpPr>
          <p:nvPr>
            <p:ph idx="1"/>
          </p:nvPr>
        </p:nvSpPr>
        <p:spPr/>
        <p:txBody>
          <a:bodyPr>
            <a:normAutofit/>
          </a:bodyPr>
          <a:lstStyle/>
          <a:p>
            <a:r>
              <a:rPr lang="en-US" dirty="0"/>
              <a:t>Besides Cassandra, we have the following </a:t>
            </a:r>
            <a:r>
              <a:rPr lang="en-US" dirty="0" err="1"/>
              <a:t>NoSQL</a:t>
            </a:r>
            <a:r>
              <a:rPr lang="en-US" dirty="0"/>
              <a:t> databases that are quite popular:</a:t>
            </a:r>
          </a:p>
          <a:p>
            <a:pPr lvl="1"/>
            <a:r>
              <a:rPr lang="en-US" b="1" dirty="0"/>
              <a:t>Apache </a:t>
            </a:r>
            <a:r>
              <a:rPr lang="en-US" b="1" dirty="0" err="1"/>
              <a:t>HBase</a:t>
            </a:r>
            <a:r>
              <a:rPr lang="en-US" dirty="0"/>
              <a:t> - </a:t>
            </a:r>
            <a:r>
              <a:rPr lang="en-US" dirty="0" err="1"/>
              <a:t>HBase</a:t>
            </a:r>
            <a:r>
              <a:rPr lang="en-US" dirty="0"/>
              <a:t> is an open source, non-relational, distributed database modeled after Google’s </a:t>
            </a:r>
            <a:r>
              <a:rPr lang="en-US" dirty="0" err="1"/>
              <a:t>BigTable</a:t>
            </a:r>
            <a:r>
              <a:rPr lang="en-US" dirty="0"/>
              <a:t> and is written in Java. It is developed as a part of Apache </a:t>
            </a:r>
            <a:r>
              <a:rPr lang="en-US" dirty="0" err="1"/>
              <a:t>Hadoop</a:t>
            </a:r>
            <a:r>
              <a:rPr lang="en-US" dirty="0"/>
              <a:t> project and runs on top of HDFS, providing </a:t>
            </a:r>
            <a:r>
              <a:rPr lang="en-US" dirty="0" err="1"/>
              <a:t>BigTable</a:t>
            </a:r>
            <a:r>
              <a:rPr lang="en-US" dirty="0"/>
              <a:t>-like capabilities for </a:t>
            </a:r>
            <a:r>
              <a:rPr lang="en-US" dirty="0" err="1"/>
              <a:t>Hadoop</a:t>
            </a:r>
            <a:r>
              <a:rPr lang="en-US" dirty="0"/>
              <a:t>.</a:t>
            </a:r>
          </a:p>
          <a:p>
            <a:pPr lvl="1"/>
            <a:r>
              <a:rPr lang="en-US" b="1" dirty="0" err="1"/>
              <a:t>MongoDB</a:t>
            </a:r>
            <a:r>
              <a:rPr lang="en-US" dirty="0"/>
              <a:t> - </a:t>
            </a:r>
            <a:r>
              <a:rPr lang="en-US" dirty="0" err="1"/>
              <a:t>MongoDB</a:t>
            </a:r>
            <a:r>
              <a:rPr lang="en-US" dirty="0"/>
              <a:t> is a cross-platform document-oriented database system that avoids using the traditional table-based relational database structure in favor of JSON-like documents with dynamic schemas making the integration of data in certain types of applications easier and faster.</a:t>
            </a:r>
          </a:p>
          <a:p>
            <a:endParaRPr lang="en-US"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12</a:t>
            </a:fld>
            <a:endParaRPr lang="en-US"/>
          </a:p>
        </p:txBody>
      </p:sp>
    </p:spTree>
    <p:extLst>
      <p:ext uri="{BB962C8B-B14F-4D97-AF65-F5344CB8AC3E}">
        <p14:creationId xmlns:p14="http://schemas.microsoft.com/office/powerpoint/2010/main" val="213133802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Map </a:t>
            </a:r>
            <a:r>
              <a:rPr lang="en-US" dirty="0"/>
              <a:t>is a data type that is used to store a key-value pair of elements. </a:t>
            </a:r>
          </a:p>
          <a:p>
            <a:r>
              <a:rPr lang="en-US" b="1" dirty="0"/>
              <a:t>Creating a Table with Map </a:t>
            </a:r>
            <a:endParaRPr lang="en-US" dirty="0"/>
          </a:p>
          <a:p>
            <a:pPr lvl="1"/>
            <a:r>
              <a:rPr lang="en-US" dirty="0"/>
              <a:t>The following example shows how to create a sample table with two columns, name and address. For storing multiple address values, we are using map. </a:t>
            </a:r>
          </a:p>
          <a:p>
            <a:pPr lvl="1"/>
            <a:r>
              <a:rPr lang="en-US" dirty="0" err="1"/>
              <a:t>cqlsh:tutorialspoint</a:t>
            </a:r>
            <a:r>
              <a:rPr lang="en-US" dirty="0"/>
              <a:t>&gt; CREATE TABLE data3 (name text PRIMARY KEY, address map&lt;timestamp, text&gt;); </a:t>
            </a:r>
          </a:p>
          <a:p>
            <a:r>
              <a:rPr lang="en-US" b="1" dirty="0"/>
              <a:t>Inserting Data into a Map </a:t>
            </a:r>
            <a:endParaRPr lang="en-US" dirty="0"/>
          </a:p>
          <a:p>
            <a:pPr lvl="1"/>
            <a:r>
              <a:rPr lang="en-US" dirty="0"/>
              <a:t>While inserting data into the elements in a map, enter all the </a:t>
            </a:r>
            <a:r>
              <a:rPr lang="en-US" b="1" dirty="0"/>
              <a:t>key : value </a:t>
            </a:r>
            <a:r>
              <a:rPr lang="en-US" dirty="0"/>
              <a:t>pairs separated by comma within curly braces { } as shown below. </a:t>
            </a:r>
          </a:p>
          <a:p>
            <a:pPr lvl="1"/>
            <a:r>
              <a:rPr lang="en-US" dirty="0" err="1"/>
              <a:t>cqlsh:tutorialspoint</a:t>
            </a:r>
            <a:r>
              <a:rPr lang="en-US" dirty="0"/>
              <a:t>&gt; INSERT INTO data3 (name, address) </a:t>
            </a:r>
          </a:p>
          <a:p>
            <a:pPr lvl="1"/>
            <a:r>
              <a:rPr lang="en-US" dirty="0"/>
              <a:t>VALUES ('robin', {'home' : '</a:t>
            </a:r>
            <a:r>
              <a:rPr lang="en-US" dirty="0" err="1"/>
              <a:t>hyderabad</a:t>
            </a:r>
            <a:r>
              <a:rPr lang="en-US" dirty="0"/>
              <a:t>' , 'office' </a:t>
            </a:r>
          </a:p>
          <a:p>
            <a:pPr lvl="1"/>
            <a:r>
              <a:rPr lang="en-US" dirty="0"/>
              <a:t>: 'Delhi' } ); </a:t>
            </a:r>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120</a:t>
            </a:fld>
            <a:endParaRPr lang="en-US"/>
          </a:p>
        </p:txBody>
      </p:sp>
    </p:spTree>
    <p:extLst>
      <p:ext uri="{BB962C8B-B14F-4D97-AF65-F5344CB8AC3E}">
        <p14:creationId xmlns:p14="http://schemas.microsoft.com/office/powerpoint/2010/main" val="392298647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Updating </a:t>
            </a:r>
            <a:r>
              <a:rPr lang="en-US" b="1" dirty="0"/>
              <a:t>a Set </a:t>
            </a:r>
            <a:r>
              <a:rPr lang="en-US" dirty="0"/>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a:t>
            </a:r>
            <a:r>
              <a:rPr lang="en-US" dirty="0"/>
              <a:t>following code shows how to update the map data type in a table named data3. Here we are changing the value of the key office, that is, we are changing the office address of a person named robin. </a:t>
            </a:r>
          </a:p>
          <a:p>
            <a:r>
              <a:rPr lang="en-US" dirty="0" err="1"/>
              <a:t>cqlsh:tutorialspoint</a:t>
            </a:r>
            <a:r>
              <a:rPr lang="en-US" dirty="0"/>
              <a:t>&gt; UPDATE data3 </a:t>
            </a:r>
          </a:p>
          <a:p>
            <a:r>
              <a:rPr lang="en-US" dirty="0"/>
              <a:t>... SET address = address+{'office':'</a:t>
            </a:r>
            <a:r>
              <a:rPr lang="en-US" dirty="0" err="1"/>
              <a:t>mumbai</a:t>
            </a:r>
            <a:r>
              <a:rPr lang="en-US" dirty="0"/>
              <a:t>'} </a:t>
            </a:r>
          </a:p>
          <a:p>
            <a:r>
              <a:rPr lang="en-US" dirty="0"/>
              <a:t>... WHERE name = 'robin'; </a:t>
            </a:r>
          </a:p>
          <a:p>
            <a:r>
              <a:rPr lang="en-US" b="1" dirty="0" smtClean="0"/>
              <a:t>Verification </a:t>
            </a:r>
            <a:endParaRPr lang="en-US" dirty="0"/>
          </a:p>
          <a:p>
            <a:r>
              <a:rPr lang="en-US" dirty="0"/>
              <a:t>If you verify the table using SELECT statement, you will get the following result: </a:t>
            </a:r>
          </a:p>
          <a:p>
            <a:r>
              <a:rPr lang="en-US" dirty="0" err="1"/>
              <a:t>cqlsh:tutorialspoint</a:t>
            </a:r>
            <a:r>
              <a:rPr lang="en-US" dirty="0"/>
              <a:t>&gt; select * from data3; </a:t>
            </a:r>
          </a:p>
          <a:p>
            <a:r>
              <a:rPr lang="en-US" dirty="0"/>
              <a:t>name | address </a:t>
            </a:r>
          </a:p>
          <a:p>
            <a:r>
              <a:rPr lang="en-US" dirty="0"/>
              <a:t>-------+------------------------------------------- </a:t>
            </a:r>
          </a:p>
          <a:p>
            <a:r>
              <a:rPr lang="en-US" dirty="0"/>
              <a:t>robin | {'home': '</a:t>
            </a:r>
            <a:r>
              <a:rPr lang="en-US" dirty="0" err="1"/>
              <a:t>hyderabad</a:t>
            </a:r>
            <a:r>
              <a:rPr lang="en-US" dirty="0"/>
              <a:t>', 'office': '</a:t>
            </a:r>
            <a:r>
              <a:rPr lang="en-US" dirty="0" err="1"/>
              <a:t>mumbai</a:t>
            </a:r>
            <a:r>
              <a:rPr lang="en-US" dirty="0"/>
              <a:t>'} </a:t>
            </a:r>
          </a:p>
          <a:p>
            <a:r>
              <a:rPr lang="en-US" dirty="0"/>
              <a:t>(1 rows) </a:t>
            </a:r>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121</a:t>
            </a:fld>
            <a:endParaRPr lang="en-US"/>
          </a:p>
        </p:txBody>
      </p:sp>
    </p:spTree>
    <p:extLst>
      <p:ext uri="{BB962C8B-B14F-4D97-AF65-F5344CB8AC3E}">
        <p14:creationId xmlns:p14="http://schemas.microsoft.com/office/powerpoint/2010/main" val="13057970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CQL </a:t>
            </a:r>
            <a:r>
              <a:rPr lang="en-US" dirty="0"/>
              <a:t>USER-DEFINED DATATYPES </a:t>
            </a:r>
            <a:br>
              <a:rPr lang="en-US" dirty="0"/>
            </a:br>
            <a:r>
              <a:rPr lang="en-US" dirty="0"/>
              <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CQL </a:t>
            </a:r>
            <a:r>
              <a:rPr lang="en-US" dirty="0"/>
              <a:t>provides the facility of creating and using user-defined data types. You can create a data type to handle multiple fields. This chapter explains how to create, alter, and delete a user-defined data type. </a:t>
            </a:r>
          </a:p>
          <a:p>
            <a:r>
              <a:rPr lang="en-US" b="1" dirty="0"/>
              <a:t>Creating a User-defined Data Type </a:t>
            </a:r>
            <a:endParaRPr lang="en-US" dirty="0"/>
          </a:p>
          <a:p>
            <a:r>
              <a:rPr lang="en-US" dirty="0"/>
              <a:t>The command </a:t>
            </a:r>
            <a:r>
              <a:rPr lang="en-US" b="1" dirty="0"/>
              <a:t>CREATE TYPE </a:t>
            </a:r>
            <a:r>
              <a:rPr lang="en-US" dirty="0"/>
              <a:t>is used to create a user-defined data type. Its syntax is as follows: </a:t>
            </a:r>
          </a:p>
          <a:p>
            <a:r>
              <a:rPr lang="en-US" dirty="0"/>
              <a:t>CREATE TYPE &lt;</a:t>
            </a:r>
            <a:r>
              <a:rPr lang="en-US" dirty="0" err="1"/>
              <a:t>keyspace</a:t>
            </a:r>
            <a:r>
              <a:rPr lang="en-US" dirty="0"/>
              <a:t> name &gt; . &lt;data </a:t>
            </a:r>
            <a:r>
              <a:rPr lang="en-US" dirty="0" err="1"/>
              <a:t>typename</a:t>
            </a:r>
            <a:r>
              <a:rPr lang="en-US" dirty="0"/>
              <a:t>&gt; ( variable1, variable2). </a:t>
            </a:r>
          </a:p>
          <a:p>
            <a:r>
              <a:rPr lang="en-US" b="1" dirty="0"/>
              <a:t>Example </a:t>
            </a:r>
            <a:endParaRPr lang="en-US" dirty="0"/>
          </a:p>
          <a:p>
            <a:r>
              <a:rPr lang="en-US" dirty="0"/>
              <a:t>Given below is an example for creating a user-defined data type. In this example, we are creating a </a:t>
            </a:r>
            <a:r>
              <a:rPr lang="en-US" b="1" dirty="0" err="1"/>
              <a:t>card_details</a:t>
            </a:r>
            <a:r>
              <a:rPr lang="en-US" b="1" dirty="0"/>
              <a:t> </a:t>
            </a:r>
            <a:r>
              <a:rPr lang="en-US" dirty="0"/>
              <a:t>data type containing the following details</a:t>
            </a:r>
            <a:r>
              <a:rPr lang="en-US" dirty="0" smtClean="0"/>
              <a:t>.</a:t>
            </a:r>
          </a:p>
          <a:p>
            <a:r>
              <a:rPr lang="en-US" dirty="0" smtClean="0"/>
              <a:t> </a:t>
            </a:r>
            <a:r>
              <a:rPr lang="en-US" b="1" dirty="0"/>
              <a:t>Field </a:t>
            </a:r>
            <a:r>
              <a:rPr lang="en-US" dirty="0"/>
              <a:t>	</a:t>
            </a:r>
            <a:r>
              <a:rPr lang="en-US" b="1" dirty="0"/>
              <a:t>Field name </a:t>
            </a:r>
            <a:r>
              <a:rPr lang="en-US" dirty="0"/>
              <a:t>	</a:t>
            </a:r>
            <a:r>
              <a:rPr lang="en-US" b="1" dirty="0"/>
              <a:t>Data type </a:t>
            </a:r>
            <a:r>
              <a:rPr lang="en-US" dirty="0"/>
              <a:t>	</a:t>
            </a:r>
          </a:p>
          <a:p>
            <a:r>
              <a:rPr lang="pt-BR" dirty="0"/>
              <a:t>credit card no 	num 	int 	</a:t>
            </a:r>
          </a:p>
          <a:p>
            <a:r>
              <a:rPr lang="en-US" dirty="0"/>
              <a:t>credit card pin 	pin 	</a:t>
            </a:r>
            <a:r>
              <a:rPr lang="en-US" dirty="0" err="1"/>
              <a:t>int</a:t>
            </a:r>
            <a:r>
              <a:rPr lang="en-US" dirty="0"/>
              <a:t> 	</a:t>
            </a:r>
          </a:p>
          <a:p>
            <a:r>
              <a:rPr lang="en-US" dirty="0"/>
              <a:t>name on credit card 	name 	text 	</a:t>
            </a:r>
          </a:p>
          <a:p>
            <a:r>
              <a:rPr lang="en-US" dirty="0" err="1"/>
              <a:t>cvv</a:t>
            </a:r>
            <a:r>
              <a:rPr lang="en-US" dirty="0"/>
              <a:t> 	</a:t>
            </a:r>
            <a:r>
              <a:rPr lang="en-US" dirty="0" err="1"/>
              <a:t>cvv</a:t>
            </a:r>
            <a:r>
              <a:rPr lang="en-US" dirty="0"/>
              <a:t> 	</a:t>
            </a:r>
            <a:r>
              <a:rPr lang="en-US" dirty="0" err="1"/>
              <a:t>int</a:t>
            </a:r>
            <a:r>
              <a:rPr lang="en-US" dirty="0"/>
              <a:t> 	</a:t>
            </a:r>
          </a:p>
          <a:p>
            <a:r>
              <a:rPr lang="en-US" dirty="0"/>
              <a:t>Contact details of card holder 	phone 	set 	</a:t>
            </a:r>
          </a:p>
          <a:p>
            <a:endParaRPr lang="en-US"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122</a:t>
            </a:fld>
            <a:endParaRPr lang="en-US"/>
          </a:p>
        </p:txBody>
      </p:sp>
    </p:spTree>
    <p:extLst>
      <p:ext uri="{BB962C8B-B14F-4D97-AF65-F5344CB8AC3E}">
        <p14:creationId xmlns:p14="http://schemas.microsoft.com/office/powerpoint/2010/main" val="48160088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CQL </a:t>
            </a:r>
            <a:r>
              <a:rPr lang="en-US" dirty="0"/>
              <a:t>USER-DEFINED </a:t>
            </a:r>
            <a:r>
              <a:rPr lang="en-US" dirty="0" smtClean="0"/>
              <a:t>DATATYPES </a:t>
            </a:r>
            <a:r>
              <a:rPr lang="en-US" sz="2000" dirty="0" smtClean="0"/>
              <a:t>Contd.</a:t>
            </a:r>
            <a:r>
              <a:rPr lang="en-US" dirty="0" smtClean="0"/>
              <a:t> </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normAutofit fontScale="40000" lnSpcReduction="20000"/>
          </a:bodyPr>
          <a:lstStyle/>
          <a:p>
            <a:r>
              <a:rPr lang="en-US" dirty="0" err="1" smtClean="0"/>
              <a:t>cqlsh:tutorialspoint</a:t>
            </a:r>
            <a:r>
              <a:rPr lang="en-US" dirty="0"/>
              <a:t>&gt; CREATE TYPE </a:t>
            </a:r>
            <a:r>
              <a:rPr lang="en-US" dirty="0" err="1"/>
              <a:t>card_details</a:t>
            </a:r>
            <a:r>
              <a:rPr lang="en-US" dirty="0"/>
              <a:t> ( </a:t>
            </a:r>
          </a:p>
          <a:p>
            <a:r>
              <a:rPr lang="en-US" dirty="0"/>
              <a:t>... </a:t>
            </a:r>
            <a:r>
              <a:rPr lang="en-US" dirty="0" err="1"/>
              <a:t>num</a:t>
            </a:r>
            <a:r>
              <a:rPr lang="en-US" dirty="0"/>
              <a:t> </a:t>
            </a:r>
            <a:r>
              <a:rPr lang="en-US" dirty="0" err="1"/>
              <a:t>int</a:t>
            </a:r>
            <a:r>
              <a:rPr lang="en-US" dirty="0"/>
              <a:t>, </a:t>
            </a:r>
          </a:p>
          <a:p>
            <a:r>
              <a:rPr lang="en-US" dirty="0"/>
              <a:t>... pin </a:t>
            </a:r>
            <a:r>
              <a:rPr lang="en-US" dirty="0" err="1"/>
              <a:t>int</a:t>
            </a:r>
            <a:r>
              <a:rPr lang="en-US" dirty="0"/>
              <a:t>, </a:t>
            </a:r>
          </a:p>
          <a:p>
            <a:r>
              <a:rPr lang="en-US" dirty="0"/>
              <a:t>... name text, </a:t>
            </a:r>
          </a:p>
          <a:p>
            <a:r>
              <a:rPr lang="en-US" dirty="0"/>
              <a:t>... </a:t>
            </a:r>
            <a:r>
              <a:rPr lang="en-US" dirty="0" err="1"/>
              <a:t>cvv</a:t>
            </a:r>
            <a:r>
              <a:rPr lang="en-US" dirty="0"/>
              <a:t> </a:t>
            </a:r>
            <a:r>
              <a:rPr lang="en-US" dirty="0" err="1"/>
              <a:t>int</a:t>
            </a:r>
            <a:r>
              <a:rPr lang="en-US" dirty="0"/>
              <a:t>, </a:t>
            </a:r>
          </a:p>
          <a:p>
            <a:r>
              <a:rPr lang="en-US" dirty="0"/>
              <a:t>... phone set&lt;</a:t>
            </a:r>
            <a:r>
              <a:rPr lang="en-US" dirty="0" err="1"/>
              <a:t>int</a:t>
            </a:r>
            <a:r>
              <a:rPr lang="en-US" dirty="0"/>
              <a:t>&gt; </a:t>
            </a:r>
          </a:p>
          <a:p>
            <a:r>
              <a:rPr lang="en-US" dirty="0"/>
              <a:t>... </a:t>
            </a:r>
            <a:r>
              <a:rPr lang="en-US" dirty="0" smtClean="0"/>
              <a:t>);</a:t>
            </a:r>
            <a:endParaRPr lang="en-US" dirty="0"/>
          </a:p>
          <a:p>
            <a:r>
              <a:rPr lang="en-US" b="1" dirty="0"/>
              <a:t>Note</a:t>
            </a:r>
            <a:r>
              <a:rPr lang="en-US" dirty="0"/>
              <a:t>: The name used for user-defined data type should not coincide with reserved type names. </a:t>
            </a:r>
          </a:p>
          <a:p>
            <a:r>
              <a:rPr lang="en-US" b="1" dirty="0"/>
              <a:t>Verification </a:t>
            </a:r>
            <a:endParaRPr lang="en-US" dirty="0"/>
          </a:p>
          <a:p>
            <a:r>
              <a:rPr lang="en-US" dirty="0"/>
              <a:t>Use the </a:t>
            </a:r>
            <a:r>
              <a:rPr lang="en-US" b="1" dirty="0"/>
              <a:t>DESCRIBE </a:t>
            </a:r>
            <a:r>
              <a:rPr lang="en-US" dirty="0"/>
              <a:t>command to verify whether the type created has been created or not. </a:t>
            </a:r>
          </a:p>
          <a:p>
            <a:r>
              <a:rPr lang="en-US" dirty="0"/>
              <a:t>CREATE TYPE </a:t>
            </a:r>
            <a:r>
              <a:rPr lang="en-US" dirty="0" err="1"/>
              <a:t>tutorialspoint.card_details</a:t>
            </a:r>
            <a:r>
              <a:rPr lang="en-US" dirty="0"/>
              <a:t> ( </a:t>
            </a:r>
          </a:p>
          <a:p>
            <a:r>
              <a:rPr lang="en-US" dirty="0" err="1"/>
              <a:t>num</a:t>
            </a:r>
            <a:r>
              <a:rPr lang="en-US" dirty="0"/>
              <a:t> </a:t>
            </a:r>
            <a:r>
              <a:rPr lang="en-US" dirty="0" err="1"/>
              <a:t>int</a:t>
            </a:r>
            <a:r>
              <a:rPr lang="en-US" dirty="0"/>
              <a:t>, </a:t>
            </a:r>
          </a:p>
          <a:p>
            <a:r>
              <a:rPr lang="en-US" dirty="0"/>
              <a:t>pin </a:t>
            </a:r>
            <a:r>
              <a:rPr lang="en-US" dirty="0" err="1"/>
              <a:t>int</a:t>
            </a:r>
            <a:r>
              <a:rPr lang="en-US" dirty="0"/>
              <a:t>, </a:t>
            </a:r>
          </a:p>
          <a:p>
            <a:r>
              <a:rPr lang="en-US" dirty="0"/>
              <a:t>name text, </a:t>
            </a:r>
          </a:p>
          <a:p>
            <a:r>
              <a:rPr lang="en-US" dirty="0" err="1"/>
              <a:t>cvv</a:t>
            </a:r>
            <a:r>
              <a:rPr lang="en-US" dirty="0"/>
              <a:t> </a:t>
            </a:r>
            <a:r>
              <a:rPr lang="en-US" dirty="0" err="1"/>
              <a:t>int</a:t>
            </a:r>
            <a:r>
              <a:rPr lang="en-US" dirty="0"/>
              <a:t>, </a:t>
            </a:r>
          </a:p>
          <a:p>
            <a:r>
              <a:rPr lang="en-US" dirty="0"/>
              <a:t>phone set&lt;</a:t>
            </a:r>
            <a:r>
              <a:rPr lang="en-US" dirty="0" err="1"/>
              <a:t>int</a:t>
            </a:r>
            <a:r>
              <a:rPr lang="en-US" dirty="0"/>
              <a:t>&gt; </a:t>
            </a:r>
          </a:p>
          <a:p>
            <a:r>
              <a:rPr lang="en-US" dirty="0"/>
              <a:t>); </a:t>
            </a:r>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123</a:t>
            </a:fld>
            <a:endParaRPr lang="en-US"/>
          </a:p>
        </p:txBody>
      </p:sp>
    </p:spTree>
    <p:extLst>
      <p:ext uri="{BB962C8B-B14F-4D97-AF65-F5344CB8AC3E}">
        <p14:creationId xmlns:p14="http://schemas.microsoft.com/office/powerpoint/2010/main" val="273835668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Altering </a:t>
            </a:r>
            <a:r>
              <a:rPr lang="en-US" b="1" dirty="0"/>
              <a:t>a User-defined Data Type </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b="1" dirty="0" smtClean="0"/>
              <a:t>ALTER </a:t>
            </a:r>
            <a:r>
              <a:rPr lang="en-US" b="1" dirty="0"/>
              <a:t>TYPE </a:t>
            </a:r>
            <a:r>
              <a:rPr lang="en-US" dirty="0"/>
              <a:t>command is used to alter an existing data type. Using ALTER, you can add a new field or rename an existing field. </a:t>
            </a:r>
          </a:p>
          <a:p>
            <a:r>
              <a:rPr lang="en-US" b="1" dirty="0"/>
              <a:t>Adding a Field to a Type </a:t>
            </a:r>
            <a:endParaRPr lang="en-US" dirty="0"/>
          </a:p>
          <a:p>
            <a:r>
              <a:rPr lang="en-US" dirty="0"/>
              <a:t>Use the following syntax to add a new field to an existing user-defined data type. </a:t>
            </a:r>
          </a:p>
          <a:p>
            <a:r>
              <a:rPr lang="en-US" dirty="0"/>
              <a:t>ALTER TYPE </a:t>
            </a:r>
            <a:r>
              <a:rPr lang="en-US" dirty="0" err="1"/>
              <a:t>typename</a:t>
            </a:r>
            <a:r>
              <a:rPr lang="en-US" dirty="0"/>
              <a:t> ADD </a:t>
            </a:r>
            <a:r>
              <a:rPr lang="en-US" dirty="0" err="1"/>
              <a:t>field_name</a:t>
            </a:r>
            <a:r>
              <a:rPr lang="en-US" dirty="0"/>
              <a:t> </a:t>
            </a:r>
            <a:r>
              <a:rPr lang="en-US" dirty="0" err="1"/>
              <a:t>field_type</a:t>
            </a:r>
            <a:r>
              <a:rPr lang="en-US" dirty="0"/>
              <a:t>; </a:t>
            </a:r>
          </a:p>
          <a:p>
            <a:r>
              <a:rPr lang="en-US" dirty="0"/>
              <a:t>The following code adds a new field to the </a:t>
            </a:r>
            <a:r>
              <a:rPr lang="en-US" b="1" dirty="0" err="1"/>
              <a:t>Card_details</a:t>
            </a:r>
            <a:r>
              <a:rPr lang="en-US" b="1" dirty="0"/>
              <a:t> </a:t>
            </a:r>
            <a:r>
              <a:rPr lang="en-US" dirty="0"/>
              <a:t>data type. Here we are adding a new field called email. </a:t>
            </a:r>
          </a:p>
          <a:p>
            <a:r>
              <a:rPr lang="en-US" dirty="0" err="1"/>
              <a:t>cqlsh:tutorialspoint</a:t>
            </a:r>
            <a:r>
              <a:rPr lang="en-US" dirty="0"/>
              <a:t>&gt; ALTER TYPE </a:t>
            </a:r>
            <a:r>
              <a:rPr lang="en-US" dirty="0" err="1"/>
              <a:t>card_details</a:t>
            </a:r>
            <a:r>
              <a:rPr lang="en-US" dirty="0"/>
              <a:t> ADD email text; </a:t>
            </a:r>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124</a:t>
            </a:fld>
            <a:endParaRPr lang="en-US"/>
          </a:p>
        </p:txBody>
      </p:sp>
    </p:spTree>
    <p:extLst>
      <p:ext uri="{BB962C8B-B14F-4D97-AF65-F5344CB8AC3E}">
        <p14:creationId xmlns:p14="http://schemas.microsoft.com/office/powerpoint/2010/main" val="207156338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Altering </a:t>
            </a:r>
            <a:r>
              <a:rPr lang="en-US" b="1" dirty="0"/>
              <a:t>a User-defined Data </a:t>
            </a:r>
            <a:r>
              <a:rPr lang="en-US" b="1" dirty="0" smtClean="0"/>
              <a:t>Type </a:t>
            </a:r>
            <a:r>
              <a:rPr lang="en-US" sz="2000" b="1" dirty="0" smtClean="0"/>
              <a:t>Contd.</a:t>
            </a:r>
            <a:r>
              <a:rPr lang="en-US" b="1" dirty="0" smtClean="0"/>
              <a:t> </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Verification </a:t>
            </a:r>
            <a:endParaRPr lang="en-US" dirty="0"/>
          </a:p>
          <a:p>
            <a:r>
              <a:rPr lang="en-US" dirty="0"/>
              <a:t>Use the </a:t>
            </a:r>
            <a:r>
              <a:rPr lang="en-US" b="1" dirty="0"/>
              <a:t>DESCRIBE </a:t>
            </a:r>
            <a:r>
              <a:rPr lang="en-US" dirty="0"/>
              <a:t>command to verify whether the new field is added or not. </a:t>
            </a:r>
          </a:p>
          <a:p>
            <a:r>
              <a:rPr lang="en-US" dirty="0" err="1"/>
              <a:t>cqlsh:tutorialspoint</a:t>
            </a:r>
            <a:r>
              <a:rPr lang="en-US" dirty="0"/>
              <a:t>&gt; describe type </a:t>
            </a:r>
            <a:r>
              <a:rPr lang="en-US" dirty="0" err="1"/>
              <a:t>card_details</a:t>
            </a:r>
            <a:r>
              <a:rPr lang="en-US" dirty="0"/>
              <a:t>; </a:t>
            </a:r>
          </a:p>
          <a:p>
            <a:r>
              <a:rPr lang="en-US" dirty="0"/>
              <a:t>CREATE TYPE </a:t>
            </a:r>
            <a:r>
              <a:rPr lang="en-US" dirty="0" err="1"/>
              <a:t>tutorialspoint.card_details</a:t>
            </a:r>
            <a:r>
              <a:rPr lang="en-US" dirty="0"/>
              <a:t> ( </a:t>
            </a:r>
          </a:p>
          <a:p>
            <a:r>
              <a:rPr lang="en-US" dirty="0" err="1"/>
              <a:t>num</a:t>
            </a:r>
            <a:r>
              <a:rPr lang="en-US" dirty="0"/>
              <a:t> </a:t>
            </a:r>
            <a:r>
              <a:rPr lang="en-US" dirty="0" err="1"/>
              <a:t>int</a:t>
            </a:r>
            <a:r>
              <a:rPr lang="en-US" dirty="0"/>
              <a:t>, </a:t>
            </a:r>
          </a:p>
          <a:p>
            <a:r>
              <a:rPr lang="en-US" dirty="0"/>
              <a:t>pin </a:t>
            </a:r>
            <a:r>
              <a:rPr lang="en-US" dirty="0" err="1"/>
              <a:t>int</a:t>
            </a:r>
            <a:r>
              <a:rPr lang="en-US" dirty="0"/>
              <a:t>, </a:t>
            </a:r>
          </a:p>
          <a:p>
            <a:r>
              <a:rPr lang="en-US" dirty="0"/>
              <a:t>name text, </a:t>
            </a:r>
          </a:p>
          <a:p>
            <a:r>
              <a:rPr lang="en-US" dirty="0" err="1"/>
              <a:t>cvv</a:t>
            </a:r>
            <a:r>
              <a:rPr lang="en-US" dirty="0"/>
              <a:t> </a:t>
            </a:r>
            <a:r>
              <a:rPr lang="en-US" dirty="0" err="1"/>
              <a:t>int</a:t>
            </a:r>
            <a:r>
              <a:rPr lang="en-US" dirty="0"/>
              <a:t>, </a:t>
            </a:r>
          </a:p>
          <a:p>
            <a:r>
              <a:rPr lang="en-US" dirty="0"/>
              <a:t>phone set&lt;</a:t>
            </a:r>
            <a:r>
              <a:rPr lang="en-US" dirty="0" err="1"/>
              <a:t>int</a:t>
            </a:r>
            <a:r>
              <a:rPr lang="en-US" dirty="0"/>
              <a:t>&gt;, </a:t>
            </a:r>
          </a:p>
          <a:p>
            <a:r>
              <a:rPr lang="en-US" dirty="0" smtClean="0"/>
              <a:t>); </a:t>
            </a:r>
            <a:endParaRPr lang="en-US"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125</a:t>
            </a:fld>
            <a:endParaRPr lang="en-US"/>
          </a:p>
        </p:txBody>
      </p:sp>
    </p:spTree>
    <p:extLst>
      <p:ext uri="{BB962C8B-B14F-4D97-AF65-F5344CB8AC3E}">
        <p14:creationId xmlns:p14="http://schemas.microsoft.com/office/powerpoint/2010/main" val="158756880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Renaming </a:t>
            </a:r>
            <a:r>
              <a:rPr lang="en-US" b="1" dirty="0"/>
              <a:t>a Field in a Type </a:t>
            </a:r>
            <a:r>
              <a:rPr lang="en-US" dirty="0"/>
              <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Use </a:t>
            </a:r>
            <a:r>
              <a:rPr lang="en-US" dirty="0"/>
              <a:t>the following syntax to rename an existing user-defined data type. </a:t>
            </a:r>
          </a:p>
          <a:p>
            <a:r>
              <a:rPr lang="en-US" dirty="0"/>
              <a:t>ALTER TYPE </a:t>
            </a:r>
            <a:r>
              <a:rPr lang="en-US" dirty="0" err="1"/>
              <a:t>typename</a:t>
            </a:r>
            <a:r>
              <a:rPr lang="en-US" dirty="0"/>
              <a:t> RENAME </a:t>
            </a:r>
            <a:r>
              <a:rPr lang="en-US" dirty="0" err="1"/>
              <a:t>existing_name</a:t>
            </a:r>
            <a:r>
              <a:rPr lang="en-US" dirty="0"/>
              <a:t> TO </a:t>
            </a:r>
            <a:r>
              <a:rPr lang="en-US" dirty="0" err="1"/>
              <a:t>new_name</a:t>
            </a:r>
            <a:r>
              <a:rPr lang="en-US" dirty="0"/>
              <a:t>; </a:t>
            </a:r>
          </a:p>
          <a:p>
            <a:r>
              <a:rPr lang="en-US" dirty="0"/>
              <a:t>The following code changes the name of the field in a type. Here we are renaming the field email to mail. </a:t>
            </a:r>
          </a:p>
          <a:p>
            <a:r>
              <a:rPr lang="en-US" dirty="0" err="1"/>
              <a:t>cqlsh:tutorialspoint</a:t>
            </a:r>
            <a:r>
              <a:rPr lang="en-US" dirty="0"/>
              <a:t>&gt; ALTER TYPE </a:t>
            </a:r>
            <a:r>
              <a:rPr lang="en-US" dirty="0" err="1"/>
              <a:t>card_details</a:t>
            </a:r>
            <a:r>
              <a:rPr lang="en-US" dirty="0"/>
              <a:t> RENAME email TO mail; </a:t>
            </a:r>
          </a:p>
          <a:p>
            <a:r>
              <a:rPr lang="en-US" b="1" dirty="0"/>
              <a:t>Verification </a:t>
            </a:r>
            <a:endParaRPr lang="en-US" dirty="0"/>
          </a:p>
          <a:p>
            <a:r>
              <a:rPr lang="en-US" dirty="0"/>
              <a:t>Use the </a:t>
            </a:r>
            <a:r>
              <a:rPr lang="en-US" b="1" dirty="0"/>
              <a:t>DESCRIBE </a:t>
            </a:r>
            <a:r>
              <a:rPr lang="en-US" dirty="0"/>
              <a:t>command to verify whether the type name changed or not. </a:t>
            </a:r>
          </a:p>
          <a:p>
            <a:r>
              <a:rPr lang="en-US" dirty="0" err="1"/>
              <a:t>cqlsh:tutorialspoint</a:t>
            </a:r>
            <a:r>
              <a:rPr lang="en-US" dirty="0"/>
              <a:t>&gt; describe type </a:t>
            </a:r>
            <a:r>
              <a:rPr lang="en-US" dirty="0" err="1"/>
              <a:t>card_details</a:t>
            </a:r>
            <a:r>
              <a:rPr lang="en-US" dirty="0"/>
              <a:t>; </a:t>
            </a:r>
          </a:p>
          <a:p>
            <a:r>
              <a:rPr lang="en-US" dirty="0"/>
              <a:t>CREATE TYPE </a:t>
            </a:r>
            <a:r>
              <a:rPr lang="en-US" dirty="0" err="1"/>
              <a:t>tutorialspoint.card_details</a:t>
            </a:r>
            <a:r>
              <a:rPr lang="en-US" dirty="0"/>
              <a:t> ( </a:t>
            </a:r>
          </a:p>
          <a:p>
            <a:r>
              <a:rPr lang="en-US" dirty="0" err="1"/>
              <a:t>num</a:t>
            </a:r>
            <a:r>
              <a:rPr lang="en-US" dirty="0"/>
              <a:t> </a:t>
            </a:r>
            <a:r>
              <a:rPr lang="en-US" dirty="0" err="1"/>
              <a:t>int</a:t>
            </a:r>
            <a:r>
              <a:rPr lang="en-US" dirty="0"/>
              <a:t>, </a:t>
            </a:r>
          </a:p>
          <a:p>
            <a:r>
              <a:rPr lang="en-US" dirty="0"/>
              <a:t>pin </a:t>
            </a:r>
            <a:r>
              <a:rPr lang="en-US" dirty="0" err="1"/>
              <a:t>int</a:t>
            </a:r>
            <a:r>
              <a:rPr lang="en-US" dirty="0"/>
              <a:t>, </a:t>
            </a:r>
          </a:p>
          <a:p>
            <a:r>
              <a:rPr lang="en-US" dirty="0"/>
              <a:t>name text, </a:t>
            </a:r>
          </a:p>
          <a:p>
            <a:r>
              <a:rPr lang="en-US" dirty="0" err="1"/>
              <a:t>cvv</a:t>
            </a:r>
            <a:r>
              <a:rPr lang="en-US" dirty="0"/>
              <a:t> </a:t>
            </a:r>
            <a:r>
              <a:rPr lang="en-US" dirty="0" err="1"/>
              <a:t>int</a:t>
            </a:r>
            <a:r>
              <a:rPr lang="en-US" dirty="0"/>
              <a:t>, </a:t>
            </a:r>
          </a:p>
          <a:p>
            <a:r>
              <a:rPr lang="en-US" dirty="0"/>
              <a:t>phone set&lt;</a:t>
            </a:r>
            <a:r>
              <a:rPr lang="en-US" dirty="0" err="1"/>
              <a:t>int</a:t>
            </a:r>
            <a:r>
              <a:rPr lang="en-US" dirty="0"/>
              <a:t>&gt;, </a:t>
            </a:r>
          </a:p>
          <a:p>
            <a:r>
              <a:rPr lang="en-US" dirty="0"/>
              <a:t>mail text </a:t>
            </a:r>
          </a:p>
          <a:p>
            <a:r>
              <a:rPr lang="en-US" dirty="0"/>
              <a:t>); </a:t>
            </a:r>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126</a:t>
            </a:fld>
            <a:endParaRPr lang="en-US"/>
          </a:p>
        </p:txBody>
      </p:sp>
    </p:spTree>
    <p:extLst>
      <p:ext uri="{BB962C8B-B14F-4D97-AF65-F5344CB8AC3E}">
        <p14:creationId xmlns:p14="http://schemas.microsoft.com/office/powerpoint/2010/main" val="279174505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Deleting a User-defined Data Type </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DROP </a:t>
            </a:r>
            <a:r>
              <a:rPr lang="en-US" b="1" dirty="0"/>
              <a:t>TYPE </a:t>
            </a:r>
            <a:r>
              <a:rPr lang="en-US" dirty="0"/>
              <a:t>is the command used to delete a user-defined data type. Given below is an example to delete a user-defined data type. </a:t>
            </a:r>
          </a:p>
          <a:p>
            <a:r>
              <a:rPr lang="en-US" b="1" dirty="0"/>
              <a:t>Example </a:t>
            </a:r>
            <a:endParaRPr lang="en-US" dirty="0"/>
          </a:p>
          <a:p>
            <a:r>
              <a:rPr lang="en-US" dirty="0"/>
              <a:t>Before deleting, verify the list of all user-defined data types using </a:t>
            </a:r>
            <a:r>
              <a:rPr lang="en-US" b="1" dirty="0"/>
              <a:t>DESCRIBE_TYPES </a:t>
            </a:r>
            <a:r>
              <a:rPr lang="en-US" dirty="0"/>
              <a:t>command as shown below. </a:t>
            </a:r>
          </a:p>
          <a:p>
            <a:r>
              <a:rPr lang="en-US" dirty="0" err="1"/>
              <a:t>cqlsh:tutorialspoint</a:t>
            </a:r>
            <a:r>
              <a:rPr lang="en-US" dirty="0"/>
              <a:t>&gt; DESCRIBE TYPES; </a:t>
            </a:r>
          </a:p>
          <a:p>
            <a:r>
              <a:rPr lang="en-US" dirty="0" err="1"/>
              <a:t>card_details</a:t>
            </a:r>
            <a:r>
              <a:rPr lang="en-US" dirty="0"/>
              <a:t> card </a:t>
            </a:r>
          </a:p>
          <a:p>
            <a:r>
              <a:rPr lang="en-US" dirty="0"/>
              <a:t>From the two types, delete the type named </a:t>
            </a:r>
            <a:r>
              <a:rPr lang="en-US" b="1" dirty="0"/>
              <a:t>card </a:t>
            </a:r>
            <a:r>
              <a:rPr lang="en-US" dirty="0"/>
              <a:t>as shown below. </a:t>
            </a:r>
          </a:p>
          <a:p>
            <a:r>
              <a:rPr lang="en-US" dirty="0" err="1"/>
              <a:t>cqlsh:tutorialspoint</a:t>
            </a:r>
            <a:r>
              <a:rPr lang="en-US" dirty="0"/>
              <a:t>&gt; drop type card; </a:t>
            </a:r>
          </a:p>
          <a:p>
            <a:r>
              <a:rPr lang="en-US" dirty="0"/>
              <a:t>Use the </a:t>
            </a:r>
            <a:r>
              <a:rPr lang="en-US" b="1" dirty="0"/>
              <a:t>DESCRIBE </a:t>
            </a:r>
            <a:r>
              <a:rPr lang="en-US" dirty="0"/>
              <a:t>command to verify whether the data type dropped or not. </a:t>
            </a:r>
          </a:p>
          <a:p>
            <a:r>
              <a:rPr lang="en-US" dirty="0" err="1"/>
              <a:t>cqlsh:tutorialspoint</a:t>
            </a:r>
            <a:r>
              <a:rPr lang="en-US" dirty="0"/>
              <a:t>&gt; describe types; </a:t>
            </a:r>
          </a:p>
          <a:p>
            <a:r>
              <a:rPr lang="en-US" dirty="0" err="1"/>
              <a:t>card_details</a:t>
            </a:r>
            <a:r>
              <a:rPr lang="en-US" dirty="0"/>
              <a:t> </a:t>
            </a:r>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127</a:t>
            </a:fld>
            <a:endParaRPr lang="en-US"/>
          </a:p>
        </p:txBody>
      </p:sp>
    </p:spTree>
    <p:extLst>
      <p:ext uri="{BB962C8B-B14F-4D97-AF65-F5344CB8AC3E}">
        <p14:creationId xmlns:p14="http://schemas.microsoft.com/office/powerpoint/2010/main" val="286628241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Cassandra Data Modeling and Analysis by </a:t>
            </a:r>
            <a:r>
              <a:rPr lang="en-US" dirty="0" err="1" smtClean="0"/>
              <a:t>C.Y.Kan</a:t>
            </a:r>
            <a:r>
              <a:rPr lang="en-US" dirty="0" smtClean="0"/>
              <a:t>.</a:t>
            </a:r>
          </a:p>
          <a:p>
            <a:r>
              <a:rPr lang="en-US" dirty="0" smtClean="0"/>
              <a:t>Apache Cassandra Hands-on Training Level One By Ruth Stryker</a:t>
            </a:r>
          </a:p>
          <a:p>
            <a:r>
              <a:rPr lang="en-US" dirty="0" smtClean="0"/>
              <a:t>Cassandra High Availability by Robbie Strickland</a:t>
            </a:r>
          </a:p>
          <a:p>
            <a:r>
              <a:rPr lang="en-US" dirty="0" smtClean="0"/>
              <a:t>Practical </a:t>
            </a:r>
            <a:r>
              <a:rPr lang="en-US" dirty="0" err="1" smtClean="0"/>
              <a:t>Cassendra</a:t>
            </a:r>
            <a:r>
              <a:rPr lang="en-US" dirty="0" smtClean="0"/>
              <a:t>: A Developer’s Approach by Russell </a:t>
            </a:r>
            <a:r>
              <a:rPr lang="en-US" dirty="0" err="1" smtClean="0"/>
              <a:t>Bradberry</a:t>
            </a:r>
            <a:endParaRPr lang="en-US" dirty="0" smtClean="0"/>
          </a:p>
          <a:p>
            <a:r>
              <a:rPr lang="en-US" dirty="0" smtClean="0"/>
              <a:t>Cassandra High Performance Cookbook by Edward </a:t>
            </a:r>
            <a:r>
              <a:rPr lang="en-US" dirty="0" err="1" smtClean="0"/>
              <a:t>Capriolo</a:t>
            </a:r>
            <a:endParaRPr lang="en-US" dirty="0" smtClean="0"/>
          </a:p>
          <a:p>
            <a:endParaRPr lang="en-US"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128</a:t>
            </a:fld>
            <a:endParaRPr lang="en-US"/>
          </a:p>
        </p:txBody>
      </p:sp>
    </p:spTree>
    <p:extLst>
      <p:ext uri="{BB962C8B-B14F-4D97-AF65-F5344CB8AC3E}">
        <p14:creationId xmlns:p14="http://schemas.microsoft.com/office/powerpoint/2010/main" val="2727688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Apache Cassandra?</a:t>
            </a:r>
            <a:br>
              <a:rPr lang="en-US" dirty="0" smtClean="0"/>
            </a:br>
            <a:endParaRPr lang="en-US" dirty="0"/>
          </a:p>
        </p:txBody>
      </p:sp>
      <p:sp>
        <p:nvSpPr>
          <p:cNvPr id="3" name="Content Placeholder 2"/>
          <p:cNvSpPr>
            <a:spLocks noGrp="1"/>
          </p:cNvSpPr>
          <p:nvPr>
            <p:ph idx="1"/>
          </p:nvPr>
        </p:nvSpPr>
        <p:spPr/>
        <p:txBody>
          <a:bodyPr/>
          <a:lstStyle/>
          <a:p>
            <a:r>
              <a:rPr lang="en-US" dirty="0" smtClean="0"/>
              <a:t>Apache </a:t>
            </a:r>
            <a:r>
              <a:rPr lang="en-US" dirty="0"/>
              <a:t>Cassandra is an open source, distributed and decentralized/distributed storage system (database), for managing very large amounts of structured data spread out across the world. It provides highly available service with no single point of failure.</a:t>
            </a:r>
          </a:p>
          <a:p>
            <a:r>
              <a:rPr lang="en-US" dirty="0"/>
              <a:t>Listed below are some of the notable points of Apache Cassandra:</a:t>
            </a:r>
          </a:p>
          <a:p>
            <a:pPr lvl="1"/>
            <a:r>
              <a:rPr lang="en-US" dirty="0"/>
              <a:t>It is scalable, fault-tolerant, and consistent.</a:t>
            </a:r>
          </a:p>
          <a:p>
            <a:pPr lvl="1"/>
            <a:r>
              <a:rPr lang="en-US" dirty="0"/>
              <a:t>It is a column-oriented database.</a:t>
            </a:r>
          </a:p>
          <a:p>
            <a:pPr lvl="1"/>
            <a:endParaRPr lang="en-US"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13</a:t>
            </a:fld>
            <a:endParaRPr lang="en-US"/>
          </a:p>
        </p:txBody>
      </p:sp>
    </p:spTree>
    <p:extLst>
      <p:ext uri="{BB962C8B-B14F-4D97-AF65-F5344CB8AC3E}">
        <p14:creationId xmlns:p14="http://schemas.microsoft.com/office/powerpoint/2010/main" val="1697484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14</a:t>
            </a:fld>
            <a:endParaRPr lang="en-US"/>
          </a:p>
        </p:txBody>
      </p:sp>
      <p:pic>
        <p:nvPicPr>
          <p:cNvPr id="1026" name="Picture 2" descr="what is Cassandra? | An Comprehensive Guide to Apache Cassandr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5131" y="347708"/>
            <a:ext cx="11118669" cy="5722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85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Cassandra?</a:t>
            </a:r>
            <a:endParaRPr lang="en-US"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15</a:t>
            </a:fld>
            <a:endParaRPr lang="en-US"/>
          </a:p>
        </p:txBody>
      </p:sp>
      <p:pic>
        <p:nvPicPr>
          <p:cNvPr id="2050" name="Picture 2" descr="https://shastatek.com/sites/default/files/cassandra_advantag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02785" y="1825625"/>
            <a:ext cx="513671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6125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Apache Cassandra? </a:t>
            </a:r>
            <a:r>
              <a:rPr lang="en-US" sz="1800" dirty="0" smtClean="0"/>
              <a:t>Contd.</a:t>
            </a:r>
            <a:br>
              <a:rPr lang="en-US" sz="1800" dirty="0" smtClean="0"/>
            </a:br>
            <a:endParaRPr lang="en-US" sz="1800" dirty="0"/>
          </a:p>
        </p:txBody>
      </p:sp>
      <p:sp>
        <p:nvSpPr>
          <p:cNvPr id="3" name="Content Placeholder 2"/>
          <p:cNvSpPr>
            <a:spLocks noGrp="1"/>
          </p:cNvSpPr>
          <p:nvPr>
            <p:ph idx="1"/>
          </p:nvPr>
        </p:nvSpPr>
        <p:spPr/>
        <p:txBody>
          <a:bodyPr/>
          <a:lstStyle/>
          <a:p>
            <a:r>
              <a:rPr lang="en-US" dirty="0" smtClean="0"/>
              <a:t>Apache </a:t>
            </a:r>
            <a:r>
              <a:rPr lang="en-US" dirty="0"/>
              <a:t>Cassandra is an open source, distributed and decentralized/distributed storage system (database), for managing very large amounts of structured data spread out across the world. It provides highly available service with no single point of failure.</a:t>
            </a:r>
          </a:p>
          <a:p>
            <a:r>
              <a:rPr lang="en-US" dirty="0"/>
              <a:t>Listed below are some of the notable points of Apache Cassandra:</a:t>
            </a:r>
          </a:p>
          <a:p>
            <a:pPr lvl="1"/>
            <a:r>
              <a:rPr lang="en-US" dirty="0"/>
              <a:t>It is scalable, fault-tolerant, and consistent.</a:t>
            </a:r>
          </a:p>
          <a:p>
            <a:pPr lvl="1"/>
            <a:r>
              <a:rPr lang="en-US" dirty="0"/>
              <a:t>It is a column-oriented database.</a:t>
            </a:r>
          </a:p>
          <a:p>
            <a:pPr lvl="1"/>
            <a:endParaRPr lang="en-US"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16</a:t>
            </a:fld>
            <a:endParaRPr lang="en-US"/>
          </a:p>
        </p:txBody>
      </p:sp>
    </p:spTree>
    <p:extLst>
      <p:ext uri="{BB962C8B-B14F-4D97-AF65-F5344CB8AC3E}">
        <p14:creationId xmlns:p14="http://schemas.microsoft.com/office/powerpoint/2010/main" val="4217811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Apache Cassandra? </a:t>
            </a:r>
            <a:r>
              <a:rPr lang="en-US" sz="1800" dirty="0" smtClean="0"/>
              <a:t>Contd.</a:t>
            </a:r>
            <a:br>
              <a:rPr lang="en-US" sz="1800" dirty="0" smtClean="0"/>
            </a:br>
            <a:endParaRPr lang="en-US" sz="1800" dirty="0"/>
          </a:p>
        </p:txBody>
      </p:sp>
      <p:sp>
        <p:nvSpPr>
          <p:cNvPr id="3" name="Content Placeholder 2"/>
          <p:cNvSpPr>
            <a:spLocks noGrp="1"/>
          </p:cNvSpPr>
          <p:nvPr>
            <p:ph idx="1"/>
          </p:nvPr>
        </p:nvSpPr>
        <p:spPr/>
        <p:txBody>
          <a:bodyPr>
            <a:normAutofit/>
          </a:bodyPr>
          <a:lstStyle/>
          <a:p>
            <a:pPr lvl="1"/>
            <a:r>
              <a:rPr lang="en-US" dirty="0"/>
              <a:t>Its distribution design is based on Amazon’s Dynamo and its data model on Google’s </a:t>
            </a:r>
            <a:r>
              <a:rPr lang="en-US" dirty="0" err="1"/>
              <a:t>Bigtable</a:t>
            </a:r>
            <a:r>
              <a:rPr lang="en-US" dirty="0"/>
              <a:t>.</a:t>
            </a:r>
          </a:p>
          <a:p>
            <a:pPr lvl="1"/>
            <a:r>
              <a:rPr lang="en-US" dirty="0"/>
              <a:t>Created at Facebook, it differs sharply from relational database management systems.</a:t>
            </a:r>
          </a:p>
          <a:p>
            <a:pPr lvl="1"/>
            <a:r>
              <a:rPr lang="en-US" dirty="0"/>
              <a:t>Cassandra implements a Dynamo-style replication model with no single point of failure, but adds a more powerful “column family” data model.</a:t>
            </a:r>
          </a:p>
          <a:p>
            <a:pPr lvl="1"/>
            <a:r>
              <a:rPr lang="en-US" dirty="0"/>
              <a:t>Cassandra is being used by some of the biggest companies such as Facebook, Twitter, Cisco, Rackspace, </a:t>
            </a:r>
            <a:r>
              <a:rPr lang="en-US" dirty="0" err="1"/>
              <a:t>ebay</a:t>
            </a:r>
            <a:r>
              <a:rPr lang="en-US" dirty="0"/>
              <a:t>, </a:t>
            </a:r>
            <a:r>
              <a:rPr lang="en-US" dirty="0" smtClean="0"/>
              <a:t>Netflix</a:t>
            </a:r>
            <a:r>
              <a:rPr lang="en-US" dirty="0"/>
              <a:t>, and more.</a:t>
            </a:r>
          </a:p>
          <a:p>
            <a:pPr marL="457200" lvl="1" indent="0">
              <a:buNone/>
            </a:pPr>
            <a:endParaRPr lang="en-US"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17</a:t>
            </a:fld>
            <a:endParaRPr lang="en-US"/>
          </a:p>
        </p:txBody>
      </p:sp>
    </p:spTree>
    <p:extLst>
      <p:ext uri="{BB962C8B-B14F-4D97-AF65-F5344CB8AC3E}">
        <p14:creationId xmlns:p14="http://schemas.microsoft.com/office/powerpoint/2010/main" val="4192657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Cassandra</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Cassandra </a:t>
            </a:r>
            <a:r>
              <a:rPr lang="en-US" dirty="0"/>
              <a:t>has become so popular because of its outstanding technical features. Given below are some of the features of Cassandra:</a:t>
            </a:r>
          </a:p>
          <a:p>
            <a:pPr lvl="1"/>
            <a:r>
              <a:rPr lang="en-US" b="1" dirty="0"/>
              <a:t>Elastic scalability</a:t>
            </a:r>
            <a:r>
              <a:rPr lang="en-US" dirty="0"/>
              <a:t> - Cassandra is highly scalable; it allows to add more hardware to accommodate more customers and more data as per requirement.</a:t>
            </a:r>
          </a:p>
          <a:p>
            <a:pPr lvl="1"/>
            <a:r>
              <a:rPr lang="en-US" b="1" dirty="0"/>
              <a:t>Always on architecture</a:t>
            </a:r>
            <a:r>
              <a:rPr lang="en-US" dirty="0"/>
              <a:t> - Cassandra has no single point of failure and it is continuously available for business-critical applications that cannot afford a failure.</a:t>
            </a:r>
          </a:p>
          <a:p>
            <a:pPr lvl="1"/>
            <a:r>
              <a:rPr lang="en-US" b="1" dirty="0"/>
              <a:t>Fast linear-scale performance</a:t>
            </a:r>
            <a:r>
              <a:rPr lang="en-US" dirty="0"/>
              <a:t> - Cassandra is linearly scalable, i.e., it increases your throughput as you increase the number of nodes in the cluster. Therefore it maintains a quick response time</a:t>
            </a:r>
            <a:r>
              <a:rPr lang="en-US" dirty="0" smtClean="0"/>
              <a:t>.</a:t>
            </a:r>
            <a:endParaRPr lang="en-US"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18</a:t>
            </a:fld>
            <a:endParaRPr lang="en-US"/>
          </a:p>
        </p:txBody>
      </p:sp>
    </p:spTree>
    <p:extLst>
      <p:ext uri="{BB962C8B-B14F-4D97-AF65-F5344CB8AC3E}">
        <p14:creationId xmlns:p14="http://schemas.microsoft.com/office/powerpoint/2010/main" val="1937415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Cassandra </a:t>
            </a:r>
            <a:r>
              <a:rPr lang="en-US" sz="1800" dirty="0" smtClean="0"/>
              <a:t>Contd.</a:t>
            </a:r>
            <a:br>
              <a:rPr lang="en-US" sz="1800" dirty="0" smtClean="0"/>
            </a:br>
            <a:endParaRPr lang="en-US" sz="1800" dirty="0"/>
          </a:p>
        </p:txBody>
      </p:sp>
      <p:sp>
        <p:nvSpPr>
          <p:cNvPr id="3" name="Content Placeholder 2"/>
          <p:cNvSpPr>
            <a:spLocks noGrp="1"/>
          </p:cNvSpPr>
          <p:nvPr>
            <p:ph idx="1"/>
          </p:nvPr>
        </p:nvSpPr>
        <p:spPr/>
        <p:txBody>
          <a:bodyPr>
            <a:normAutofit/>
          </a:bodyPr>
          <a:lstStyle/>
          <a:p>
            <a:pPr lvl="1"/>
            <a:r>
              <a:rPr lang="en-US" b="1" dirty="0"/>
              <a:t>Flexible data storage</a:t>
            </a:r>
            <a:r>
              <a:rPr lang="en-US" dirty="0"/>
              <a:t> - Cassandra accommodates all possible data formats including: structured, semi-structured, and unstructured. It can dynamically accommodate changes to your data structures according to your need.</a:t>
            </a:r>
          </a:p>
          <a:p>
            <a:pPr lvl="1"/>
            <a:r>
              <a:rPr lang="en-US" b="1" dirty="0"/>
              <a:t>Easy data distribution</a:t>
            </a:r>
            <a:r>
              <a:rPr lang="en-US" dirty="0"/>
              <a:t> - Cassandra provides the flexibility to distribute data where you need by replicating data across multiple data centers.</a:t>
            </a:r>
          </a:p>
          <a:p>
            <a:pPr lvl="1"/>
            <a:r>
              <a:rPr lang="en-US" b="1" dirty="0"/>
              <a:t>Transaction support</a:t>
            </a:r>
            <a:r>
              <a:rPr lang="en-US" dirty="0"/>
              <a:t> - Cassandra supports properties like Atomicity, Consistency, Isolation, and Durability (ACID).</a:t>
            </a:r>
          </a:p>
          <a:p>
            <a:pPr lvl="1"/>
            <a:r>
              <a:rPr lang="en-US" b="1" dirty="0"/>
              <a:t>Fast writes</a:t>
            </a:r>
            <a:r>
              <a:rPr lang="en-US" dirty="0"/>
              <a:t> - Cassandra was designed to run on cheap commodity hardware. It performs blazingly fast writes and can store hundreds of terabytes of data, without sacrificing the read efficiency.</a:t>
            </a:r>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19</a:t>
            </a:fld>
            <a:endParaRPr lang="en-US"/>
          </a:p>
        </p:txBody>
      </p:sp>
    </p:spTree>
    <p:extLst>
      <p:ext uri="{BB962C8B-B14F-4D97-AF65-F5344CB8AC3E}">
        <p14:creationId xmlns:p14="http://schemas.microsoft.com/office/powerpoint/2010/main" val="2066253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Cassandra </a:t>
            </a:r>
          </a:p>
        </p:txBody>
      </p:sp>
      <p:sp>
        <p:nvSpPr>
          <p:cNvPr id="3" name="Subtitle 2"/>
          <p:cNvSpPr>
            <a:spLocks noGrp="1"/>
          </p:cNvSpPr>
          <p:nvPr>
            <p:ph idx="1"/>
          </p:nvPr>
        </p:nvSpPr>
        <p:spPr/>
        <p:txBody>
          <a:bodyPr/>
          <a:lstStyle/>
          <a:p>
            <a:r>
              <a:rPr lang="en-US" dirty="0"/>
              <a:t>Cassandra is a distributed database from Apache that is highly scalable and designed to manage very large amounts of structured data. It provides high availability with no single point of failure.</a:t>
            </a:r>
          </a:p>
          <a:p>
            <a:r>
              <a:rPr lang="en-US" dirty="0" smtClean="0"/>
              <a:t>This starts </a:t>
            </a:r>
            <a:r>
              <a:rPr lang="en-US" dirty="0"/>
              <a:t>off with a basic introduction of Cassandra followed by its architecture, installation, and important classes and interfaces. Thereafter, it proceeds to cover how to perform operations such as create, alter, update, and delete on </a:t>
            </a:r>
            <a:r>
              <a:rPr lang="en-US" dirty="0" err="1"/>
              <a:t>keyspaces</a:t>
            </a:r>
            <a:r>
              <a:rPr lang="en-US" dirty="0"/>
              <a:t>, tables, and indexes using CQLSH as well as Java API. The </a:t>
            </a:r>
            <a:r>
              <a:rPr lang="en-US" dirty="0" smtClean="0"/>
              <a:t>also </a:t>
            </a:r>
            <a:r>
              <a:rPr lang="en-US" dirty="0"/>
              <a:t>has dedicated </a:t>
            </a:r>
            <a:r>
              <a:rPr lang="en-US" dirty="0" smtClean="0"/>
              <a:t>to </a:t>
            </a:r>
            <a:r>
              <a:rPr lang="en-US" dirty="0"/>
              <a:t>explain the data types and collections available in CQL and how to make use of user-defined data types.</a:t>
            </a:r>
          </a:p>
          <a:p>
            <a:endParaRPr lang="en-US" dirty="0"/>
          </a:p>
        </p:txBody>
      </p:sp>
      <p:sp>
        <p:nvSpPr>
          <p:cNvPr id="4" name="Date Placeholder 3"/>
          <p:cNvSpPr>
            <a:spLocks noGrp="1"/>
          </p:cNvSpPr>
          <p:nvPr>
            <p:ph type="dt" sz="half" idx="10"/>
          </p:nvPr>
        </p:nvSpPr>
        <p:spPr/>
        <p:txBody>
          <a:bodyPr/>
          <a:lstStyle/>
          <a:p>
            <a:fld id="{97863B45-3E0C-46B3-BD71-FD6C84A6FFEC}"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2</a:t>
            </a:fld>
            <a:endParaRPr lang="en-US"/>
          </a:p>
        </p:txBody>
      </p:sp>
    </p:spTree>
    <p:extLst>
      <p:ext uri="{BB962C8B-B14F-4D97-AF65-F5344CB8AC3E}">
        <p14:creationId xmlns:p14="http://schemas.microsoft.com/office/powerpoint/2010/main" val="2499006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Cassandra</a:t>
            </a:r>
            <a:br>
              <a:rPr lang="en-US" dirty="0" smtClean="0"/>
            </a:br>
            <a:endParaRPr lang="en-US" dirty="0"/>
          </a:p>
        </p:txBody>
      </p:sp>
      <p:sp>
        <p:nvSpPr>
          <p:cNvPr id="3" name="Content Placeholder 2"/>
          <p:cNvSpPr>
            <a:spLocks noGrp="1"/>
          </p:cNvSpPr>
          <p:nvPr>
            <p:ph idx="1"/>
          </p:nvPr>
        </p:nvSpPr>
        <p:spPr/>
        <p:txBody>
          <a:bodyPr/>
          <a:lstStyle/>
          <a:p>
            <a:r>
              <a:rPr lang="en-US" dirty="0" smtClean="0"/>
              <a:t>Cassandra </a:t>
            </a:r>
            <a:r>
              <a:rPr lang="en-US" dirty="0"/>
              <a:t>was developed at Facebook for inbox search.</a:t>
            </a:r>
          </a:p>
          <a:p>
            <a:r>
              <a:rPr lang="en-US" dirty="0"/>
              <a:t>It was open-sourced by Facebook in July 2008.</a:t>
            </a:r>
          </a:p>
          <a:p>
            <a:r>
              <a:rPr lang="en-US" dirty="0"/>
              <a:t>Cassandra was accepted into Apache Incubator in March 2009.</a:t>
            </a:r>
          </a:p>
          <a:p>
            <a:r>
              <a:rPr lang="en-US" dirty="0"/>
              <a:t>It was made an Apache top-level project since February 2010</a:t>
            </a:r>
          </a:p>
          <a:p>
            <a:endParaRPr lang="en-US"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20</a:t>
            </a:fld>
            <a:endParaRPr lang="en-US"/>
          </a:p>
        </p:txBody>
      </p:sp>
    </p:spTree>
    <p:extLst>
      <p:ext uri="{BB962C8B-B14F-4D97-AF65-F5344CB8AC3E}">
        <p14:creationId xmlns:p14="http://schemas.microsoft.com/office/powerpoint/2010/main" val="2196621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Cassandra - Architecture</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design goal of Cassandra is to handle big data workloads across multiple nodes without any single point of failure. Cassandra has peer-to-peer distributed system across its nodes, and data is distributed among all the nodes in a cluster.</a:t>
            </a:r>
          </a:p>
          <a:p>
            <a:pPr lvl="1"/>
            <a:r>
              <a:rPr lang="en-US" dirty="0"/>
              <a:t>All the nodes in a cluster play the same role. Each node is independent and at the same time interconnected to other nodes.</a:t>
            </a:r>
          </a:p>
          <a:p>
            <a:pPr lvl="1"/>
            <a:r>
              <a:rPr lang="en-US" dirty="0"/>
              <a:t>Each node in a cluster can accept read and write requests, regardless of where the data is actually located in the cluster.</a:t>
            </a:r>
          </a:p>
          <a:p>
            <a:pPr lvl="1"/>
            <a:r>
              <a:rPr lang="en-US" dirty="0"/>
              <a:t>When a node goes down, read/write requests can be served from other nodes in the network.</a:t>
            </a:r>
          </a:p>
          <a:p>
            <a:endParaRPr lang="en-US"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21</a:t>
            </a:fld>
            <a:endParaRPr lang="en-US"/>
          </a:p>
        </p:txBody>
      </p:sp>
    </p:spTree>
    <p:extLst>
      <p:ext uri="{BB962C8B-B14F-4D97-AF65-F5344CB8AC3E}">
        <p14:creationId xmlns:p14="http://schemas.microsoft.com/office/powerpoint/2010/main" val="2366261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Replication in Cassandra</a:t>
            </a:r>
            <a:br>
              <a:rPr lang="en-US" dirty="0" smtClean="0"/>
            </a:br>
            <a:endParaRPr lang="en-US" dirty="0"/>
          </a:p>
        </p:txBody>
      </p:sp>
      <p:sp>
        <p:nvSpPr>
          <p:cNvPr id="3" name="Content Placeholder 2"/>
          <p:cNvSpPr>
            <a:spLocks noGrp="1"/>
          </p:cNvSpPr>
          <p:nvPr>
            <p:ph idx="1"/>
          </p:nvPr>
        </p:nvSpPr>
        <p:spPr/>
        <p:txBody>
          <a:bodyPr/>
          <a:lstStyle/>
          <a:p>
            <a:r>
              <a:rPr lang="en-US" dirty="0" smtClean="0"/>
              <a:t>In </a:t>
            </a:r>
            <a:r>
              <a:rPr lang="en-US" dirty="0"/>
              <a:t>Cassandra, one or more of the nodes in a cluster act as replicas for a given piece of data. If it is detected that some of the nodes responded with an out-of-date value, Cassandra will return the most recent value to the client. After returning the most recent value, Cassandra performs a </a:t>
            </a:r>
            <a:r>
              <a:rPr lang="en-US" b="1" dirty="0"/>
              <a:t>read repair</a:t>
            </a:r>
            <a:r>
              <a:rPr lang="en-US" dirty="0"/>
              <a:t> in the background to update the stale values.</a:t>
            </a:r>
          </a:p>
          <a:p>
            <a:r>
              <a:rPr lang="en-US" dirty="0"/>
              <a:t>The following figure shows a schematic view of how Cassandra uses data replication among the nodes in a cluster to ensure no single point of failure.</a:t>
            </a:r>
          </a:p>
          <a:p>
            <a:endParaRPr lang="en-US"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22</a:t>
            </a:fld>
            <a:endParaRPr lang="en-US"/>
          </a:p>
        </p:txBody>
      </p:sp>
    </p:spTree>
    <p:extLst>
      <p:ext uri="{BB962C8B-B14F-4D97-AF65-F5344CB8AC3E}">
        <p14:creationId xmlns:p14="http://schemas.microsoft.com/office/powerpoint/2010/main" val="2534764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Replication in Cassandra</a:t>
            </a:r>
            <a:br>
              <a:rPr lang="en-US" dirty="0" smtClean="0"/>
            </a:br>
            <a:endParaRPr lang="en-US"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23</a:t>
            </a:fld>
            <a:endParaRPr lang="en-US"/>
          </a:p>
        </p:txBody>
      </p:sp>
      <p:pic>
        <p:nvPicPr>
          <p:cNvPr id="2050" name="Picture 2" descr="Data Replic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49310" y="1264582"/>
            <a:ext cx="4223449" cy="442920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54990" y="5693789"/>
            <a:ext cx="9986075" cy="646331"/>
          </a:xfrm>
          <a:prstGeom prst="rect">
            <a:avLst/>
          </a:prstGeom>
        </p:spPr>
        <p:txBody>
          <a:bodyPr wrap="square">
            <a:spAutoFit/>
          </a:bodyPr>
          <a:lstStyle/>
          <a:p>
            <a:r>
              <a:rPr lang="en-US" b="1" i="0" dirty="0" smtClean="0">
                <a:solidFill>
                  <a:srgbClr val="000000"/>
                </a:solidFill>
                <a:effectLst/>
                <a:latin typeface="Verdana" panose="020B0604030504040204" pitchFamily="34" charset="0"/>
              </a:rPr>
              <a:t>Note</a:t>
            </a:r>
            <a:r>
              <a:rPr lang="en-US" b="0" i="0" dirty="0" smtClean="0">
                <a:solidFill>
                  <a:srgbClr val="000000"/>
                </a:solidFill>
                <a:effectLst/>
                <a:latin typeface="Verdana" panose="020B0604030504040204" pitchFamily="34" charset="0"/>
              </a:rPr>
              <a:t> − Cassandra uses the </a:t>
            </a:r>
            <a:r>
              <a:rPr lang="en-US" b="1" i="0" dirty="0" smtClean="0">
                <a:solidFill>
                  <a:srgbClr val="000000"/>
                </a:solidFill>
                <a:effectLst/>
                <a:latin typeface="Verdana" panose="020B0604030504040204" pitchFamily="34" charset="0"/>
              </a:rPr>
              <a:t>Gossip Protocol</a:t>
            </a:r>
            <a:r>
              <a:rPr lang="en-US" b="0" i="0" dirty="0" smtClean="0">
                <a:solidFill>
                  <a:srgbClr val="000000"/>
                </a:solidFill>
                <a:effectLst/>
                <a:latin typeface="Verdana" panose="020B0604030504040204" pitchFamily="34" charset="0"/>
              </a:rPr>
              <a:t> in the background to allow the nodes to communicate with each other and detect any faulty nodes in the cluster.</a:t>
            </a:r>
            <a:endParaRPr lang="en-US" dirty="0"/>
          </a:p>
        </p:txBody>
      </p:sp>
    </p:spTree>
    <p:extLst>
      <p:ext uri="{BB962C8B-B14F-4D97-AF65-F5344CB8AC3E}">
        <p14:creationId xmlns:p14="http://schemas.microsoft.com/office/powerpoint/2010/main" val="2156439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Cassandra</a:t>
            </a:r>
            <a:br>
              <a:rPr lang="en-US" dirty="0" smtClean="0"/>
            </a:br>
            <a:endParaRPr lang="en-US" dirty="0"/>
          </a:p>
        </p:txBody>
      </p:sp>
      <p:sp>
        <p:nvSpPr>
          <p:cNvPr id="3" name="Content Placeholder 2"/>
          <p:cNvSpPr>
            <a:spLocks noGrp="1"/>
          </p:cNvSpPr>
          <p:nvPr>
            <p:ph idx="1"/>
          </p:nvPr>
        </p:nvSpPr>
        <p:spPr/>
        <p:txBody>
          <a:bodyPr/>
          <a:lstStyle/>
          <a:p>
            <a:r>
              <a:rPr lang="en-US" dirty="0" smtClean="0"/>
              <a:t>The </a:t>
            </a:r>
            <a:r>
              <a:rPr lang="en-US" dirty="0"/>
              <a:t>key components of Cassandra are as follows −</a:t>
            </a:r>
          </a:p>
          <a:p>
            <a:pPr lvl="1"/>
            <a:r>
              <a:rPr lang="en-US" b="1" dirty="0"/>
              <a:t>Node</a:t>
            </a:r>
            <a:r>
              <a:rPr lang="en-US" dirty="0"/>
              <a:t> − It is the place where data is stored.</a:t>
            </a:r>
          </a:p>
          <a:p>
            <a:pPr lvl="1"/>
            <a:r>
              <a:rPr lang="en-US" b="1" dirty="0"/>
              <a:t>Data center</a:t>
            </a:r>
            <a:r>
              <a:rPr lang="en-US" dirty="0"/>
              <a:t> − It is a collection of related nodes.</a:t>
            </a:r>
          </a:p>
          <a:p>
            <a:pPr lvl="1"/>
            <a:r>
              <a:rPr lang="en-US" b="1" dirty="0"/>
              <a:t>Cluster</a:t>
            </a:r>
            <a:r>
              <a:rPr lang="en-US" dirty="0"/>
              <a:t> − A cluster is a component that contains one or more data centers.</a:t>
            </a:r>
          </a:p>
          <a:p>
            <a:pPr lvl="1"/>
            <a:r>
              <a:rPr lang="en-US" b="1" dirty="0"/>
              <a:t>Commit log</a:t>
            </a:r>
            <a:r>
              <a:rPr lang="en-US" dirty="0"/>
              <a:t> − The commit log is a crash-recovery mechanism in Cassandra. Every write operation is written to the commit log.</a:t>
            </a:r>
          </a:p>
          <a:p>
            <a:endParaRPr lang="en-US"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24</a:t>
            </a:fld>
            <a:endParaRPr lang="en-US"/>
          </a:p>
        </p:txBody>
      </p:sp>
    </p:spTree>
    <p:extLst>
      <p:ext uri="{BB962C8B-B14F-4D97-AF65-F5344CB8AC3E}">
        <p14:creationId xmlns:p14="http://schemas.microsoft.com/office/powerpoint/2010/main" val="582495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Cassandra </a:t>
            </a:r>
            <a:r>
              <a:rPr lang="en-US" sz="1800" dirty="0" smtClean="0"/>
              <a:t>Contd.</a:t>
            </a:r>
            <a:br>
              <a:rPr lang="en-US" sz="1800" dirty="0" smtClean="0"/>
            </a:br>
            <a:endParaRPr lang="en-US" sz="1800"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25</a:t>
            </a:fld>
            <a:endParaRPr lang="en-US"/>
          </a:p>
        </p:txBody>
      </p:sp>
      <p:pic>
        <p:nvPicPr>
          <p:cNvPr id="3074" name="Picture 2" descr="Cassandra Architecture | Key Structures &amp; Key Components in Cassandr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81225" y="1839119"/>
            <a:ext cx="7829550"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6536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Cassandra </a:t>
            </a:r>
            <a:r>
              <a:rPr lang="en-US" sz="1800" dirty="0" smtClean="0"/>
              <a:t>Contd.</a:t>
            </a:r>
            <a:br>
              <a:rPr lang="en-US" sz="1800" dirty="0" smtClean="0"/>
            </a:br>
            <a:endParaRPr lang="en-US" sz="1800" dirty="0"/>
          </a:p>
        </p:txBody>
      </p:sp>
      <p:sp>
        <p:nvSpPr>
          <p:cNvPr id="3" name="Content Placeholder 2"/>
          <p:cNvSpPr>
            <a:spLocks noGrp="1"/>
          </p:cNvSpPr>
          <p:nvPr>
            <p:ph idx="1"/>
          </p:nvPr>
        </p:nvSpPr>
        <p:spPr/>
        <p:txBody>
          <a:bodyPr/>
          <a:lstStyle/>
          <a:p>
            <a:pPr lvl="1"/>
            <a:r>
              <a:rPr lang="en-US" b="1" dirty="0" err="1" smtClean="0"/>
              <a:t>Mem</a:t>
            </a:r>
            <a:r>
              <a:rPr lang="en-US" b="1" dirty="0" smtClean="0"/>
              <a:t>-table</a:t>
            </a:r>
            <a:r>
              <a:rPr lang="en-US" dirty="0"/>
              <a:t> − A </a:t>
            </a:r>
            <a:r>
              <a:rPr lang="en-US" dirty="0" err="1"/>
              <a:t>mem</a:t>
            </a:r>
            <a:r>
              <a:rPr lang="en-US" dirty="0"/>
              <a:t>-table is a memory-resident data structure. After commit log, the data will be written to the </a:t>
            </a:r>
            <a:r>
              <a:rPr lang="en-US" dirty="0" err="1"/>
              <a:t>mem</a:t>
            </a:r>
            <a:r>
              <a:rPr lang="en-US" dirty="0"/>
              <a:t>-table. Sometimes, for a single-column family, there will be multiple </a:t>
            </a:r>
            <a:r>
              <a:rPr lang="en-US" dirty="0" err="1"/>
              <a:t>mem</a:t>
            </a:r>
            <a:r>
              <a:rPr lang="en-US" dirty="0"/>
              <a:t>-tables.</a:t>
            </a:r>
          </a:p>
          <a:p>
            <a:pPr lvl="1"/>
            <a:r>
              <a:rPr lang="en-US" b="1" dirty="0" err="1"/>
              <a:t>SSTable</a:t>
            </a:r>
            <a:r>
              <a:rPr lang="en-US" dirty="0"/>
              <a:t> − It is a disk file to which the data is flushed from the </a:t>
            </a:r>
            <a:r>
              <a:rPr lang="en-US" dirty="0" err="1"/>
              <a:t>mem</a:t>
            </a:r>
            <a:r>
              <a:rPr lang="en-US" dirty="0"/>
              <a:t>-table when its contents reach a threshold value.</a:t>
            </a:r>
          </a:p>
          <a:p>
            <a:pPr lvl="1"/>
            <a:r>
              <a:rPr lang="en-US" b="1" dirty="0"/>
              <a:t>Bloom filter</a:t>
            </a:r>
            <a:r>
              <a:rPr lang="en-US" dirty="0"/>
              <a:t> − These are nothing but quick, nondeterministic, algorithms for testing whether an element is a member of a set. It is a special kind of cache. Bloom filters are accessed after every query.</a:t>
            </a:r>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26</a:t>
            </a:fld>
            <a:endParaRPr lang="en-US"/>
          </a:p>
        </p:txBody>
      </p:sp>
    </p:spTree>
    <p:extLst>
      <p:ext uri="{BB962C8B-B14F-4D97-AF65-F5344CB8AC3E}">
        <p14:creationId xmlns:p14="http://schemas.microsoft.com/office/powerpoint/2010/main" val="2653121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Cassandra Query Language</a:t>
            </a:r>
            <a:br>
              <a:rPr lang="en-US" dirty="0" smtClean="0"/>
            </a:br>
            <a:endParaRPr lang="en-US" dirty="0"/>
          </a:p>
        </p:txBody>
      </p:sp>
      <p:sp>
        <p:nvSpPr>
          <p:cNvPr id="3" name="Content Placeholder 2"/>
          <p:cNvSpPr>
            <a:spLocks noGrp="1"/>
          </p:cNvSpPr>
          <p:nvPr>
            <p:ph idx="1"/>
          </p:nvPr>
        </p:nvSpPr>
        <p:spPr/>
        <p:txBody>
          <a:bodyPr/>
          <a:lstStyle/>
          <a:p>
            <a:r>
              <a:rPr lang="en-US" dirty="0" smtClean="0"/>
              <a:t>Users </a:t>
            </a:r>
            <a:r>
              <a:rPr lang="en-US" dirty="0"/>
              <a:t>can access Cassandra through its nodes using Cassandra Query Language (CQL). CQL treats the database </a:t>
            </a:r>
            <a:r>
              <a:rPr lang="en-US" b="1" dirty="0"/>
              <a:t>(</a:t>
            </a:r>
            <a:r>
              <a:rPr lang="en-US" b="1" dirty="0" err="1"/>
              <a:t>Keyspace</a:t>
            </a:r>
            <a:r>
              <a:rPr lang="en-US" b="1" dirty="0"/>
              <a:t>)</a:t>
            </a:r>
            <a:r>
              <a:rPr lang="en-US" dirty="0"/>
              <a:t> as a container of tables. Programmers use </a:t>
            </a:r>
            <a:r>
              <a:rPr lang="en-US" b="1" dirty="0" err="1"/>
              <a:t>cqlsh</a:t>
            </a:r>
            <a:r>
              <a:rPr lang="en-US" b="1" dirty="0"/>
              <a:t>:</a:t>
            </a:r>
            <a:r>
              <a:rPr lang="en-US" dirty="0"/>
              <a:t> a prompt to work with CQL or separate application language drivers.</a:t>
            </a:r>
          </a:p>
          <a:p>
            <a:r>
              <a:rPr lang="en-US" dirty="0"/>
              <a:t>Clients approach any of the nodes for their read-write operations. That node (coordinator) plays a proxy between the client and the nodes holding the data.</a:t>
            </a:r>
          </a:p>
          <a:p>
            <a:endParaRPr lang="en-US"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27</a:t>
            </a:fld>
            <a:endParaRPr lang="en-US"/>
          </a:p>
        </p:txBody>
      </p:sp>
    </p:spTree>
    <p:extLst>
      <p:ext uri="{BB962C8B-B14F-4D97-AF65-F5344CB8AC3E}">
        <p14:creationId xmlns:p14="http://schemas.microsoft.com/office/powerpoint/2010/main" val="39861825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Cassandra Query Language </a:t>
            </a:r>
            <a:r>
              <a:rPr lang="en-US" sz="1800" dirty="0" smtClean="0"/>
              <a:t>Contd.</a:t>
            </a:r>
            <a:br>
              <a:rPr lang="en-US" sz="1800" dirty="0" smtClean="0"/>
            </a:br>
            <a:endParaRPr lang="en-US" sz="1800" dirty="0"/>
          </a:p>
        </p:txBody>
      </p:sp>
      <p:sp>
        <p:nvSpPr>
          <p:cNvPr id="3" name="Content Placeholder 2"/>
          <p:cNvSpPr>
            <a:spLocks noGrp="1"/>
          </p:cNvSpPr>
          <p:nvPr>
            <p:ph idx="1"/>
          </p:nvPr>
        </p:nvSpPr>
        <p:spPr/>
        <p:txBody>
          <a:bodyPr>
            <a:normAutofit lnSpcReduction="10000"/>
          </a:bodyPr>
          <a:lstStyle/>
          <a:p>
            <a:r>
              <a:rPr lang="en-US" dirty="0"/>
              <a:t>Write Operations</a:t>
            </a:r>
          </a:p>
          <a:p>
            <a:r>
              <a:rPr lang="en-US" dirty="0"/>
              <a:t>Every write activity of nodes is captured by the </a:t>
            </a:r>
            <a:r>
              <a:rPr lang="en-US" b="1" dirty="0"/>
              <a:t>commit logs</a:t>
            </a:r>
            <a:r>
              <a:rPr lang="en-US" dirty="0"/>
              <a:t> written in the nodes. Later the data will be captured and stored in the </a:t>
            </a:r>
            <a:r>
              <a:rPr lang="en-US" b="1" dirty="0" err="1"/>
              <a:t>mem</a:t>
            </a:r>
            <a:r>
              <a:rPr lang="en-US" b="1" dirty="0"/>
              <a:t>-table.</a:t>
            </a:r>
            <a:r>
              <a:rPr lang="en-US" dirty="0"/>
              <a:t> Whenever the </a:t>
            </a:r>
            <a:r>
              <a:rPr lang="en-US" dirty="0" err="1"/>
              <a:t>mem</a:t>
            </a:r>
            <a:r>
              <a:rPr lang="en-US" dirty="0"/>
              <a:t>-table is full, data will be written into the </a:t>
            </a:r>
            <a:r>
              <a:rPr lang="en-US" b="1" dirty="0" err="1"/>
              <a:t>SStable</a:t>
            </a:r>
            <a:r>
              <a:rPr lang="en-US" dirty="0"/>
              <a:t> data file. All writes are automatically partitioned and replicated throughout the cluster. Cassandra periodically consolidates the </a:t>
            </a:r>
            <a:r>
              <a:rPr lang="en-US" dirty="0" err="1"/>
              <a:t>SSTables</a:t>
            </a:r>
            <a:r>
              <a:rPr lang="en-US" dirty="0"/>
              <a:t>, discarding unnecessary data.</a:t>
            </a:r>
          </a:p>
          <a:p>
            <a:r>
              <a:rPr lang="en-US" dirty="0"/>
              <a:t>Read Operations</a:t>
            </a:r>
          </a:p>
          <a:p>
            <a:r>
              <a:rPr lang="en-US" dirty="0"/>
              <a:t>During read operations, Cassandra gets values from the </a:t>
            </a:r>
            <a:r>
              <a:rPr lang="en-US" dirty="0" err="1"/>
              <a:t>mem</a:t>
            </a:r>
            <a:r>
              <a:rPr lang="en-US" dirty="0"/>
              <a:t>-table and checks the bloom filter to find the appropriate </a:t>
            </a:r>
            <a:r>
              <a:rPr lang="en-US" dirty="0" err="1"/>
              <a:t>SSTable</a:t>
            </a:r>
            <a:r>
              <a:rPr lang="en-US" dirty="0"/>
              <a:t> that holds the required data.</a:t>
            </a:r>
          </a:p>
          <a:p>
            <a:endParaRPr lang="en-US"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28</a:t>
            </a:fld>
            <a:endParaRPr lang="en-US"/>
          </a:p>
        </p:txBody>
      </p:sp>
    </p:spTree>
    <p:extLst>
      <p:ext uri="{BB962C8B-B14F-4D97-AF65-F5344CB8AC3E}">
        <p14:creationId xmlns:p14="http://schemas.microsoft.com/office/powerpoint/2010/main" val="2045423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Cassandra - Data Model</a:t>
            </a:r>
            <a:br>
              <a:rPr lang="en-US" dirty="0"/>
            </a:br>
            <a:endParaRPr lang="en-US" dirty="0"/>
          </a:p>
        </p:txBody>
      </p:sp>
      <p:sp>
        <p:nvSpPr>
          <p:cNvPr id="3" name="Content Placeholder 2"/>
          <p:cNvSpPr>
            <a:spLocks noGrp="1"/>
          </p:cNvSpPr>
          <p:nvPr>
            <p:ph idx="1"/>
          </p:nvPr>
        </p:nvSpPr>
        <p:spPr/>
        <p:txBody>
          <a:bodyPr/>
          <a:lstStyle/>
          <a:p>
            <a:r>
              <a:rPr lang="en-US" dirty="0"/>
              <a:t>The data model of Cassandra is significantly different from what we normally see in an RDBMS. This </a:t>
            </a:r>
            <a:r>
              <a:rPr lang="en-US" dirty="0" smtClean="0"/>
              <a:t>provides </a:t>
            </a:r>
            <a:r>
              <a:rPr lang="en-US" dirty="0"/>
              <a:t>an overview of how Cassandra stores its data.</a:t>
            </a:r>
          </a:p>
          <a:p>
            <a:r>
              <a:rPr lang="en-US" dirty="0"/>
              <a:t>Cluster</a:t>
            </a:r>
          </a:p>
          <a:p>
            <a:pPr lvl="1"/>
            <a:r>
              <a:rPr lang="en-US" dirty="0"/>
              <a:t>Cassandra database is distributed over several machines that operate together. The outermost container is known as the Cluster. For failure handling, every node contains a replica, and in case of a failure, the replica takes charge. Cassandra arranges the nodes in a cluster, in a ring format, and assigns data to them.</a:t>
            </a:r>
          </a:p>
          <a:p>
            <a:pPr lvl="1"/>
            <a:endParaRPr lang="en-US"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29</a:t>
            </a:fld>
            <a:endParaRPr lang="en-US"/>
          </a:p>
        </p:txBody>
      </p:sp>
    </p:spTree>
    <p:extLst>
      <p:ext uri="{BB962C8B-B14F-4D97-AF65-F5344CB8AC3E}">
        <p14:creationId xmlns:p14="http://schemas.microsoft.com/office/powerpoint/2010/main" val="908449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Cassandra </a:t>
            </a:r>
          </a:p>
        </p:txBody>
      </p:sp>
      <p:sp>
        <p:nvSpPr>
          <p:cNvPr id="3" name="Subtitle 2"/>
          <p:cNvSpPr>
            <a:spLocks noGrp="1"/>
          </p:cNvSpPr>
          <p:nvPr>
            <p:ph idx="1"/>
          </p:nvPr>
        </p:nvSpPr>
        <p:spPr/>
        <p:txBody>
          <a:bodyPr>
            <a:normAutofit/>
          </a:bodyPr>
          <a:lstStyle/>
          <a:p>
            <a:r>
              <a:rPr lang="en-US" dirty="0"/>
              <a:t>Cassandra </a:t>
            </a:r>
            <a:r>
              <a:rPr lang="en-US" dirty="0" smtClean="0"/>
              <a:t>– Overview</a:t>
            </a:r>
            <a:endParaRPr lang="en-US" dirty="0"/>
          </a:p>
          <a:p>
            <a:r>
              <a:rPr lang="en-US" dirty="0" smtClean="0"/>
              <a:t>Cassandra – </a:t>
            </a:r>
            <a:r>
              <a:rPr lang="en-US" dirty="0" err="1" smtClean="0"/>
              <a:t>Keyspace</a:t>
            </a:r>
            <a:r>
              <a:rPr lang="en-US" dirty="0" smtClean="0"/>
              <a:t> Operations</a:t>
            </a:r>
          </a:p>
          <a:p>
            <a:r>
              <a:rPr lang="en-US" dirty="0"/>
              <a:t>Cassandra </a:t>
            </a:r>
            <a:r>
              <a:rPr lang="en-US" dirty="0" smtClean="0"/>
              <a:t>– Table Operations</a:t>
            </a:r>
          </a:p>
          <a:p>
            <a:r>
              <a:rPr lang="en-US" dirty="0"/>
              <a:t>Cassandra </a:t>
            </a:r>
            <a:r>
              <a:rPr lang="en-US" dirty="0" smtClean="0"/>
              <a:t>– CRUD Operations</a:t>
            </a:r>
          </a:p>
          <a:p>
            <a:r>
              <a:rPr lang="en-US" dirty="0"/>
              <a:t>Cassandra </a:t>
            </a:r>
            <a:r>
              <a:rPr lang="en-US" dirty="0" smtClean="0"/>
              <a:t>- CQL Types</a:t>
            </a:r>
            <a:endParaRPr lang="en-US" dirty="0"/>
          </a:p>
          <a:p>
            <a:endParaRPr lang="en-US" dirty="0"/>
          </a:p>
          <a:p>
            <a:endParaRPr lang="en-US" dirty="0"/>
          </a:p>
          <a:p>
            <a:endParaRPr lang="en-US" dirty="0" smtClean="0"/>
          </a:p>
          <a:p>
            <a:endParaRPr lang="en-US" dirty="0"/>
          </a:p>
          <a:p>
            <a:endParaRPr lang="en-US" dirty="0"/>
          </a:p>
          <a:p>
            <a:endParaRPr lang="en-US"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94C51724-08F5-4AEA-87CB-61A589220D68}"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3</a:t>
            </a:fld>
            <a:endParaRPr lang="en-US"/>
          </a:p>
        </p:txBody>
      </p:sp>
    </p:spTree>
    <p:extLst>
      <p:ext uri="{BB962C8B-B14F-4D97-AF65-F5344CB8AC3E}">
        <p14:creationId xmlns:p14="http://schemas.microsoft.com/office/powerpoint/2010/main" val="18484962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Cassandra - Data </a:t>
            </a:r>
            <a:r>
              <a:rPr lang="en-US" dirty="0" smtClean="0"/>
              <a:t>Model </a:t>
            </a:r>
            <a:r>
              <a:rPr lang="en-US" sz="1800" dirty="0" smtClean="0"/>
              <a:t>Contd.</a:t>
            </a:r>
            <a:r>
              <a:rPr lang="en-US" sz="1800" dirty="0"/>
              <a:t/>
            </a:r>
            <a:br>
              <a:rPr lang="en-US" sz="1800" dirty="0"/>
            </a:br>
            <a:endParaRPr lang="en-US" sz="1800" dirty="0"/>
          </a:p>
        </p:txBody>
      </p:sp>
      <p:sp>
        <p:nvSpPr>
          <p:cNvPr id="3" name="Content Placeholder 2"/>
          <p:cNvSpPr>
            <a:spLocks noGrp="1"/>
          </p:cNvSpPr>
          <p:nvPr>
            <p:ph idx="1"/>
          </p:nvPr>
        </p:nvSpPr>
        <p:spPr/>
        <p:txBody>
          <a:bodyPr>
            <a:normAutofit fontScale="92500" lnSpcReduction="20000"/>
          </a:bodyPr>
          <a:lstStyle/>
          <a:p>
            <a:r>
              <a:rPr lang="en-US" dirty="0" err="1"/>
              <a:t>Keyspace</a:t>
            </a:r>
            <a:endParaRPr lang="en-US" dirty="0"/>
          </a:p>
          <a:p>
            <a:r>
              <a:rPr lang="en-US" dirty="0" err="1"/>
              <a:t>Keyspace</a:t>
            </a:r>
            <a:r>
              <a:rPr lang="en-US" dirty="0"/>
              <a:t> is the outermost container for data in Cassandra. The basic attributes of a </a:t>
            </a:r>
            <a:r>
              <a:rPr lang="en-US" dirty="0" err="1"/>
              <a:t>Keyspace</a:t>
            </a:r>
            <a:r>
              <a:rPr lang="en-US" dirty="0"/>
              <a:t> in Cassandra are −</a:t>
            </a:r>
          </a:p>
          <a:p>
            <a:pPr lvl="1"/>
            <a:r>
              <a:rPr lang="en-US" b="1" dirty="0"/>
              <a:t>Replication factor</a:t>
            </a:r>
            <a:r>
              <a:rPr lang="en-US" dirty="0"/>
              <a:t> − It is the number of machines in the cluster that will receive copies of the same data.</a:t>
            </a:r>
          </a:p>
          <a:p>
            <a:pPr lvl="1"/>
            <a:r>
              <a:rPr lang="en-US" b="1" dirty="0"/>
              <a:t>Replica placement strategy</a:t>
            </a:r>
            <a:r>
              <a:rPr lang="en-US" dirty="0"/>
              <a:t> − It is nothing but the strategy to place replicas in the ring. We have strategies such as </a:t>
            </a:r>
            <a:r>
              <a:rPr lang="en-US" b="1" dirty="0"/>
              <a:t>simple strategy</a:t>
            </a:r>
            <a:r>
              <a:rPr lang="en-US" dirty="0"/>
              <a:t> (rack-aware strategy), </a:t>
            </a:r>
            <a:r>
              <a:rPr lang="en-US" b="1" dirty="0"/>
              <a:t>old network topology strategy</a:t>
            </a:r>
            <a:r>
              <a:rPr lang="en-US" dirty="0"/>
              <a:t> (rack-aware strategy), and </a:t>
            </a:r>
            <a:r>
              <a:rPr lang="en-US" b="1" dirty="0"/>
              <a:t>network topology strategy</a:t>
            </a:r>
            <a:r>
              <a:rPr lang="en-US" dirty="0"/>
              <a:t> (datacenter-shared strategy).</a:t>
            </a:r>
          </a:p>
          <a:p>
            <a:r>
              <a:rPr lang="en-US" b="1" dirty="0"/>
              <a:t>Column families</a:t>
            </a:r>
            <a:r>
              <a:rPr lang="en-US" dirty="0"/>
              <a:t> − </a:t>
            </a:r>
            <a:r>
              <a:rPr lang="en-US" dirty="0" err="1"/>
              <a:t>Keyspace</a:t>
            </a:r>
            <a:r>
              <a:rPr lang="en-US" dirty="0"/>
              <a:t> is a container for a list of one or more column families. A column family, in turn, is a container of a collection of rows. Each row contains ordered columns. Column families represent the structure of your data. Each </a:t>
            </a:r>
            <a:r>
              <a:rPr lang="en-US" dirty="0" err="1"/>
              <a:t>keyspace</a:t>
            </a:r>
            <a:r>
              <a:rPr lang="en-US" dirty="0"/>
              <a:t> has at least one and often many column families.</a:t>
            </a:r>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30</a:t>
            </a:fld>
            <a:endParaRPr lang="en-US"/>
          </a:p>
        </p:txBody>
      </p:sp>
    </p:spTree>
    <p:extLst>
      <p:ext uri="{BB962C8B-B14F-4D97-AF65-F5344CB8AC3E}">
        <p14:creationId xmlns:p14="http://schemas.microsoft.com/office/powerpoint/2010/main" val="2191585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Cassandra - Data </a:t>
            </a:r>
            <a:r>
              <a:rPr lang="en-US" dirty="0" smtClean="0"/>
              <a:t>Model </a:t>
            </a:r>
            <a:r>
              <a:rPr lang="en-US" sz="1800" dirty="0" smtClean="0"/>
              <a:t>Contd.</a:t>
            </a:r>
            <a:r>
              <a:rPr lang="en-US" sz="1800" dirty="0"/>
              <a:t/>
            </a:r>
            <a:br>
              <a:rPr lang="en-US" sz="1800" dirty="0"/>
            </a:br>
            <a:endParaRPr lang="en-US" sz="1800"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31</a:t>
            </a:fld>
            <a:endParaRPr lang="en-US"/>
          </a:p>
        </p:txBody>
      </p:sp>
      <p:pic>
        <p:nvPicPr>
          <p:cNvPr id="3087" name="Picture 15" descr="Keyspac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54644" y="1914891"/>
            <a:ext cx="4970193" cy="3446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05517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Cassandra - Data </a:t>
            </a:r>
            <a:r>
              <a:rPr lang="en-US" dirty="0" smtClean="0"/>
              <a:t>Model </a:t>
            </a:r>
            <a:r>
              <a:rPr lang="en-US" sz="1800" dirty="0" smtClean="0"/>
              <a:t>Contd.</a:t>
            </a:r>
            <a:r>
              <a:rPr lang="en-US" sz="1800" dirty="0"/>
              <a:t/>
            </a:r>
            <a:br>
              <a:rPr lang="en-US" sz="1800" dirty="0"/>
            </a:br>
            <a:endParaRPr lang="en-US" sz="1800" dirty="0"/>
          </a:p>
        </p:txBody>
      </p:sp>
      <p:sp>
        <p:nvSpPr>
          <p:cNvPr id="3" name="Content Placeholder 2"/>
          <p:cNvSpPr>
            <a:spLocks noGrp="1"/>
          </p:cNvSpPr>
          <p:nvPr>
            <p:ph idx="1"/>
          </p:nvPr>
        </p:nvSpPr>
        <p:spPr>
          <a:xfrm>
            <a:off x="838200" y="1709738"/>
            <a:ext cx="10515600" cy="4351338"/>
          </a:xfrm>
        </p:spPr>
        <p:txBody>
          <a:bodyPr>
            <a:normAutofit/>
          </a:bodyPr>
          <a:lstStyle/>
          <a:p>
            <a:r>
              <a:rPr lang="en-US" dirty="0"/>
              <a:t>The syntax of creating a </a:t>
            </a:r>
            <a:r>
              <a:rPr lang="en-US" dirty="0" err="1"/>
              <a:t>Keyspace</a:t>
            </a:r>
            <a:r>
              <a:rPr lang="en-US" dirty="0"/>
              <a:t> is as follows </a:t>
            </a:r>
            <a:r>
              <a:rPr lang="en-US" dirty="0" smtClean="0"/>
              <a:t>−</a:t>
            </a:r>
          </a:p>
          <a:p>
            <a:pPr marL="457200" lvl="1" indent="0">
              <a:buNone/>
            </a:pPr>
            <a:r>
              <a:rPr lang="en-US" dirty="0" smtClean="0"/>
              <a:t>CREATE KEYSPACE </a:t>
            </a:r>
            <a:r>
              <a:rPr lang="en-US" dirty="0" err="1" smtClean="0"/>
              <a:t>Keyspace</a:t>
            </a:r>
            <a:r>
              <a:rPr lang="en-US" dirty="0" smtClean="0"/>
              <a:t> name</a:t>
            </a:r>
          </a:p>
          <a:p>
            <a:pPr marL="457200" lvl="1" indent="0">
              <a:buNone/>
            </a:pPr>
            <a:r>
              <a:rPr lang="en-US" dirty="0" smtClean="0"/>
              <a:t>WITH replication = {'class': '</a:t>
            </a:r>
            <a:r>
              <a:rPr lang="en-US" dirty="0" err="1" smtClean="0"/>
              <a:t>SimpleStrategy</a:t>
            </a:r>
            <a:r>
              <a:rPr lang="en-US" dirty="0" smtClean="0"/>
              <a:t>', '</a:t>
            </a:r>
            <a:r>
              <a:rPr lang="en-US" dirty="0" err="1" smtClean="0"/>
              <a:t>replication_factor</a:t>
            </a:r>
            <a:r>
              <a:rPr lang="en-US" dirty="0" smtClean="0"/>
              <a:t>' : 3};</a:t>
            </a:r>
          </a:p>
          <a:p>
            <a:pPr marL="457200" lvl="1" indent="0">
              <a:buNone/>
            </a:pPr>
            <a:endParaRPr lang="en-US" dirty="0"/>
          </a:p>
          <a:p>
            <a:pPr marL="457200" lvl="1" indent="0">
              <a:buNone/>
            </a:pPr>
            <a:endParaRPr lang="en-US" b="1"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32</a:t>
            </a:fld>
            <a:endParaRPr lang="en-US"/>
          </a:p>
        </p:txBody>
      </p:sp>
    </p:spTree>
    <p:extLst>
      <p:ext uri="{BB962C8B-B14F-4D97-AF65-F5344CB8AC3E}">
        <p14:creationId xmlns:p14="http://schemas.microsoft.com/office/powerpoint/2010/main" val="699268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Cassandra - Data </a:t>
            </a:r>
            <a:r>
              <a:rPr lang="en-US" dirty="0" smtClean="0"/>
              <a:t>Model </a:t>
            </a:r>
            <a:r>
              <a:rPr lang="en-US" sz="1800" dirty="0" smtClean="0"/>
              <a:t>Contd.</a:t>
            </a:r>
            <a:r>
              <a:rPr lang="en-US" sz="1800" dirty="0"/>
              <a:t/>
            </a:r>
            <a:br>
              <a:rPr lang="en-US" sz="1800" dirty="0"/>
            </a:br>
            <a:endParaRPr lang="en-US" sz="1800" dirty="0"/>
          </a:p>
        </p:txBody>
      </p:sp>
      <p:sp>
        <p:nvSpPr>
          <p:cNvPr id="3" name="Content Placeholder 2"/>
          <p:cNvSpPr>
            <a:spLocks noGrp="1"/>
          </p:cNvSpPr>
          <p:nvPr>
            <p:ph idx="1"/>
          </p:nvPr>
        </p:nvSpPr>
        <p:spPr>
          <a:xfrm>
            <a:off x="838200" y="1709738"/>
            <a:ext cx="10515600" cy="4351338"/>
          </a:xfrm>
        </p:spPr>
        <p:txBody>
          <a:bodyPr>
            <a:normAutofit/>
          </a:bodyPr>
          <a:lstStyle/>
          <a:p>
            <a:r>
              <a:rPr lang="en-US" dirty="0"/>
              <a:t>Column Family</a:t>
            </a:r>
          </a:p>
          <a:p>
            <a:r>
              <a:rPr lang="en-US" dirty="0"/>
              <a:t>A column family is a container for an ordered collection of rows. Each row, in turn, is an ordered collection of columns. The following table lists the points that differentiate a column family from a table of relational databases.</a:t>
            </a:r>
          </a:p>
          <a:p>
            <a:pPr marL="457200" lvl="1" indent="0">
              <a:buNone/>
            </a:pPr>
            <a:endParaRPr lang="en-US" dirty="0"/>
          </a:p>
          <a:p>
            <a:pPr marL="457200" lvl="1" indent="0">
              <a:buNone/>
            </a:pPr>
            <a:endParaRPr lang="en-US" b="1"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33</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01367083"/>
              </p:ext>
            </p:extLst>
          </p:nvPr>
        </p:nvGraphicFramePr>
        <p:xfrm>
          <a:off x="1472338" y="3859077"/>
          <a:ext cx="9298984" cy="2846349"/>
        </p:xfrm>
        <a:graphic>
          <a:graphicData uri="http://schemas.openxmlformats.org/drawingml/2006/table">
            <a:tbl>
              <a:tblPr/>
              <a:tblGrid>
                <a:gridCol w="4649492">
                  <a:extLst>
                    <a:ext uri="{9D8B030D-6E8A-4147-A177-3AD203B41FA5}">
                      <a16:colId xmlns:a16="http://schemas.microsoft.com/office/drawing/2014/main" val="20000"/>
                    </a:ext>
                  </a:extLst>
                </a:gridCol>
                <a:gridCol w="4649492">
                  <a:extLst>
                    <a:ext uri="{9D8B030D-6E8A-4147-A177-3AD203B41FA5}">
                      <a16:colId xmlns:a16="http://schemas.microsoft.com/office/drawing/2014/main" val="20001"/>
                    </a:ext>
                  </a:extLst>
                </a:gridCol>
              </a:tblGrid>
              <a:tr h="406212">
                <a:tc>
                  <a:txBody>
                    <a:bodyPr/>
                    <a:lstStyle/>
                    <a:p>
                      <a:pPr algn="l" fontAlgn="t"/>
                      <a:r>
                        <a:rPr lang="en-US">
                          <a:effectLst/>
                        </a:rPr>
                        <a:t>Relational Table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a:effectLst/>
                        </a:rPr>
                        <a:t>Cassandra column Family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1247098">
                <a:tc>
                  <a:txBody>
                    <a:bodyPr/>
                    <a:lstStyle/>
                    <a:p>
                      <a:pPr fontAlgn="t"/>
                      <a:r>
                        <a:rPr lang="en-US">
                          <a:effectLst/>
                        </a:rPr>
                        <a:t>A schema in a relational model is fixed. Once we define certain columns for a table, while inserting data, in every row all the columns must be filled at least with a null value.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In Cassandra, although the column families are defined, the columns are not. You can freely add any column to any column family at any time.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1169949">
                <a:tc>
                  <a:txBody>
                    <a:bodyPr/>
                    <a:lstStyle/>
                    <a:p>
                      <a:pPr fontAlgn="t"/>
                      <a:r>
                        <a:rPr lang="en-US">
                          <a:effectLst/>
                        </a:rPr>
                        <a:t>Relational tables define only columns and the user fills in the table with values.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In Cassandra, a table contains columns, or can be defined as a super column family.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708362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715" y="416544"/>
            <a:ext cx="10515600" cy="1325563"/>
          </a:xfrm>
        </p:spPr>
        <p:txBody>
          <a:bodyPr/>
          <a:lstStyle/>
          <a:p>
            <a:r>
              <a:rPr lang="en-US" dirty="0"/>
              <a:t>Cassandra - Data </a:t>
            </a:r>
            <a:r>
              <a:rPr lang="en-US" dirty="0" smtClean="0"/>
              <a:t>Model </a:t>
            </a:r>
            <a:r>
              <a:rPr lang="en-US" sz="1800" dirty="0" smtClean="0"/>
              <a:t>Contd.</a:t>
            </a:r>
            <a:r>
              <a:rPr lang="en-US" sz="1800" dirty="0"/>
              <a:t/>
            </a:r>
            <a:br>
              <a:rPr lang="en-US" sz="1800" dirty="0"/>
            </a:br>
            <a:endParaRPr lang="en-US" sz="1800" dirty="0"/>
          </a:p>
        </p:txBody>
      </p:sp>
      <p:sp>
        <p:nvSpPr>
          <p:cNvPr id="3" name="Content Placeholder 2"/>
          <p:cNvSpPr>
            <a:spLocks noGrp="1"/>
          </p:cNvSpPr>
          <p:nvPr>
            <p:ph idx="1"/>
          </p:nvPr>
        </p:nvSpPr>
        <p:spPr>
          <a:xfrm>
            <a:off x="838200" y="1709738"/>
            <a:ext cx="10515600" cy="4351338"/>
          </a:xfrm>
        </p:spPr>
        <p:txBody>
          <a:bodyPr>
            <a:normAutofit/>
          </a:bodyPr>
          <a:lstStyle/>
          <a:p>
            <a:r>
              <a:rPr lang="en-US" dirty="0"/>
              <a:t>A Cassandra column family has the following attributes −</a:t>
            </a:r>
          </a:p>
          <a:p>
            <a:pPr lvl="1"/>
            <a:r>
              <a:rPr lang="en-US" b="1" dirty="0" err="1"/>
              <a:t>keys_cached</a:t>
            </a:r>
            <a:r>
              <a:rPr lang="en-US" dirty="0"/>
              <a:t> − It represents the number of locations to keep cached per </a:t>
            </a:r>
            <a:r>
              <a:rPr lang="en-US" dirty="0" err="1"/>
              <a:t>SSTable</a:t>
            </a:r>
            <a:r>
              <a:rPr lang="en-US" dirty="0"/>
              <a:t>.</a:t>
            </a:r>
          </a:p>
          <a:p>
            <a:pPr lvl="1"/>
            <a:r>
              <a:rPr lang="en-US" b="1" dirty="0" err="1"/>
              <a:t>rows_cached</a:t>
            </a:r>
            <a:r>
              <a:rPr lang="en-US" dirty="0"/>
              <a:t> − It represents the number of rows whose entire contents will be cached in memory.</a:t>
            </a:r>
          </a:p>
          <a:p>
            <a:pPr lvl="1"/>
            <a:r>
              <a:rPr lang="en-US" b="1" dirty="0" err="1"/>
              <a:t>preload_row_cache</a:t>
            </a:r>
            <a:r>
              <a:rPr lang="en-US" dirty="0"/>
              <a:t> − It specifies whether you want to pre-populate the row cache.</a:t>
            </a:r>
          </a:p>
          <a:p>
            <a:r>
              <a:rPr lang="en-US" b="1" dirty="0"/>
              <a:t>Note −</a:t>
            </a:r>
            <a:r>
              <a:rPr lang="en-US" dirty="0"/>
              <a:t> Unlike relational tables where a column family’s schema is not fixed, Cassandra does not force individual rows to have all the columns.</a:t>
            </a:r>
          </a:p>
          <a:p>
            <a:pPr marL="457200" lvl="1" indent="0">
              <a:buNone/>
            </a:pPr>
            <a:endParaRPr lang="en-US" dirty="0"/>
          </a:p>
          <a:p>
            <a:pPr marL="457200" lvl="1" indent="0">
              <a:buNone/>
            </a:pPr>
            <a:endParaRPr lang="en-US" b="1"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34</a:t>
            </a:fld>
            <a:endParaRPr lang="en-US"/>
          </a:p>
        </p:txBody>
      </p:sp>
    </p:spTree>
    <p:extLst>
      <p:ext uri="{BB962C8B-B14F-4D97-AF65-F5344CB8AC3E}">
        <p14:creationId xmlns:p14="http://schemas.microsoft.com/office/powerpoint/2010/main" val="6968423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715" y="416544"/>
            <a:ext cx="10515600" cy="1325563"/>
          </a:xfrm>
        </p:spPr>
        <p:txBody>
          <a:bodyPr/>
          <a:lstStyle/>
          <a:p>
            <a:r>
              <a:rPr lang="en-US" dirty="0"/>
              <a:t>Cassandra - Data </a:t>
            </a:r>
            <a:r>
              <a:rPr lang="en-US" dirty="0" smtClean="0"/>
              <a:t>Model </a:t>
            </a:r>
            <a:r>
              <a:rPr lang="en-US" sz="1800" dirty="0" smtClean="0"/>
              <a:t>Contd.</a:t>
            </a:r>
            <a:r>
              <a:rPr lang="en-US" sz="1800" dirty="0"/>
              <a:t/>
            </a:r>
            <a:br>
              <a:rPr lang="en-US" sz="1800" dirty="0"/>
            </a:br>
            <a:endParaRPr lang="en-US" sz="1800"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35</a:t>
            </a:fld>
            <a:endParaRPr lang="en-US"/>
          </a:p>
        </p:txBody>
      </p:sp>
      <p:pic>
        <p:nvPicPr>
          <p:cNvPr id="1026" name="Picture 2" descr="Cassandra Column Famil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3945" y="1745461"/>
            <a:ext cx="6728980" cy="325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61045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a:t>
            </a:r>
            <a:endParaRPr lang="en-US"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36</a:t>
            </a:fld>
            <a:endParaRPr lang="en-US"/>
          </a:p>
        </p:txBody>
      </p:sp>
      <p:pic>
        <p:nvPicPr>
          <p:cNvPr id="3074" name="Picture 2" descr="Cassandra Structure Of Colum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81400" y="3325091"/>
            <a:ext cx="4991028" cy="96518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614055" y="1563110"/>
            <a:ext cx="8413172" cy="1384995"/>
          </a:xfrm>
          <a:prstGeom prst="rect">
            <a:avLst/>
          </a:prstGeom>
        </p:spPr>
        <p:txBody>
          <a:bodyPr wrap="square">
            <a:spAutoFit/>
          </a:bodyPr>
          <a:lstStyle/>
          <a:p>
            <a:r>
              <a:rPr lang="en-US" sz="2800" dirty="0"/>
              <a:t>A column is the basic data structure of Cassandra with three values, namely key or column name, value, and a time stamp. Given below is the structure of a column. </a:t>
            </a:r>
          </a:p>
        </p:txBody>
      </p:sp>
    </p:spTree>
    <p:extLst>
      <p:ext uri="{BB962C8B-B14F-4D97-AF65-F5344CB8AC3E}">
        <p14:creationId xmlns:p14="http://schemas.microsoft.com/office/powerpoint/2010/main" val="666873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SuperColumn</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A </a:t>
            </a:r>
            <a:r>
              <a:rPr lang="en-US" dirty="0"/>
              <a:t>super column is a special column, therefore, it is also a key-value pair. But a super column stores a map of sub-columns.</a:t>
            </a:r>
          </a:p>
          <a:p>
            <a:r>
              <a:rPr lang="en-US" dirty="0"/>
              <a:t>Generally column families are stored on disk in individual files. Therefore, to optimize performance, it is important to keep columns that you are likely to query together in the same column family, and a super column can be helpful </a:t>
            </a:r>
            <a:r>
              <a:rPr lang="en-US" dirty="0" err="1"/>
              <a:t>here.Given</a:t>
            </a:r>
            <a:r>
              <a:rPr lang="en-US" dirty="0"/>
              <a:t> below is the structure of a super column</a:t>
            </a:r>
            <a:r>
              <a:rPr lang="en-US" dirty="0" smtClean="0"/>
              <a:t>.</a:t>
            </a:r>
          </a:p>
          <a:p>
            <a:endParaRPr lang="en-US" dirty="0"/>
          </a:p>
          <a:p>
            <a:endParaRPr lang="en-US"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37</a:t>
            </a:fld>
            <a:endParaRPr lang="en-US"/>
          </a:p>
        </p:txBody>
      </p:sp>
      <p:pic>
        <p:nvPicPr>
          <p:cNvPr id="7" name="Picture 6"/>
          <p:cNvPicPr>
            <a:picLocks noChangeAspect="1"/>
          </p:cNvPicPr>
          <p:nvPr/>
        </p:nvPicPr>
        <p:blipFill>
          <a:blip r:embed="rId2"/>
          <a:stretch>
            <a:fillRect/>
          </a:stretch>
        </p:blipFill>
        <p:spPr>
          <a:xfrm>
            <a:off x="3331199" y="4448378"/>
            <a:ext cx="4822201" cy="1577280"/>
          </a:xfrm>
          <a:prstGeom prst="rect">
            <a:avLst/>
          </a:prstGeom>
        </p:spPr>
      </p:pic>
    </p:spTree>
    <p:extLst>
      <p:ext uri="{BB962C8B-B14F-4D97-AF65-F5344CB8AC3E}">
        <p14:creationId xmlns:p14="http://schemas.microsoft.com/office/powerpoint/2010/main" val="18374347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Models of Cassandra and RDBMS</a:t>
            </a:r>
            <a:br>
              <a:rPr lang="en-US" dirty="0" smtClean="0"/>
            </a:br>
            <a:endParaRPr lang="en-US" dirty="0"/>
          </a:p>
        </p:txBody>
      </p:sp>
      <p:sp>
        <p:nvSpPr>
          <p:cNvPr id="3" name="Content Placeholder 2"/>
          <p:cNvSpPr>
            <a:spLocks noGrp="1"/>
          </p:cNvSpPr>
          <p:nvPr>
            <p:ph idx="1"/>
          </p:nvPr>
        </p:nvSpPr>
        <p:spPr/>
        <p:txBody>
          <a:bodyPr/>
          <a:lstStyle/>
          <a:p>
            <a:r>
              <a:rPr lang="en-US" dirty="0" smtClean="0"/>
              <a:t>The </a:t>
            </a:r>
            <a:r>
              <a:rPr lang="en-US" dirty="0"/>
              <a:t>following table lists down the points that differentiate the data model of Cassandra from that of an RDBMS</a:t>
            </a:r>
            <a:r>
              <a:rPr lang="en-US" dirty="0" smtClean="0"/>
              <a:t>.</a:t>
            </a:r>
          </a:p>
          <a:p>
            <a:endParaRPr lang="en-US" dirty="0"/>
          </a:p>
          <a:p>
            <a:endParaRPr lang="en-US"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38</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04649833"/>
              </p:ext>
            </p:extLst>
          </p:nvPr>
        </p:nvGraphicFramePr>
        <p:xfrm>
          <a:off x="3219450" y="2710974"/>
          <a:ext cx="5753100" cy="3078480"/>
        </p:xfrm>
        <a:graphic>
          <a:graphicData uri="http://schemas.openxmlformats.org/drawingml/2006/table">
            <a:tbl>
              <a:tblPr/>
              <a:tblGrid>
                <a:gridCol w="2876550">
                  <a:extLst>
                    <a:ext uri="{9D8B030D-6E8A-4147-A177-3AD203B41FA5}">
                      <a16:colId xmlns:a16="http://schemas.microsoft.com/office/drawing/2014/main" val="20000"/>
                    </a:ext>
                  </a:extLst>
                </a:gridCol>
                <a:gridCol w="2876550">
                  <a:extLst>
                    <a:ext uri="{9D8B030D-6E8A-4147-A177-3AD203B41FA5}">
                      <a16:colId xmlns:a16="http://schemas.microsoft.com/office/drawing/2014/main" val="20001"/>
                    </a:ext>
                  </a:extLst>
                </a:gridCol>
              </a:tblGrid>
              <a:tr h="0">
                <a:tc>
                  <a:txBody>
                    <a:bodyPr/>
                    <a:lstStyle/>
                    <a:p>
                      <a:pPr algn="l" fontAlgn="t"/>
                      <a:r>
                        <a:rPr lang="en-US">
                          <a:effectLst/>
                        </a:rPr>
                        <a:t>RDBMS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a:effectLst/>
                        </a:rPr>
                        <a:t>Cassandra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0">
                <a:tc>
                  <a:txBody>
                    <a:bodyPr/>
                    <a:lstStyle/>
                    <a:p>
                      <a:pPr fontAlgn="t"/>
                      <a:r>
                        <a:rPr lang="en-US">
                          <a:effectLst/>
                        </a:rPr>
                        <a:t>RDBMS deals with structured data.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Cassandra deals with unstructured data.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fontAlgn="t"/>
                      <a:r>
                        <a:rPr lang="en-US">
                          <a:effectLst/>
                        </a:rPr>
                        <a:t>It has a fixed schema.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Cassandra has a flexible schema.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fontAlgn="t"/>
                      <a:r>
                        <a:rPr lang="en-US">
                          <a:effectLst/>
                        </a:rPr>
                        <a:t>In RDBMS, a table is an array of arrays. (ROW x COLUMN)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In Cassandra, a table is a list of “nested key-value pairs”. (ROW x COLUMN key x COLUMN value)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36564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Models of Cassandra and RDBMS</a:t>
            </a:r>
            <a:br>
              <a:rPr lang="en-US" dirty="0" smtClean="0"/>
            </a:b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39</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986544187"/>
              </p:ext>
            </p:extLst>
          </p:nvPr>
        </p:nvGraphicFramePr>
        <p:xfrm>
          <a:off x="2665708" y="1952786"/>
          <a:ext cx="6726264" cy="4107050"/>
        </p:xfrm>
        <a:graphic>
          <a:graphicData uri="http://schemas.openxmlformats.org/drawingml/2006/table">
            <a:tbl>
              <a:tblPr/>
              <a:tblGrid>
                <a:gridCol w="3363132">
                  <a:extLst>
                    <a:ext uri="{9D8B030D-6E8A-4147-A177-3AD203B41FA5}">
                      <a16:colId xmlns:a16="http://schemas.microsoft.com/office/drawing/2014/main" val="20000"/>
                    </a:ext>
                  </a:extLst>
                </a:gridCol>
                <a:gridCol w="3363132">
                  <a:extLst>
                    <a:ext uri="{9D8B030D-6E8A-4147-A177-3AD203B41FA5}">
                      <a16:colId xmlns:a16="http://schemas.microsoft.com/office/drawing/2014/main" val="20001"/>
                    </a:ext>
                  </a:extLst>
                </a:gridCol>
              </a:tblGrid>
              <a:tr h="569294">
                <a:tc>
                  <a:txBody>
                    <a:bodyPr/>
                    <a:lstStyle/>
                    <a:p>
                      <a:pPr algn="l" fontAlgn="t"/>
                      <a:r>
                        <a:rPr lang="en-US" dirty="0">
                          <a:effectLst/>
                        </a:rPr>
                        <a:t>RDBMS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dirty="0">
                          <a:effectLst/>
                        </a:rPr>
                        <a:t>Cassandra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1667218">
                <a:tc>
                  <a:txBody>
                    <a:bodyPr/>
                    <a:lstStyle/>
                    <a:p>
                      <a:pPr fontAlgn="t"/>
                      <a:r>
                        <a:rPr lang="en-US">
                          <a:effectLst/>
                        </a:rPr>
                        <a:t>Database is the outermost container that contains data corresponding to an application.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Keyspace is the outermost container that contains data corresponding to an application.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935269">
                <a:tc>
                  <a:txBody>
                    <a:bodyPr/>
                    <a:lstStyle/>
                    <a:p>
                      <a:pPr fontAlgn="t"/>
                      <a:r>
                        <a:rPr lang="en-US">
                          <a:effectLst/>
                        </a:rPr>
                        <a:t>Tables are the entities of a database.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Tables or column families are the entity of a keyspace.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935269">
                <a:tc>
                  <a:txBody>
                    <a:bodyPr/>
                    <a:lstStyle/>
                    <a:p>
                      <a:pPr fontAlgn="t"/>
                      <a:r>
                        <a:rPr lang="en-US">
                          <a:effectLst/>
                        </a:rPr>
                        <a:t>Row is an individual record in RDBMS.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Row is a unit of replication in Cassandra.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62145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Cassandra - Overview</a:t>
            </a:r>
            <a:r>
              <a:rPr lang="en-US" dirty="0"/>
              <a:t> </a:t>
            </a:r>
          </a:p>
        </p:txBody>
      </p:sp>
      <p:sp>
        <p:nvSpPr>
          <p:cNvPr id="3" name="Subtitle 2"/>
          <p:cNvSpPr>
            <a:spLocks noGrp="1"/>
          </p:cNvSpPr>
          <p:nvPr>
            <p:ph idx="1"/>
          </p:nvPr>
        </p:nvSpPr>
        <p:spPr/>
        <p:txBody>
          <a:bodyPr>
            <a:normAutofit/>
          </a:bodyPr>
          <a:lstStyle/>
          <a:p>
            <a:r>
              <a:rPr lang="en-US" dirty="0"/>
              <a:t>Cassandra - Introduction</a:t>
            </a:r>
          </a:p>
          <a:p>
            <a:r>
              <a:rPr lang="en-US" dirty="0"/>
              <a:t>Cassandra </a:t>
            </a:r>
            <a:r>
              <a:rPr lang="en-US" dirty="0" smtClean="0"/>
              <a:t>– Architecture</a:t>
            </a:r>
          </a:p>
          <a:p>
            <a:r>
              <a:rPr lang="en-US" dirty="0"/>
              <a:t>Cassandra </a:t>
            </a:r>
            <a:r>
              <a:rPr lang="en-US" dirty="0" smtClean="0"/>
              <a:t>– Data Model</a:t>
            </a:r>
          </a:p>
          <a:p>
            <a:r>
              <a:rPr lang="en-US" dirty="0"/>
              <a:t>Cassandra </a:t>
            </a:r>
            <a:r>
              <a:rPr lang="en-US" dirty="0" smtClean="0"/>
              <a:t>– Installation</a:t>
            </a:r>
          </a:p>
          <a:p>
            <a:r>
              <a:rPr lang="en-US" dirty="0"/>
              <a:t>Cassandra </a:t>
            </a:r>
            <a:r>
              <a:rPr lang="en-US" dirty="0" smtClean="0"/>
              <a:t>– Reference API</a:t>
            </a:r>
          </a:p>
          <a:p>
            <a:r>
              <a:rPr lang="en-US" dirty="0"/>
              <a:t>Cassandra </a:t>
            </a:r>
            <a:r>
              <a:rPr lang="en-US" dirty="0" smtClean="0"/>
              <a:t>– </a:t>
            </a:r>
            <a:r>
              <a:rPr lang="en-US" dirty="0" err="1" smtClean="0"/>
              <a:t>Cqlsh</a:t>
            </a:r>
            <a:endParaRPr lang="en-US" dirty="0" smtClean="0"/>
          </a:p>
          <a:p>
            <a:r>
              <a:rPr lang="en-US" dirty="0"/>
              <a:t>Cassandra </a:t>
            </a:r>
            <a:r>
              <a:rPr lang="en-US" dirty="0" smtClean="0"/>
              <a:t>– Shell Commands</a:t>
            </a:r>
          </a:p>
          <a:p>
            <a:endParaRPr lang="en-US" dirty="0"/>
          </a:p>
          <a:p>
            <a:endParaRPr lang="en-US" dirty="0"/>
          </a:p>
          <a:p>
            <a:endParaRPr lang="en-US"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5ED4F107-2A8A-4EE0-A09A-F0DDC3736632}"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4</a:t>
            </a:fld>
            <a:endParaRPr lang="en-US"/>
          </a:p>
        </p:txBody>
      </p:sp>
    </p:spTree>
    <p:extLst>
      <p:ext uri="{BB962C8B-B14F-4D97-AF65-F5344CB8AC3E}">
        <p14:creationId xmlns:p14="http://schemas.microsoft.com/office/powerpoint/2010/main" val="8011301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Cassandra – Installation on windows</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a:t>Download and Install </a:t>
            </a:r>
            <a:r>
              <a:rPr lang="en-US" b="1" dirty="0"/>
              <a:t>Java 8</a:t>
            </a:r>
            <a:r>
              <a:rPr lang="en-US" dirty="0"/>
              <a:t> and set environment variables.</a:t>
            </a:r>
          </a:p>
          <a:p>
            <a:r>
              <a:rPr lang="en-US" dirty="0"/>
              <a:t>Download and install </a:t>
            </a:r>
            <a:r>
              <a:rPr lang="en-US" b="1" dirty="0"/>
              <a:t>Python 2.7</a:t>
            </a:r>
            <a:r>
              <a:rPr lang="en-US" dirty="0"/>
              <a:t> and set environment variables.</a:t>
            </a:r>
          </a:p>
          <a:p>
            <a:r>
              <a:rPr lang="en-US" b="1" dirty="0" smtClean="0"/>
              <a:t> Step </a:t>
            </a:r>
            <a:r>
              <a:rPr lang="en-US" b="1" dirty="0"/>
              <a:t>1: Install Java 8 on </a:t>
            </a:r>
            <a:r>
              <a:rPr lang="en-US" b="1" dirty="0" smtClean="0"/>
              <a:t>Windows</a:t>
            </a:r>
          </a:p>
          <a:p>
            <a:pPr lvl="1"/>
            <a:r>
              <a:rPr lang="en-US" b="1" dirty="0" smtClean="0"/>
              <a:t>Install Java</a:t>
            </a:r>
          </a:p>
          <a:p>
            <a:pPr lvl="1"/>
            <a:r>
              <a:rPr lang="en-US" b="1" dirty="0" smtClean="0"/>
              <a:t>Set environment variable </a:t>
            </a:r>
            <a:r>
              <a:rPr lang="en-US" b="1" dirty="0" err="1" smtClean="0"/>
              <a:t>Java_home</a:t>
            </a:r>
            <a:endParaRPr lang="en-US" b="1" dirty="0" smtClean="0"/>
          </a:p>
          <a:p>
            <a:r>
              <a:rPr lang="en-US" b="1" dirty="0" smtClean="0"/>
              <a:t>Step </a:t>
            </a:r>
            <a:r>
              <a:rPr lang="en-US" b="1" dirty="0"/>
              <a:t>2: Install and Configure Python 2.7 on </a:t>
            </a:r>
            <a:r>
              <a:rPr lang="en-US" b="1" dirty="0" smtClean="0"/>
              <a:t>Windows</a:t>
            </a:r>
          </a:p>
          <a:p>
            <a:r>
              <a:rPr lang="en-US" b="1" dirty="0"/>
              <a:t>Step 3: Download and Set Up Apache </a:t>
            </a:r>
            <a:r>
              <a:rPr lang="en-US" b="1" dirty="0" smtClean="0"/>
              <a:t>Cassandra</a:t>
            </a:r>
          </a:p>
          <a:p>
            <a:pPr lvl="1"/>
            <a:r>
              <a:rPr lang="en-US" b="1" dirty="0" err="1" smtClean="0"/>
              <a:t>Cassanda_home</a:t>
            </a:r>
            <a:r>
              <a:rPr lang="en-US" b="1" dirty="0" smtClean="0"/>
              <a:t> </a:t>
            </a:r>
          </a:p>
          <a:p>
            <a:pPr lvl="1"/>
            <a:r>
              <a:rPr lang="en-US" b="1" dirty="0" smtClean="0"/>
              <a:t>Add bin folder to the path </a:t>
            </a:r>
            <a:endParaRPr lang="en-US" b="1" dirty="0"/>
          </a:p>
          <a:p>
            <a:endParaRPr lang="en-US" b="1" dirty="0"/>
          </a:p>
          <a:p>
            <a:endParaRPr lang="en-US"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40</a:t>
            </a:fld>
            <a:endParaRPr lang="en-US"/>
          </a:p>
        </p:txBody>
      </p:sp>
    </p:spTree>
    <p:extLst>
      <p:ext uri="{BB962C8B-B14F-4D97-AF65-F5344CB8AC3E}">
        <p14:creationId xmlns:p14="http://schemas.microsoft.com/office/powerpoint/2010/main" val="30861823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41</a:t>
            </a:fld>
            <a:endParaRPr lang="en-US"/>
          </a:p>
        </p:txBody>
      </p:sp>
    </p:spTree>
    <p:extLst>
      <p:ext uri="{BB962C8B-B14F-4D97-AF65-F5344CB8AC3E}">
        <p14:creationId xmlns:p14="http://schemas.microsoft.com/office/powerpoint/2010/main" val="2283848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Cassandra - Referenced </a:t>
            </a:r>
            <a:r>
              <a:rPr lang="en-US" dirty="0" smtClean="0"/>
              <a:t>API</a:t>
            </a:r>
            <a:endParaRPr lang="en-US" dirty="0"/>
          </a:p>
        </p:txBody>
      </p:sp>
      <p:sp>
        <p:nvSpPr>
          <p:cNvPr id="3" name="Content Placeholder 2"/>
          <p:cNvSpPr>
            <a:spLocks noGrp="1"/>
          </p:cNvSpPr>
          <p:nvPr>
            <p:ph idx="1"/>
          </p:nvPr>
        </p:nvSpPr>
        <p:spPr/>
        <p:txBody>
          <a:bodyPr/>
          <a:lstStyle/>
          <a:p>
            <a:r>
              <a:rPr lang="en-US" sz="2400" dirty="0"/>
              <a:t>This chapter covers all the important classes in Cassandra.</a:t>
            </a:r>
          </a:p>
          <a:p>
            <a:r>
              <a:rPr lang="en-US" sz="2400" dirty="0"/>
              <a:t>Cluster</a:t>
            </a:r>
          </a:p>
          <a:p>
            <a:r>
              <a:rPr lang="en-US" sz="2400" dirty="0"/>
              <a:t>This class is the main entry point of the driver. It belongs to </a:t>
            </a:r>
            <a:r>
              <a:rPr lang="en-US" sz="2400" b="1" dirty="0" err="1"/>
              <a:t>com.datastax.driver.core</a:t>
            </a:r>
            <a:r>
              <a:rPr lang="en-US" sz="2400" dirty="0"/>
              <a:t> package.</a:t>
            </a:r>
          </a:p>
          <a:p>
            <a:r>
              <a:rPr lang="en-US" sz="2400" dirty="0"/>
              <a:t>Methods</a:t>
            </a:r>
          </a:p>
          <a:p>
            <a:endParaRPr lang="en-US"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42</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373093617"/>
              </p:ext>
            </p:extLst>
          </p:nvPr>
        </p:nvGraphicFramePr>
        <p:xfrm>
          <a:off x="1428750" y="3896591"/>
          <a:ext cx="7181850" cy="2575808"/>
        </p:xfrm>
        <a:graphic>
          <a:graphicData uri="http://schemas.openxmlformats.org/drawingml/2006/table">
            <a:tbl>
              <a:tblPr/>
              <a:tblGrid>
                <a:gridCol w="763732">
                  <a:extLst>
                    <a:ext uri="{9D8B030D-6E8A-4147-A177-3AD203B41FA5}">
                      <a16:colId xmlns:a16="http://schemas.microsoft.com/office/drawing/2014/main" val="20000"/>
                    </a:ext>
                  </a:extLst>
                </a:gridCol>
                <a:gridCol w="6418118">
                  <a:extLst>
                    <a:ext uri="{9D8B030D-6E8A-4147-A177-3AD203B41FA5}">
                      <a16:colId xmlns:a16="http://schemas.microsoft.com/office/drawing/2014/main" val="20001"/>
                    </a:ext>
                  </a:extLst>
                </a:gridCol>
              </a:tblGrid>
              <a:tr h="444113">
                <a:tc>
                  <a:txBody>
                    <a:bodyPr/>
                    <a:lstStyle/>
                    <a:p>
                      <a:pPr algn="l" fontAlgn="t"/>
                      <a:r>
                        <a:rPr lang="en-US">
                          <a:effectLst/>
                        </a:rPr>
                        <a:t>S. No.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a:effectLst/>
                        </a:rPr>
                        <a:t>Methods and 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657324">
                <a:tc>
                  <a:txBody>
                    <a:bodyPr/>
                    <a:lstStyle/>
                    <a:p>
                      <a:pPr fontAlgn="t"/>
                      <a:r>
                        <a:rPr lang="en-US" b="1">
                          <a:effectLst/>
                        </a:rPr>
                        <a:t>1</a:t>
                      </a: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a:solidFill>
                            <a:srgbClr val="000000"/>
                          </a:solidFill>
                          <a:effectLst/>
                        </a:rPr>
                        <a:t>Session connect()</a:t>
                      </a:r>
                      <a:endParaRPr lang="en-US">
                        <a:solidFill>
                          <a:srgbClr val="000000"/>
                        </a:solidFill>
                        <a:effectLst/>
                      </a:endParaRPr>
                    </a:p>
                    <a:p>
                      <a:pPr algn="just" fontAlgn="t"/>
                      <a:r>
                        <a:rPr lang="en-US">
                          <a:solidFill>
                            <a:srgbClr val="000000"/>
                          </a:solidFill>
                          <a:effectLst/>
                        </a:rPr>
                        <a:t>It creates a new session on the current cluster and initializes it.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642084">
                <a:tc>
                  <a:txBody>
                    <a:bodyPr/>
                    <a:lstStyle/>
                    <a:p>
                      <a:pPr fontAlgn="t"/>
                      <a:r>
                        <a:rPr lang="en-US" b="1">
                          <a:effectLst/>
                        </a:rPr>
                        <a:t>2</a:t>
                      </a: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dirty="0">
                          <a:solidFill>
                            <a:srgbClr val="000000"/>
                          </a:solidFill>
                          <a:effectLst/>
                        </a:rPr>
                        <a:t>void close()</a:t>
                      </a:r>
                      <a:endParaRPr lang="en-US" dirty="0">
                        <a:solidFill>
                          <a:srgbClr val="000000"/>
                        </a:solidFill>
                        <a:effectLst/>
                      </a:endParaRPr>
                    </a:p>
                    <a:p>
                      <a:pPr algn="just" fontAlgn="t"/>
                      <a:r>
                        <a:rPr lang="en-US" dirty="0">
                          <a:solidFill>
                            <a:srgbClr val="000000"/>
                          </a:solidFill>
                          <a:effectLst/>
                        </a:rPr>
                        <a:t>It is used to close the cluster instance.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729615">
                <a:tc>
                  <a:txBody>
                    <a:bodyPr/>
                    <a:lstStyle/>
                    <a:p>
                      <a:pPr fontAlgn="t"/>
                      <a:r>
                        <a:rPr lang="en-US" b="1">
                          <a:effectLst/>
                        </a:rPr>
                        <a:t>3</a:t>
                      </a: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dirty="0">
                          <a:solidFill>
                            <a:srgbClr val="000000"/>
                          </a:solidFill>
                          <a:effectLst/>
                        </a:rPr>
                        <a:t>static </a:t>
                      </a:r>
                      <a:r>
                        <a:rPr lang="en-US" b="1" dirty="0" err="1">
                          <a:solidFill>
                            <a:srgbClr val="000000"/>
                          </a:solidFill>
                          <a:effectLst/>
                        </a:rPr>
                        <a:t>Cluster.Builder</a:t>
                      </a:r>
                      <a:r>
                        <a:rPr lang="en-US" b="1" dirty="0">
                          <a:solidFill>
                            <a:srgbClr val="000000"/>
                          </a:solidFill>
                          <a:effectLst/>
                        </a:rPr>
                        <a:t> builder()</a:t>
                      </a:r>
                      <a:endParaRPr lang="en-US" dirty="0">
                        <a:solidFill>
                          <a:srgbClr val="000000"/>
                        </a:solidFill>
                        <a:effectLst/>
                      </a:endParaRPr>
                    </a:p>
                    <a:p>
                      <a:pPr algn="just" fontAlgn="t"/>
                      <a:r>
                        <a:rPr lang="en-US" dirty="0">
                          <a:solidFill>
                            <a:srgbClr val="000000"/>
                          </a:solidFill>
                          <a:effectLst/>
                        </a:rPr>
                        <a:t>It is used to create a new </a:t>
                      </a:r>
                      <a:r>
                        <a:rPr lang="en-US" dirty="0" err="1">
                          <a:solidFill>
                            <a:srgbClr val="000000"/>
                          </a:solidFill>
                          <a:effectLst/>
                        </a:rPr>
                        <a:t>Cluster.Builder</a:t>
                      </a:r>
                      <a:r>
                        <a:rPr lang="en-US" dirty="0">
                          <a:solidFill>
                            <a:srgbClr val="000000"/>
                          </a:solidFill>
                          <a:effectLst/>
                        </a:rPr>
                        <a:t> instance.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709576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Cassandra - Referenced </a:t>
            </a:r>
            <a:r>
              <a:rPr lang="en-US" dirty="0" smtClean="0"/>
              <a:t>API </a:t>
            </a:r>
            <a:r>
              <a:rPr lang="en-US" sz="1800" dirty="0" smtClean="0"/>
              <a:t>Contd.</a:t>
            </a:r>
            <a:endParaRPr lang="en-US" sz="1800" dirty="0"/>
          </a:p>
        </p:txBody>
      </p:sp>
      <p:sp>
        <p:nvSpPr>
          <p:cNvPr id="3" name="Content Placeholder 2"/>
          <p:cNvSpPr>
            <a:spLocks noGrp="1"/>
          </p:cNvSpPr>
          <p:nvPr>
            <p:ph idx="1"/>
          </p:nvPr>
        </p:nvSpPr>
        <p:spPr/>
        <p:txBody>
          <a:bodyPr/>
          <a:lstStyle/>
          <a:p>
            <a:r>
              <a:rPr lang="en-US" sz="2400" dirty="0" err="1"/>
              <a:t>Cluster.Builder</a:t>
            </a:r>
            <a:endParaRPr lang="en-US" sz="2400" dirty="0"/>
          </a:p>
          <a:p>
            <a:r>
              <a:rPr lang="en-US" sz="2400" dirty="0"/>
              <a:t>This class is used to instantiate the </a:t>
            </a:r>
            <a:r>
              <a:rPr lang="en-US" sz="2400" b="1" dirty="0" err="1"/>
              <a:t>Cluster.Builder</a:t>
            </a:r>
            <a:r>
              <a:rPr lang="en-US" sz="2400" dirty="0"/>
              <a:t> class.</a:t>
            </a:r>
          </a:p>
          <a:p>
            <a:r>
              <a:rPr lang="en-US" sz="2400" dirty="0"/>
              <a:t>Methods</a:t>
            </a:r>
          </a:p>
          <a:p>
            <a:r>
              <a:rPr lang="en-US" sz="2400" dirty="0" smtClean="0"/>
              <a:t>Methods</a:t>
            </a:r>
            <a:endParaRPr lang="en-US" sz="2400" dirty="0"/>
          </a:p>
          <a:p>
            <a:endParaRPr lang="en-US"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43</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147902972"/>
              </p:ext>
            </p:extLst>
          </p:nvPr>
        </p:nvGraphicFramePr>
        <p:xfrm>
          <a:off x="1428750" y="3678382"/>
          <a:ext cx="7181850" cy="2558415"/>
        </p:xfrm>
        <a:graphic>
          <a:graphicData uri="http://schemas.openxmlformats.org/drawingml/2006/table">
            <a:tbl>
              <a:tblPr/>
              <a:tblGrid>
                <a:gridCol w="763732">
                  <a:extLst>
                    <a:ext uri="{9D8B030D-6E8A-4147-A177-3AD203B41FA5}">
                      <a16:colId xmlns:a16="http://schemas.microsoft.com/office/drawing/2014/main" val="20000"/>
                    </a:ext>
                  </a:extLst>
                </a:gridCol>
                <a:gridCol w="6418118">
                  <a:extLst>
                    <a:ext uri="{9D8B030D-6E8A-4147-A177-3AD203B41FA5}">
                      <a16:colId xmlns:a16="http://schemas.microsoft.com/office/drawing/2014/main" val="20001"/>
                    </a:ext>
                  </a:extLst>
                </a:gridCol>
              </a:tblGrid>
              <a:tr h="384463">
                <a:tc>
                  <a:txBody>
                    <a:bodyPr/>
                    <a:lstStyle/>
                    <a:p>
                      <a:pPr algn="l" fontAlgn="t"/>
                      <a:r>
                        <a:rPr lang="en-US">
                          <a:effectLst/>
                        </a:rPr>
                        <a:t>S. No.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a:effectLst/>
                        </a:rPr>
                        <a:t>Methods and 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657324">
                <a:tc>
                  <a:txBody>
                    <a:bodyPr/>
                    <a:lstStyle/>
                    <a:p>
                      <a:pPr fontAlgn="t"/>
                      <a:r>
                        <a:rPr lang="en-US" b="1">
                          <a:effectLst/>
                        </a:rPr>
                        <a:t>1</a:t>
                      </a: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a:solidFill>
                            <a:srgbClr val="000000"/>
                          </a:solidFill>
                          <a:effectLst/>
                        </a:rPr>
                        <a:t>Session connect()</a:t>
                      </a:r>
                      <a:endParaRPr lang="en-US">
                        <a:solidFill>
                          <a:srgbClr val="000000"/>
                        </a:solidFill>
                        <a:effectLst/>
                      </a:endParaRPr>
                    </a:p>
                    <a:p>
                      <a:pPr algn="just" fontAlgn="t"/>
                      <a:r>
                        <a:rPr lang="en-US">
                          <a:solidFill>
                            <a:srgbClr val="000000"/>
                          </a:solidFill>
                          <a:effectLst/>
                        </a:rPr>
                        <a:t>It creates a new session on the current cluster and initializes it.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642084">
                <a:tc>
                  <a:txBody>
                    <a:bodyPr/>
                    <a:lstStyle/>
                    <a:p>
                      <a:pPr fontAlgn="t"/>
                      <a:r>
                        <a:rPr lang="en-US" b="1">
                          <a:effectLst/>
                        </a:rPr>
                        <a:t>2</a:t>
                      </a: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a:solidFill>
                            <a:srgbClr val="000000"/>
                          </a:solidFill>
                          <a:effectLst/>
                        </a:rPr>
                        <a:t>void close()</a:t>
                      </a:r>
                      <a:endParaRPr lang="en-US">
                        <a:solidFill>
                          <a:srgbClr val="000000"/>
                        </a:solidFill>
                        <a:effectLst/>
                      </a:endParaRPr>
                    </a:p>
                    <a:p>
                      <a:pPr algn="just" fontAlgn="t"/>
                      <a:r>
                        <a:rPr lang="en-US">
                          <a:solidFill>
                            <a:srgbClr val="000000"/>
                          </a:solidFill>
                          <a:effectLst/>
                        </a:rPr>
                        <a:t>It is used to close the cluster instance.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729615">
                <a:tc>
                  <a:txBody>
                    <a:bodyPr/>
                    <a:lstStyle/>
                    <a:p>
                      <a:pPr fontAlgn="t"/>
                      <a:r>
                        <a:rPr lang="en-US" b="1">
                          <a:effectLst/>
                        </a:rPr>
                        <a:t>3</a:t>
                      </a: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dirty="0">
                          <a:solidFill>
                            <a:srgbClr val="000000"/>
                          </a:solidFill>
                          <a:effectLst/>
                        </a:rPr>
                        <a:t>static </a:t>
                      </a:r>
                      <a:r>
                        <a:rPr lang="en-US" b="1" dirty="0" err="1">
                          <a:solidFill>
                            <a:srgbClr val="000000"/>
                          </a:solidFill>
                          <a:effectLst/>
                        </a:rPr>
                        <a:t>Cluster.Builder</a:t>
                      </a:r>
                      <a:r>
                        <a:rPr lang="en-US" b="1" dirty="0">
                          <a:solidFill>
                            <a:srgbClr val="000000"/>
                          </a:solidFill>
                          <a:effectLst/>
                        </a:rPr>
                        <a:t> builder()</a:t>
                      </a:r>
                      <a:endParaRPr lang="en-US" dirty="0">
                        <a:solidFill>
                          <a:srgbClr val="000000"/>
                        </a:solidFill>
                        <a:effectLst/>
                      </a:endParaRPr>
                    </a:p>
                    <a:p>
                      <a:pPr algn="just" fontAlgn="t"/>
                      <a:r>
                        <a:rPr lang="en-US" dirty="0">
                          <a:solidFill>
                            <a:srgbClr val="000000"/>
                          </a:solidFill>
                          <a:effectLst/>
                        </a:rPr>
                        <a:t>It is used to create a new </a:t>
                      </a:r>
                      <a:r>
                        <a:rPr lang="en-US" dirty="0" err="1">
                          <a:solidFill>
                            <a:srgbClr val="000000"/>
                          </a:solidFill>
                          <a:effectLst/>
                        </a:rPr>
                        <a:t>Cluster.Builder</a:t>
                      </a:r>
                      <a:r>
                        <a:rPr lang="en-US" dirty="0">
                          <a:solidFill>
                            <a:srgbClr val="000000"/>
                          </a:solidFill>
                          <a:effectLst/>
                        </a:rPr>
                        <a:t> instance.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239915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Cassandra - Referenced </a:t>
            </a:r>
            <a:r>
              <a:rPr lang="en-US" dirty="0" smtClean="0"/>
              <a:t>API </a:t>
            </a:r>
            <a:r>
              <a:rPr lang="en-US" sz="1800" dirty="0" smtClean="0"/>
              <a:t>Contd.</a:t>
            </a:r>
            <a:endParaRPr lang="en-US" sz="1800" dirty="0"/>
          </a:p>
        </p:txBody>
      </p:sp>
      <p:sp>
        <p:nvSpPr>
          <p:cNvPr id="3" name="Content Placeholder 2"/>
          <p:cNvSpPr>
            <a:spLocks noGrp="1"/>
          </p:cNvSpPr>
          <p:nvPr>
            <p:ph idx="1"/>
          </p:nvPr>
        </p:nvSpPr>
        <p:spPr/>
        <p:txBody>
          <a:bodyPr/>
          <a:lstStyle/>
          <a:p>
            <a:r>
              <a:rPr lang="en-US" sz="2400" dirty="0"/>
              <a:t>Session</a:t>
            </a:r>
          </a:p>
          <a:p>
            <a:r>
              <a:rPr lang="en-US" sz="2400" dirty="0"/>
              <a:t>This interface holds the connections to Cassandra cluster. Using this interface, you can execute </a:t>
            </a:r>
            <a:r>
              <a:rPr lang="en-US" sz="2400" b="1" dirty="0"/>
              <a:t>CQL</a:t>
            </a:r>
            <a:r>
              <a:rPr lang="en-US" sz="2400" dirty="0"/>
              <a:t> queries. It belongs to </a:t>
            </a:r>
            <a:r>
              <a:rPr lang="en-US" sz="2400" b="1" dirty="0" err="1"/>
              <a:t>com.datastax.driver.core</a:t>
            </a:r>
            <a:r>
              <a:rPr lang="en-US" sz="2400" dirty="0" err="1"/>
              <a:t>package</a:t>
            </a:r>
            <a:r>
              <a:rPr lang="en-US" sz="2400" dirty="0"/>
              <a:t>.</a:t>
            </a:r>
          </a:p>
          <a:p>
            <a:r>
              <a:rPr lang="en-US" sz="2400" dirty="0"/>
              <a:t>Methods</a:t>
            </a:r>
          </a:p>
          <a:p>
            <a:endParaRPr lang="en-US"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44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775150524"/>
              </p:ext>
            </p:extLst>
          </p:nvPr>
        </p:nvGraphicFramePr>
        <p:xfrm>
          <a:off x="2363932" y="3098483"/>
          <a:ext cx="7181850" cy="3078480"/>
        </p:xfrm>
        <a:graphic>
          <a:graphicData uri="http://schemas.openxmlformats.org/drawingml/2006/table">
            <a:tbl>
              <a:tblPr/>
              <a:tblGrid>
                <a:gridCol w="763732">
                  <a:extLst>
                    <a:ext uri="{9D8B030D-6E8A-4147-A177-3AD203B41FA5}">
                      <a16:colId xmlns:a16="http://schemas.microsoft.com/office/drawing/2014/main" val="20000"/>
                    </a:ext>
                  </a:extLst>
                </a:gridCol>
                <a:gridCol w="6418118">
                  <a:extLst>
                    <a:ext uri="{9D8B030D-6E8A-4147-A177-3AD203B41FA5}">
                      <a16:colId xmlns:a16="http://schemas.microsoft.com/office/drawing/2014/main" val="20001"/>
                    </a:ext>
                  </a:extLst>
                </a:gridCol>
              </a:tblGrid>
              <a:tr h="384463">
                <a:tc>
                  <a:txBody>
                    <a:bodyPr/>
                    <a:lstStyle/>
                    <a:p>
                      <a:pPr algn="l" fontAlgn="t"/>
                      <a:r>
                        <a:rPr lang="en-US">
                          <a:effectLst/>
                        </a:rPr>
                        <a:t>S. No.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a:effectLst/>
                        </a:rPr>
                        <a:t>Methods and 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657324">
                <a:tc>
                  <a:txBody>
                    <a:bodyPr/>
                    <a:lstStyle/>
                    <a:p>
                      <a:pPr fontAlgn="t"/>
                      <a:r>
                        <a:rPr lang="en-US" b="1">
                          <a:effectLst/>
                        </a:rPr>
                        <a:t>1</a:t>
                      </a: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a:solidFill>
                            <a:srgbClr val="000000"/>
                          </a:solidFill>
                          <a:effectLst/>
                        </a:rPr>
                        <a:t>void close()</a:t>
                      </a:r>
                      <a:endParaRPr lang="en-US">
                        <a:solidFill>
                          <a:srgbClr val="000000"/>
                        </a:solidFill>
                        <a:effectLst/>
                      </a:endParaRPr>
                    </a:p>
                    <a:p>
                      <a:pPr algn="just" fontAlgn="t"/>
                      <a:r>
                        <a:rPr lang="en-US">
                          <a:solidFill>
                            <a:srgbClr val="000000"/>
                          </a:solidFill>
                          <a:effectLst/>
                        </a:rPr>
                        <a:t>This method is used to close the current session instance.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642084">
                <a:tc>
                  <a:txBody>
                    <a:bodyPr/>
                    <a:lstStyle/>
                    <a:p>
                      <a:pPr fontAlgn="t"/>
                      <a:r>
                        <a:rPr lang="en-US" b="1">
                          <a:effectLst/>
                        </a:rPr>
                        <a:t>2</a:t>
                      </a: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a:solidFill>
                            <a:srgbClr val="000000"/>
                          </a:solidFill>
                          <a:effectLst/>
                        </a:rPr>
                        <a:t>ResultSet execute(Statement statement)</a:t>
                      </a:r>
                      <a:endParaRPr lang="en-US">
                        <a:solidFill>
                          <a:srgbClr val="000000"/>
                        </a:solidFill>
                        <a:effectLst/>
                      </a:endParaRPr>
                    </a:p>
                    <a:p>
                      <a:pPr algn="just" fontAlgn="t"/>
                      <a:r>
                        <a:rPr lang="en-US">
                          <a:solidFill>
                            <a:srgbClr val="000000"/>
                          </a:solidFill>
                          <a:effectLst/>
                        </a:rPr>
                        <a:t>This method is used to execute a query. It requires a statement object.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729615">
                <a:tc>
                  <a:txBody>
                    <a:bodyPr/>
                    <a:lstStyle/>
                    <a:p>
                      <a:pPr fontAlgn="t"/>
                      <a:r>
                        <a:rPr lang="en-US" b="1">
                          <a:effectLst/>
                        </a:rPr>
                        <a:t>3</a:t>
                      </a: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dirty="0" err="1">
                          <a:solidFill>
                            <a:srgbClr val="000000"/>
                          </a:solidFill>
                          <a:effectLst/>
                        </a:rPr>
                        <a:t>ResultSet</a:t>
                      </a:r>
                      <a:r>
                        <a:rPr lang="en-US" b="1" dirty="0">
                          <a:solidFill>
                            <a:srgbClr val="000000"/>
                          </a:solidFill>
                          <a:effectLst/>
                        </a:rPr>
                        <a:t> execute(String query)</a:t>
                      </a:r>
                      <a:endParaRPr lang="en-US" dirty="0">
                        <a:solidFill>
                          <a:srgbClr val="000000"/>
                        </a:solidFill>
                        <a:effectLst/>
                      </a:endParaRPr>
                    </a:p>
                    <a:p>
                      <a:pPr algn="just" fontAlgn="t"/>
                      <a:r>
                        <a:rPr lang="en-US" dirty="0">
                          <a:solidFill>
                            <a:srgbClr val="000000"/>
                          </a:solidFill>
                          <a:effectLst/>
                        </a:rPr>
                        <a:t>This method is used to execute a query. It requires a query in the form of a String object.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074285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Cassandra - Referenced </a:t>
            </a:r>
            <a:r>
              <a:rPr lang="en-US" dirty="0" smtClean="0"/>
              <a:t>API </a:t>
            </a:r>
            <a:r>
              <a:rPr lang="en-US" sz="1800" dirty="0" smtClean="0"/>
              <a:t>Contd.</a:t>
            </a:r>
            <a:endParaRPr lang="en-US" sz="1800"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45</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496272601"/>
              </p:ext>
            </p:extLst>
          </p:nvPr>
        </p:nvGraphicFramePr>
        <p:xfrm>
          <a:off x="1646959" y="2213265"/>
          <a:ext cx="7181850" cy="3129829"/>
        </p:xfrm>
        <a:graphic>
          <a:graphicData uri="http://schemas.openxmlformats.org/drawingml/2006/table">
            <a:tbl>
              <a:tblPr/>
              <a:tblGrid>
                <a:gridCol w="763732">
                  <a:extLst>
                    <a:ext uri="{9D8B030D-6E8A-4147-A177-3AD203B41FA5}">
                      <a16:colId xmlns:a16="http://schemas.microsoft.com/office/drawing/2014/main" val="20000"/>
                    </a:ext>
                  </a:extLst>
                </a:gridCol>
                <a:gridCol w="6418118">
                  <a:extLst>
                    <a:ext uri="{9D8B030D-6E8A-4147-A177-3AD203B41FA5}">
                      <a16:colId xmlns:a16="http://schemas.microsoft.com/office/drawing/2014/main" val="20001"/>
                    </a:ext>
                  </a:extLst>
                </a:gridCol>
              </a:tblGrid>
              <a:tr h="449494">
                <a:tc>
                  <a:txBody>
                    <a:bodyPr/>
                    <a:lstStyle/>
                    <a:p>
                      <a:pPr algn="l" fontAlgn="t"/>
                      <a:r>
                        <a:rPr lang="en-US">
                          <a:effectLst/>
                        </a:rPr>
                        <a:t>S. No.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a:effectLst/>
                        </a:rPr>
                        <a:t>Methods and 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657324">
                <a:tc>
                  <a:txBody>
                    <a:bodyPr/>
                    <a:lstStyle/>
                    <a:p>
                      <a:pPr fontAlgn="t"/>
                      <a:r>
                        <a:rPr lang="en-US" b="1">
                          <a:effectLst/>
                        </a:rPr>
                        <a:t>4</a:t>
                      </a: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a:solidFill>
                            <a:srgbClr val="000000"/>
                          </a:solidFill>
                          <a:effectLst/>
                        </a:rPr>
                        <a:t>PreparedStatement prepare(RegularStatement statement)</a:t>
                      </a:r>
                      <a:endParaRPr lang="en-US">
                        <a:solidFill>
                          <a:srgbClr val="000000"/>
                        </a:solidFill>
                        <a:effectLst/>
                      </a:endParaRPr>
                    </a:p>
                    <a:p>
                      <a:pPr algn="just" fontAlgn="t"/>
                      <a:r>
                        <a:rPr lang="en-US">
                          <a:solidFill>
                            <a:srgbClr val="000000"/>
                          </a:solidFill>
                          <a:effectLst/>
                        </a:rPr>
                        <a:t>This method prepares the provided query. The query is to be provided in the form of a Statement.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642084">
                <a:tc>
                  <a:txBody>
                    <a:bodyPr/>
                    <a:lstStyle/>
                    <a:p>
                      <a:pPr fontAlgn="t"/>
                      <a:r>
                        <a:rPr lang="en-US" b="1">
                          <a:effectLst/>
                        </a:rPr>
                        <a:t>5</a:t>
                      </a: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a:solidFill>
                            <a:srgbClr val="000000"/>
                          </a:solidFill>
                          <a:effectLst/>
                        </a:rPr>
                        <a:t>PreparedStatement prepare(String query)</a:t>
                      </a:r>
                      <a:endParaRPr lang="en-US">
                        <a:solidFill>
                          <a:srgbClr val="000000"/>
                        </a:solidFill>
                        <a:effectLst/>
                      </a:endParaRPr>
                    </a:p>
                    <a:p>
                      <a:pPr algn="just" fontAlgn="t"/>
                      <a:r>
                        <a:rPr lang="en-US">
                          <a:solidFill>
                            <a:srgbClr val="000000"/>
                          </a:solidFill>
                          <a:effectLst/>
                        </a:rPr>
                        <a:t>This method prepares the provided query. The query is to be provided in the form of a String.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729615">
                <a:tc>
                  <a:txBody>
                    <a:bodyPr/>
                    <a:lstStyle/>
                    <a:p>
                      <a:pPr fontAlgn="t"/>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endParaRPr lang="en-US" dirty="0">
                        <a:solidFill>
                          <a:srgbClr val="000000"/>
                        </a:solidFill>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374751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Cassandra - </a:t>
            </a:r>
            <a:r>
              <a:rPr lang="en-US" dirty="0" err="1"/>
              <a:t>Cqlsh</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This </a:t>
            </a:r>
            <a:r>
              <a:rPr lang="en-US" dirty="0" smtClean="0"/>
              <a:t>introduces </a:t>
            </a:r>
            <a:r>
              <a:rPr lang="en-US" dirty="0"/>
              <a:t>the Cassandra query language shell and explains how to use its commands.</a:t>
            </a:r>
          </a:p>
          <a:p>
            <a:r>
              <a:rPr lang="en-US" dirty="0"/>
              <a:t>By default, Cassandra provides a prompt Cassandra query language shell </a:t>
            </a:r>
            <a:r>
              <a:rPr lang="en-US" b="1" dirty="0"/>
              <a:t>(</a:t>
            </a:r>
            <a:r>
              <a:rPr lang="en-US" b="1" dirty="0" err="1"/>
              <a:t>cqlsh</a:t>
            </a:r>
            <a:r>
              <a:rPr lang="en-US" b="1" dirty="0"/>
              <a:t>)</a:t>
            </a:r>
            <a:r>
              <a:rPr lang="en-US" dirty="0"/>
              <a:t> that allows users to communicate with it. Using this shell, you can execute </a:t>
            </a:r>
            <a:r>
              <a:rPr lang="en-US" b="1" dirty="0"/>
              <a:t>Cassandra Query Language (CQL)</a:t>
            </a:r>
            <a:r>
              <a:rPr lang="en-US" dirty="0"/>
              <a:t>.</a:t>
            </a:r>
          </a:p>
          <a:p>
            <a:r>
              <a:rPr lang="en-US" dirty="0"/>
              <a:t>Using </a:t>
            </a:r>
            <a:r>
              <a:rPr lang="en-US" dirty="0" err="1"/>
              <a:t>cqlsh</a:t>
            </a:r>
            <a:r>
              <a:rPr lang="en-US" dirty="0"/>
              <a:t>, you can</a:t>
            </a:r>
          </a:p>
          <a:p>
            <a:pPr lvl="1"/>
            <a:r>
              <a:rPr lang="en-US" dirty="0"/>
              <a:t>define a schema,</a:t>
            </a:r>
          </a:p>
          <a:p>
            <a:pPr lvl="1"/>
            <a:r>
              <a:rPr lang="en-US" dirty="0"/>
              <a:t>insert data, and</a:t>
            </a:r>
          </a:p>
          <a:p>
            <a:pPr lvl="1"/>
            <a:r>
              <a:rPr lang="en-US" dirty="0"/>
              <a:t>execute a query.</a:t>
            </a:r>
          </a:p>
          <a:p>
            <a:endParaRPr lang="en-US"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46</a:t>
            </a:fld>
            <a:endParaRPr lang="en-US"/>
          </a:p>
        </p:txBody>
      </p:sp>
    </p:spTree>
    <p:extLst>
      <p:ext uri="{BB962C8B-B14F-4D97-AF65-F5344CB8AC3E}">
        <p14:creationId xmlns:p14="http://schemas.microsoft.com/office/powerpoint/2010/main" val="7439045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Cassandra </a:t>
            </a:r>
            <a:r>
              <a:rPr lang="en-US" dirty="0" smtClean="0"/>
              <a:t>– </a:t>
            </a:r>
            <a:r>
              <a:rPr lang="en-US" dirty="0" err="1" smtClean="0"/>
              <a:t>Cqlsh</a:t>
            </a:r>
            <a:r>
              <a:rPr lang="en-US" dirty="0" smtClean="0"/>
              <a:t> </a:t>
            </a:r>
            <a:r>
              <a:rPr lang="en-US" sz="1800" dirty="0" smtClean="0"/>
              <a:t>Contd.</a:t>
            </a:r>
            <a:r>
              <a:rPr lang="en-US" sz="1800" dirty="0"/>
              <a:t/>
            </a:r>
            <a:br>
              <a:rPr lang="en-US" sz="1800" dirty="0"/>
            </a:br>
            <a:endParaRPr lang="en-US" sz="1800" dirty="0"/>
          </a:p>
        </p:txBody>
      </p:sp>
      <p:sp>
        <p:nvSpPr>
          <p:cNvPr id="3" name="Content Placeholder 2"/>
          <p:cNvSpPr>
            <a:spLocks noGrp="1"/>
          </p:cNvSpPr>
          <p:nvPr>
            <p:ph idx="1"/>
          </p:nvPr>
        </p:nvSpPr>
        <p:spPr/>
        <p:txBody>
          <a:bodyPr/>
          <a:lstStyle/>
          <a:p>
            <a:r>
              <a:rPr lang="en-US" dirty="0"/>
              <a:t>Starting </a:t>
            </a:r>
            <a:r>
              <a:rPr lang="en-US" dirty="0" err="1"/>
              <a:t>cqlsh</a:t>
            </a:r>
            <a:endParaRPr lang="en-US" dirty="0"/>
          </a:p>
          <a:p>
            <a:r>
              <a:rPr lang="en-US" dirty="0"/>
              <a:t>Start </a:t>
            </a:r>
            <a:r>
              <a:rPr lang="en-US" dirty="0" err="1"/>
              <a:t>cqlsh</a:t>
            </a:r>
            <a:r>
              <a:rPr lang="en-US" dirty="0"/>
              <a:t> using the command </a:t>
            </a:r>
            <a:r>
              <a:rPr lang="en-US" b="1" dirty="0" err="1"/>
              <a:t>cqlsh</a:t>
            </a:r>
            <a:r>
              <a:rPr lang="en-US" dirty="0"/>
              <a:t> as shown below. It gives the Cassandra </a:t>
            </a:r>
            <a:r>
              <a:rPr lang="en-US" dirty="0" err="1"/>
              <a:t>cqlsh</a:t>
            </a:r>
            <a:r>
              <a:rPr lang="en-US" dirty="0"/>
              <a:t> prompt as </a:t>
            </a:r>
            <a:r>
              <a:rPr lang="en-US" dirty="0" smtClean="0"/>
              <a:t>output</a:t>
            </a:r>
          </a:p>
          <a:p>
            <a:pPr marL="0" indent="0">
              <a:buNone/>
            </a:pPr>
            <a:r>
              <a:rPr lang="en-US" dirty="0"/>
              <a:t>   [</a:t>
            </a:r>
            <a:r>
              <a:rPr lang="en-US" dirty="0" err="1"/>
              <a:t>hadoop@linux</a:t>
            </a:r>
            <a:r>
              <a:rPr lang="en-US" dirty="0"/>
              <a:t> bin]$ </a:t>
            </a:r>
            <a:r>
              <a:rPr lang="en-US" dirty="0" err="1"/>
              <a:t>cqlsh</a:t>
            </a:r>
            <a:endParaRPr lang="en-US" dirty="0"/>
          </a:p>
          <a:p>
            <a:pPr marL="0" indent="0">
              <a:buNone/>
            </a:pPr>
            <a:r>
              <a:rPr lang="en-US" dirty="0" smtClean="0"/>
              <a:t>   Connected </a:t>
            </a:r>
            <a:r>
              <a:rPr lang="en-US" dirty="0"/>
              <a:t>to Test Cluster at 127.0.0.1:9042.</a:t>
            </a:r>
          </a:p>
          <a:p>
            <a:pPr marL="0" indent="0">
              <a:buNone/>
            </a:pPr>
            <a:r>
              <a:rPr lang="en-US" dirty="0" smtClean="0"/>
              <a:t>   [</a:t>
            </a:r>
            <a:r>
              <a:rPr lang="en-US" dirty="0" err="1"/>
              <a:t>cqlsh</a:t>
            </a:r>
            <a:r>
              <a:rPr lang="en-US" dirty="0"/>
              <a:t> 5.0.1 | Cassandra 2.1.2 | CQL spec 3.2.0 | Native protocol v3]</a:t>
            </a:r>
          </a:p>
          <a:p>
            <a:pPr marL="0" indent="0">
              <a:buNone/>
            </a:pPr>
            <a:r>
              <a:rPr lang="en-US" dirty="0" smtClean="0"/>
              <a:t>   Use </a:t>
            </a:r>
            <a:r>
              <a:rPr lang="en-US" dirty="0"/>
              <a:t>HELP for help.</a:t>
            </a:r>
          </a:p>
          <a:p>
            <a:pPr marL="0" indent="0">
              <a:buNone/>
            </a:pPr>
            <a:r>
              <a:rPr lang="en-US" dirty="0" smtClean="0"/>
              <a:t>   </a:t>
            </a:r>
            <a:r>
              <a:rPr lang="en-US" dirty="0" err="1" smtClean="0"/>
              <a:t>cqlsh</a:t>
            </a:r>
            <a:r>
              <a:rPr lang="en-US" dirty="0"/>
              <a:t>&gt;</a:t>
            </a:r>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47</a:t>
            </a:fld>
            <a:endParaRPr lang="en-US"/>
          </a:p>
        </p:txBody>
      </p:sp>
    </p:spTree>
    <p:extLst>
      <p:ext uri="{BB962C8B-B14F-4D97-AF65-F5344CB8AC3E}">
        <p14:creationId xmlns:p14="http://schemas.microsoft.com/office/powerpoint/2010/main" val="7911392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Cassandra </a:t>
            </a:r>
            <a:r>
              <a:rPr lang="en-US" dirty="0" smtClean="0"/>
              <a:t>– </a:t>
            </a:r>
            <a:r>
              <a:rPr lang="en-US" dirty="0" err="1" smtClean="0"/>
              <a:t>Cqlsh</a:t>
            </a:r>
            <a:r>
              <a:rPr lang="en-US" dirty="0" smtClean="0"/>
              <a:t> </a:t>
            </a:r>
            <a:r>
              <a:rPr lang="en-US" sz="1800" dirty="0" smtClean="0"/>
              <a:t>Contd.</a:t>
            </a:r>
            <a:r>
              <a:rPr lang="en-US" sz="1800" dirty="0"/>
              <a:t/>
            </a:r>
            <a:br>
              <a:rPr lang="en-US" sz="1800" dirty="0"/>
            </a:br>
            <a:endParaRPr lang="en-US" sz="1800" dirty="0"/>
          </a:p>
        </p:txBody>
      </p:sp>
      <p:sp>
        <p:nvSpPr>
          <p:cNvPr id="3" name="Content Placeholder 2"/>
          <p:cNvSpPr>
            <a:spLocks noGrp="1"/>
          </p:cNvSpPr>
          <p:nvPr>
            <p:ph idx="1"/>
          </p:nvPr>
        </p:nvSpPr>
        <p:spPr/>
        <p:txBody>
          <a:bodyPr/>
          <a:lstStyle/>
          <a:p>
            <a:r>
              <a:rPr lang="en-US" b="1" dirty="0" err="1"/>
              <a:t>Cqlsh</a:t>
            </a:r>
            <a:r>
              <a:rPr lang="en-US" dirty="0"/>
              <a:t> - As discussed above, this command is used to start the </a:t>
            </a:r>
            <a:r>
              <a:rPr lang="en-US" dirty="0" err="1"/>
              <a:t>cqlsh</a:t>
            </a:r>
            <a:r>
              <a:rPr lang="en-US" dirty="0"/>
              <a:t> prompt. In addition, it supports a few more options as well. The following table explains all the options of </a:t>
            </a:r>
            <a:r>
              <a:rPr lang="en-US" b="1" dirty="0" err="1"/>
              <a:t>cqlsh</a:t>
            </a:r>
            <a:r>
              <a:rPr lang="en-US" dirty="0"/>
              <a:t> and their usage</a:t>
            </a:r>
            <a:r>
              <a:rPr lang="en-US" dirty="0" smtClean="0"/>
              <a:t>.</a:t>
            </a:r>
          </a:p>
          <a:p>
            <a:endParaRPr lang="en-US"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48</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565235093"/>
              </p:ext>
            </p:extLst>
          </p:nvPr>
        </p:nvGraphicFramePr>
        <p:xfrm>
          <a:off x="1525732" y="3158837"/>
          <a:ext cx="7732568" cy="2155641"/>
        </p:xfrm>
        <a:graphic>
          <a:graphicData uri="http://schemas.openxmlformats.org/drawingml/2006/table">
            <a:tbl>
              <a:tblPr/>
              <a:tblGrid>
                <a:gridCol w="1861704">
                  <a:extLst>
                    <a:ext uri="{9D8B030D-6E8A-4147-A177-3AD203B41FA5}">
                      <a16:colId xmlns:a16="http://schemas.microsoft.com/office/drawing/2014/main" val="20000"/>
                    </a:ext>
                  </a:extLst>
                </a:gridCol>
                <a:gridCol w="5870864">
                  <a:extLst>
                    <a:ext uri="{9D8B030D-6E8A-4147-A177-3AD203B41FA5}">
                      <a16:colId xmlns:a16="http://schemas.microsoft.com/office/drawing/2014/main" val="20001"/>
                    </a:ext>
                  </a:extLst>
                </a:gridCol>
              </a:tblGrid>
              <a:tr h="428389">
                <a:tc>
                  <a:txBody>
                    <a:bodyPr/>
                    <a:lstStyle/>
                    <a:p>
                      <a:pPr algn="l" fontAlgn="t"/>
                      <a:r>
                        <a:rPr lang="en-US">
                          <a:effectLst/>
                        </a:rPr>
                        <a:t>Options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a:effectLst/>
                        </a:rPr>
                        <a:t>Usage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413274">
                <a:tc>
                  <a:txBody>
                    <a:bodyPr/>
                    <a:lstStyle/>
                    <a:p>
                      <a:pPr fontAlgn="t"/>
                      <a:r>
                        <a:rPr lang="en-US">
                          <a:effectLst/>
                        </a:rPr>
                        <a:t>cqlsh --help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Shows help topics about the options of </a:t>
                      </a:r>
                      <a:r>
                        <a:rPr lang="en-US" b="1">
                          <a:effectLst/>
                        </a:rPr>
                        <a:t>cqlsh</a:t>
                      </a:r>
                      <a:r>
                        <a:rPr lang="en-US">
                          <a:effectLst/>
                        </a:rPr>
                        <a:t> commands.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443754">
                <a:tc>
                  <a:txBody>
                    <a:bodyPr/>
                    <a:lstStyle/>
                    <a:p>
                      <a:pPr fontAlgn="t"/>
                      <a:r>
                        <a:rPr lang="en-US">
                          <a:effectLst/>
                        </a:rPr>
                        <a:t>cqlsh --version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Provides the version of the cqlsh you are using.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428389">
                <a:tc>
                  <a:txBody>
                    <a:bodyPr/>
                    <a:lstStyle/>
                    <a:p>
                      <a:pPr fontAlgn="t"/>
                      <a:r>
                        <a:rPr lang="en-US">
                          <a:effectLst/>
                        </a:rPr>
                        <a:t>cqlsh --color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Directs the shell to use colored output.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428389">
                <a:tc>
                  <a:txBody>
                    <a:bodyPr/>
                    <a:lstStyle/>
                    <a:p>
                      <a:pPr fontAlgn="t"/>
                      <a:r>
                        <a:rPr lang="en-US">
                          <a:effectLst/>
                        </a:rPr>
                        <a:t>cqlsh --debug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Shows additional debugging information.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976569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Cassandra </a:t>
            </a:r>
            <a:r>
              <a:rPr lang="en-US" dirty="0" smtClean="0"/>
              <a:t>– </a:t>
            </a:r>
            <a:r>
              <a:rPr lang="en-US" dirty="0" err="1" smtClean="0"/>
              <a:t>Cqlsh</a:t>
            </a:r>
            <a:r>
              <a:rPr lang="en-US" dirty="0" smtClean="0"/>
              <a:t> </a:t>
            </a:r>
            <a:r>
              <a:rPr lang="en-US" sz="1800" dirty="0" smtClean="0"/>
              <a:t>Contd.</a:t>
            </a:r>
            <a:r>
              <a:rPr lang="en-US" sz="1800" dirty="0"/>
              <a:t/>
            </a:r>
            <a:br>
              <a:rPr lang="en-US" sz="1800" dirty="0"/>
            </a:br>
            <a:endParaRPr lang="en-US" sz="1800"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49</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24190481"/>
              </p:ext>
            </p:extLst>
          </p:nvPr>
        </p:nvGraphicFramePr>
        <p:xfrm>
          <a:off x="1309255" y="2150919"/>
          <a:ext cx="7949045" cy="3253455"/>
        </p:xfrm>
        <a:graphic>
          <a:graphicData uri="http://schemas.openxmlformats.org/drawingml/2006/table">
            <a:tbl>
              <a:tblPr/>
              <a:tblGrid>
                <a:gridCol w="1913823">
                  <a:extLst>
                    <a:ext uri="{9D8B030D-6E8A-4147-A177-3AD203B41FA5}">
                      <a16:colId xmlns:a16="http://schemas.microsoft.com/office/drawing/2014/main" val="20000"/>
                    </a:ext>
                  </a:extLst>
                </a:gridCol>
                <a:gridCol w="6035222">
                  <a:extLst>
                    <a:ext uri="{9D8B030D-6E8A-4147-A177-3AD203B41FA5}">
                      <a16:colId xmlns:a16="http://schemas.microsoft.com/office/drawing/2014/main" val="20001"/>
                    </a:ext>
                  </a:extLst>
                </a:gridCol>
              </a:tblGrid>
              <a:tr h="706581">
                <a:tc>
                  <a:txBody>
                    <a:bodyPr/>
                    <a:lstStyle/>
                    <a:p>
                      <a:pPr algn="just" fontAlgn="t"/>
                      <a:r>
                        <a:rPr lang="en-US">
                          <a:solidFill>
                            <a:srgbClr val="000000"/>
                          </a:solidFill>
                          <a:effectLst/>
                        </a:rPr>
                        <a:t>cqlsh --execute</a:t>
                      </a:r>
                    </a:p>
                    <a:p>
                      <a:pPr algn="just" fontAlgn="t"/>
                      <a:r>
                        <a:rPr lang="en-US">
                          <a:solidFill>
                            <a:srgbClr val="000000"/>
                          </a:solidFill>
                          <a:effectLst/>
                        </a:rPr>
                        <a:t>cql_statement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US">
                          <a:effectLst/>
                        </a:rPr>
                        <a:t>Directs the shell to accept and execute a CQL command.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701040">
                <a:tc>
                  <a:txBody>
                    <a:bodyPr/>
                    <a:lstStyle/>
                    <a:p>
                      <a:pPr fontAlgn="t"/>
                      <a:r>
                        <a:rPr lang="en-US">
                          <a:effectLst/>
                        </a:rPr>
                        <a:t>cqlsh --file= </a:t>
                      </a:r>
                      <a:r>
                        <a:rPr lang="en-US" b="1">
                          <a:effectLst/>
                        </a:rPr>
                        <a:t>“file name”</a:t>
                      </a: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If you use this option, Cassandra executes the command in the given file and exits.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443754">
                <a:tc>
                  <a:txBody>
                    <a:bodyPr/>
                    <a:lstStyle/>
                    <a:p>
                      <a:pPr fontAlgn="t"/>
                      <a:r>
                        <a:rPr lang="en-US">
                          <a:effectLst/>
                        </a:rPr>
                        <a:t>cqlsh --no-color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Directs Cassandra not to use colored output.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701040">
                <a:tc>
                  <a:txBody>
                    <a:bodyPr/>
                    <a:lstStyle/>
                    <a:p>
                      <a:pPr fontAlgn="t"/>
                      <a:r>
                        <a:rPr lang="en-US">
                          <a:effectLst/>
                        </a:rPr>
                        <a:t>cqlsh -u </a:t>
                      </a:r>
                      <a:r>
                        <a:rPr lang="en-US" b="1">
                          <a:effectLst/>
                        </a:rPr>
                        <a:t>“user name”</a:t>
                      </a: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Using this option, you can authenticate a user. The default user name is: cassandra.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701040">
                <a:tc>
                  <a:txBody>
                    <a:bodyPr/>
                    <a:lstStyle/>
                    <a:p>
                      <a:pPr fontAlgn="t"/>
                      <a:r>
                        <a:rPr lang="en-US">
                          <a:effectLst/>
                        </a:rPr>
                        <a:t>cqlsh-p </a:t>
                      </a:r>
                      <a:r>
                        <a:rPr lang="en-US" b="1">
                          <a:effectLst/>
                        </a:rPr>
                        <a:t>“pass word”</a:t>
                      </a: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Using this option, you can authenticate a user with a password. The default password is: </a:t>
                      </a:r>
                      <a:r>
                        <a:rPr lang="en-US" dirty="0" err="1">
                          <a:effectLst/>
                        </a:rPr>
                        <a:t>cassandra</a:t>
                      </a:r>
                      <a:r>
                        <a:rPr lang="en-US" dirty="0">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52464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Cassandra – </a:t>
            </a:r>
            <a:r>
              <a:rPr lang="en-US" dirty="0" err="1" smtClean="0"/>
              <a:t>Keyspace</a:t>
            </a:r>
            <a:r>
              <a:rPr lang="en-US" dirty="0" smtClean="0"/>
              <a:t> Operations</a:t>
            </a:r>
            <a:br>
              <a:rPr lang="en-US" dirty="0" smtClean="0"/>
            </a:br>
            <a:endParaRPr lang="en-US" dirty="0"/>
          </a:p>
        </p:txBody>
      </p:sp>
      <p:sp>
        <p:nvSpPr>
          <p:cNvPr id="3" name="Content Placeholder 2"/>
          <p:cNvSpPr>
            <a:spLocks noGrp="1"/>
          </p:cNvSpPr>
          <p:nvPr>
            <p:ph idx="1"/>
          </p:nvPr>
        </p:nvSpPr>
        <p:spPr/>
        <p:txBody>
          <a:bodyPr/>
          <a:lstStyle/>
          <a:p>
            <a:r>
              <a:rPr lang="en-US" dirty="0"/>
              <a:t>Cassandra - Create </a:t>
            </a:r>
            <a:r>
              <a:rPr lang="en-US" dirty="0" err="1"/>
              <a:t>Keyspace</a:t>
            </a:r>
            <a:endParaRPr lang="en-US" dirty="0"/>
          </a:p>
          <a:p>
            <a:r>
              <a:rPr lang="en-US" dirty="0"/>
              <a:t>Cassandra - </a:t>
            </a:r>
            <a:r>
              <a:rPr lang="en-US" dirty="0" smtClean="0"/>
              <a:t>Alter </a:t>
            </a:r>
            <a:r>
              <a:rPr lang="en-US" dirty="0" err="1" smtClean="0"/>
              <a:t>Keyspace</a:t>
            </a:r>
            <a:endParaRPr lang="en-US" dirty="0" smtClean="0"/>
          </a:p>
          <a:p>
            <a:r>
              <a:rPr lang="en-US" dirty="0"/>
              <a:t>Cassandra - </a:t>
            </a:r>
            <a:r>
              <a:rPr lang="en-US" dirty="0" smtClean="0"/>
              <a:t>Drop </a:t>
            </a:r>
            <a:r>
              <a:rPr lang="en-US" dirty="0" err="1"/>
              <a:t>Keyspace</a:t>
            </a:r>
            <a:endParaRPr lang="en-US" dirty="0"/>
          </a:p>
          <a:p>
            <a:endParaRPr lang="en-US" dirty="0"/>
          </a:p>
          <a:p>
            <a:endParaRPr lang="en-US" dirty="0"/>
          </a:p>
        </p:txBody>
      </p:sp>
      <p:sp>
        <p:nvSpPr>
          <p:cNvPr id="4" name="Date Placeholder 3"/>
          <p:cNvSpPr>
            <a:spLocks noGrp="1"/>
          </p:cNvSpPr>
          <p:nvPr>
            <p:ph type="dt" sz="half" idx="10"/>
          </p:nvPr>
        </p:nvSpPr>
        <p:spPr/>
        <p:txBody>
          <a:bodyPr/>
          <a:lstStyle/>
          <a:p>
            <a:fld id="{BCD7F990-B690-49F0-98D3-3F52D02717AA}"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5</a:t>
            </a:fld>
            <a:endParaRPr lang="en-US"/>
          </a:p>
        </p:txBody>
      </p:sp>
    </p:spTree>
    <p:extLst>
      <p:ext uri="{BB962C8B-B14F-4D97-AF65-F5344CB8AC3E}">
        <p14:creationId xmlns:p14="http://schemas.microsoft.com/office/powerpoint/2010/main" val="28803260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Cassandra </a:t>
            </a:r>
            <a:r>
              <a:rPr lang="en-US" dirty="0" smtClean="0"/>
              <a:t>– </a:t>
            </a:r>
            <a:r>
              <a:rPr lang="en-US" dirty="0" err="1" smtClean="0"/>
              <a:t>Cqlsh</a:t>
            </a:r>
            <a:r>
              <a:rPr lang="en-US" dirty="0" smtClean="0"/>
              <a:t> </a:t>
            </a:r>
            <a:r>
              <a:rPr lang="en-US" sz="1800" dirty="0" smtClean="0"/>
              <a:t>Contd.</a:t>
            </a:r>
            <a:r>
              <a:rPr lang="en-US" sz="1800" dirty="0"/>
              <a:t/>
            </a:r>
            <a:br>
              <a:rPr lang="en-US" sz="1800" dirty="0"/>
            </a:br>
            <a:endParaRPr lang="en-US" sz="1800" dirty="0"/>
          </a:p>
        </p:txBody>
      </p:sp>
      <p:sp>
        <p:nvSpPr>
          <p:cNvPr id="3" name="Content Placeholder 2"/>
          <p:cNvSpPr>
            <a:spLocks noGrp="1"/>
          </p:cNvSpPr>
          <p:nvPr>
            <p:ph idx="1"/>
          </p:nvPr>
        </p:nvSpPr>
        <p:spPr/>
        <p:txBody>
          <a:bodyPr>
            <a:normAutofit lnSpcReduction="10000"/>
          </a:bodyPr>
          <a:lstStyle/>
          <a:p>
            <a:r>
              <a:rPr lang="en-US" dirty="0" err="1"/>
              <a:t>Cqlsh</a:t>
            </a:r>
            <a:r>
              <a:rPr lang="en-US" dirty="0"/>
              <a:t> Commands</a:t>
            </a:r>
          </a:p>
          <a:p>
            <a:r>
              <a:rPr lang="en-US" dirty="0" err="1"/>
              <a:t>Cqlsh</a:t>
            </a:r>
            <a:r>
              <a:rPr lang="en-US" dirty="0"/>
              <a:t> has a few commands that allow users to interact with it. The commands are listed below.</a:t>
            </a:r>
          </a:p>
          <a:p>
            <a:r>
              <a:rPr lang="en-US" dirty="0"/>
              <a:t>Documented Shell Commands</a:t>
            </a:r>
          </a:p>
          <a:p>
            <a:r>
              <a:rPr lang="en-US" dirty="0"/>
              <a:t>Given below are the </a:t>
            </a:r>
            <a:r>
              <a:rPr lang="en-US" dirty="0" err="1"/>
              <a:t>Cqlsh</a:t>
            </a:r>
            <a:r>
              <a:rPr lang="en-US" dirty="0"/>
              <a:t> documented shell commands. These are the commands used to perform tasks such as displaying help topics, exit from </a:t>
            </a:r>
            <a:r>
              <a:rPr lang="en-US" dirty="0" err="1"/>
              <a:t>cqlsh</a:t>
            </a:r>
            <a:r>
              <a:rPr lang="en-US" dirty="0"/>
              <a:t>, </a:t>
            </a:r>
            <a:r>
              <a:rPr lang="en-US" dirty="0" err="1"/>
              <a:t>describe,etc</a:t>
            </a:r>
            <a:r>
              <a:rPr lang="en-US" dirty="0"/>
              <a:t>.</a:t>
            </a:r>
          </a:p>
          <a:p>
            <a:pPr lvl="1"/>
            <a:r>
              <a:rPr lang="en-US" b="1" dirty="0"/>
              <a:t>HELP</a:t>
            </a:r>
            <a:r>
              <a:rPr lang="en-US" dirty="0"/>
              <a:t> - Displays help topics for all </a:t>
            </a:r>
            <a:r>
              <a:rPr lang="en-US" dirty="0" err="1"/>
              <a:t>cqlsh</a:t>
            </a:r>
            <a:r>
              <a:rPr lang="en-US" dirty="0"/>
              <a:t> commands.</a:t>
            </a:r>
          </a:p>
          <a:p>
            <a:pPr lvl="1"/>
            <a:r>
              <a:rPr lang="en-US" b="1" dirty="0"/>
              <a:t>CAPTURE</a:t>
            </a:r>
            <a:r>
              <a:rPr lang="en-US" dirty="0"/>
              <a:t> - Captures the output of a command and adds it to a file.</a:t>
            </a:r>
          </a:p>
          <a:p>
            <a:pPr lvl="1"/>
            <a:r>
              <a:rPr lang="en-US" b="1" dirty="0"/>
              <a:t>CONSISTENCY</a:t>
            </a:r>
            <a:r>
              <a:rPr lang="en-US" dirty="0"/>
              <a:t> - Shows the current consistency level, or sets a new consistency level.</a:t>
            </a:r>
          </a:p>
          <a:p>
            <a:endParaRPr lang="en-US"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dirty="0" err="1" smtClean="0"/>
              <a:t>Rashmi</a:t>
            </a:r>
            <a:r>
              <a:rPr lang="en-US" dirty="0" smtClean="0"/>
              <a:t> Gupta</a:t>
            </a:r>
            <a:endParaRPr lang="en-US" dirty="0"/>
          </a:p>
        </p:txBody>
      </p:sp>
      <p:sp>
        <p:nvSpPr>
          <p:cNvPr id="6" name="Slide Number Placeholder 5"/>
          <p:cNvSpPr>
            <a:spLocks noGrp="1"/>
          </p:cNvSpPr>
          <p:nvPr>
            <p:ph type="sldNum" sz="quarter" idx="12"/>
          </p:nvPr>
        </p:nvSpPr>
        <p:spPr/>
        <p:txBody>
          <a:bodyPr/>
          <a:lstStyle/>
          <a:p>
            <a:fld id="{A0EBF004-17CD-4FB8-95D1-29BCFFA2DD1B}" type="slidenum">
              <a:rPr lang="en-US" smtClean="0"/>
              <a:t>50</a:t>
            </a:fld>
            <a:endParaRPr lang="en-US"/>
          </a:p>
        </p:txBody>
      </p:sp>
    </p:spTree>
    <p:extLst>
      <p:ext uri="{BB962C8B-B14F-4D97-AF65-F5344CB8AC3E}">
        <p14:creationId xmlns:p14="http://schemas.microsoft.com/office/powerpoint/2010/main" val="28481820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Cassandra </a:t>
            </a:r>
            <a:r>
              <a:rPr lang="en-US" dirty="0" smtClean="0"/>
              <a:t>– </a:t>
            </a:r>
            <a:r>
              <a:rPr lang="en-US" dirty="0" err="1" smtClean="0"/>
              <a:t>Cqlsh</a:t>
            </a:r>
            <a:r>
              <a:rPr lang="en-US" dirty="0" smtClean="0"/>
              <a:t> </a:t>
            </a:r>
            <a:r>
              <a:rPr lang="en-US" sz="1800" dirty="0" smtClean="0"/>
              <a:t>Contd.</a:t>
            </a:r>
            <a:r>
              <a:rPr lang="en-US" sz="1800" dirty="0"/>
              <a:t/>
            </a:r>
            <a:br>
              <a:rPr lang="en-US" sz="1800" dirty="0"/>
            </a:br>
            <a:endParaRPr lang="en-US" sz="1800" dirty="0"/>
          </a:p>
        </p:txBody>
      </p:sp>
      <p:sp>
        <p:nvSpPr>
          <p:cNvPr id="3" name="Content Placeholder 2"/>
          <p:cNvSpPr>
            <a:spLocks noGrp="1"/>
          </p:cNvSpPr>
          <p:nvPr>
            <p:ph idx="1"/>
          </p:nvPr>
        </p:nvSpPr>
        <p:spPr/>
        <p:txBody>
          <a:bodyPr>
            <a:normAutofit/>
          </a:bodyPr>
          <a:lstStyle/>
          <a:p>
            <a:pPr lvl="1"/>
            <a:r>
              <a:rPr lang="en-US" b="1" dirty="0"/>
              <a:t>COPY</a:t>
            </a:r>
            <a:r>
              <a:rPr lang="en-US" dirty="0"/>
              <a:t> - Copies data to and from Cassandra.</a:t>
            </a:r>
          </a:p>
          <a:p>
            <a:pPr lvl="1"/>
            <a:r>
              <a:rPr lang="en-US" b="1" dirty="0"/>
              <a:t>DESCRIBE</a:t>
            </a:r>
            <a:r>
              <a:rPr lang="en-US" dirty="0"/>
              <a:t> - Describes the current cluster of Cassandra and its objects.</a:t>
            </a:r>
          </a:p>
          <a:p>
            <a:pPr lvl="1"/>
            <a:r>
              <a:rPr lang="en-US" b="1" dirty="0"/>
              <a:t>EXPAND</a:t>
            </a:r>
            <a:r>
              <a:rPr lang="en-US" dirty="0"/>
              <a:t> - Expands the output of a query vertically.</a:t>
            </a:r>
          </a:p>
          <a:p>
            <a:pPr lvl="1"/>
            <a:r>
              <a:rPr lang="en-US" b="1" dirty="0"/>
              <a:t>EXIT</a:t>
            </a:r>
            <a:r>
              <a:rPr lang="en-US" dirty="0"/>
              <a:t> - Using this command, you can terminate </a:t>
            </a:r>
            <a:r>
              <a:rPr lang="en-US" dirty="0" err="1"/>
              <a:t>cqlsh</a:t>
            </a:r>
            <a:r>
              <a:rPr lang="en-US" dirty="0"/>
              <a:t>.</a:t>
            </a:r>
          </a:p>
          <a:p>
            <a:pPr lvl="1"/>
            <a:r>
              <a:rPr lang="en-US" b="1" dirty="0"/>
              <a:t>PAGING</a:t>
            </a:r>
            <a:r>
              <a:rPr lang="en-US" dirty="0"/>
              <a:t> - Enables or disables query paging.</a:t>
            </a:r>
          </a:p>
          <a:p>
            <a:pPr lvl="1"/>
            <a:r>
              <a:rPr lang="en-US" b="1" dirty="0"/>
              <a:t>SHOW</a:t>
            </a:r>
            <a:r>
              <a:rPr lang="en-US" dirty="0"/>
              <a:t> - Displays the details of current </a:t>
            </a:r>
            <a:r>
              <a:rPr lang="en-US" dirty="0" err="1"/>
              <a:t>cqlsh</a:t>
            </a:r>
            <a:r>
              <a:rPr lang="en-US" dirty="0"/>
              <a:t> session such as Cassandra version, host, or data type assumptions.</a:t>
            </a:r>
          </a:p>
          <a:p>
            <a:pPr lvl="1"/>
            <a:r>
              <a:rPr lang="en-US" b="1" dirty="0"/>
              <a:t>SOURCE</a:t>
            </a:r>
            <a:r>
              <a:rPr lang="en-US" dirty="0"/>
              <a:t> - Executes a file that contains CQL statements.</a:t>
            </a:r>
          </a:p>
          <a:p>
            <a:pPr lvl="1"/>
            <a:r>
              <a:rPr lang="en-US" b="1" dirty="0"/>
              <a:t>TRACING</a:t>
            </a:r>
            <a:r>
              <a:rPr lang="en-US" dirty="0"/>
              <a:t> - Enables or disables request tracing.</a:t>
            </a:r>
          </a:p>
          <a:p>
            <a:endParaRPr lang="en-US"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51</a:t>
            </a:fld>
            <a:endParaRPr lang="en-US"/>
          </a:p>
        </p:txBody>
      </p:sp>
    </p:spTree>
    <p:extLst>
      <p:ext uri="{BB962C8B-B14F-4D97-AF65-F5344CB8AC3E}">
        <p14:creationId xmlns:p14="http://schemas.microsoft.com/office/powerpoint/2010/main" val="13012786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Cassandra – </a:t>
            </a:r>
            <a:r>
              <a:rPr lang="en-US" dirty="0" err="1"/>
              <a:t>Cqlsh</a:t>
            </a:r>
            <a:r>
              <a:rPr lang="en-US" dirty="0"/>
              <a:t> </a:t>
            </a:r>
            <a:r>
              <a:rPr lang="en-US" sz="1800" dirty="0"/>
              <a:t>Contd.</a:t>
            </a:r>
            <a:br>
              <a:rPr lang="en-US" sz="1800" dirty="0"/>
            </a:br>
            <a:endParaRPr lang="en-US" dirty="0"/>
          </a:p>
        </p:txBody>
      </p:sp>
      <p:sp>
        <p:nvSpPr>
          <p:cNvPr id="3" name="Content Placeholder 2"/>
          <p:cNvSpPr>
            <a:spLocks noGrp="1"/>
          </p:cNvSpPr>
          <p:nvPr>
            <p:ph idx="1"/>
          </p:nvPr>
        </p:nvSpPr>
        <p:spPr/>
        <p:txBody>
          <a:bodyPr>
            <a:normAutofit lnSpcReduction="10000"/>
          </a:bodyPr>
          <a:lstStyle/>
          <a:p>
            <a:r>
              <a:rPr lang="en-US" dirty="0"/>
              <a:t>CQL Data Definition </a:t>
            </a:r>
            <a:r>
              <a:rPr lang="en-US" dirty="0" smtClean="0"/>
              <a:t>Commands</a:t>
            </a:r>
          </a:p>
          <a:p>
            <a:pPr lvl="1"/>
            <a:r>
              <a:rPr lang="en-US" b="1" dirty="0" smtClean="0"/>
              <a:t>CREATE </a:t>
            </a:r>
            <a:r>
              <a:rPr lang="en-US" b="1" dirty="0"/>
              <a:t>KEYSPACE</a:t>
            </a:r>
            <a:r>
              <a:rPr lang="en-US" dirty="0"/>
              <a:t> - Creates a </a:t>
            </a:r>
            <a:r>
              <a:rPr lang="en-US" dirty="0" err="1"/>
              <a:t>KeySpace</a:t>
            </a:r>
            <a:r>
              <a:rPr lang="en-US" dirty="0"/>
              <a:t> in Cassandra.</a:t>
            </a:r>
          </a:p>
          <a:p>
            <a:pPr lvl="1"/>
            <a:r>
              <a:rPr lang="en-US" b="1" dirty="0"/>
              <a:t>USE</a:t>
            </a:r>
            <a:r>
              <a:rPr lang="en-US" dirty="0"/>
              <a:t> - Connects to a created </a:t>
            </a:r>
            <a:r>
              <a:rPr lang="en-US" dirty="0" err="1"/>
              <a:t>KeySpace</a:t>
            </a:r>
            <a:r>
              <a:rPr lang="en-US" dirty="0"/>
              <a:t>.</a:t>
            </a:r>
          </a:p>
          <a:p>
            <a:pPr lvl="1"/>
            <a:r>
              <a:rPr lang="en-US" b="1" dirty="0"/>
              <a:t>ALTER KEYSPACE</a:t>
            </a:r>
            <a:r>
              <a:rPr lang="en-US" dirty="0"/>
              <a:t> - Changes the properties of a </a:t>
            </a:r>
            <a:r>
              <a:rPr lang="en-US" dirty="0" err="1"/>
              <a:t>KeySpace</a:t>
            </a:r>
            <a:r>
              <a:rPr lang="en-US" dirty="0"/>
              <a:t>.</a:t>
            </a:r>
          </a:p>
          <a:p>
            <a:pPr lvl="1"/>
            <a:r>
              <a:rPr lang="en-US" b="1" dirty="0"/>
              <a:t>DROP KEYSPACE</a:t>
            </a:r>
            <a:r>
              <a:rPr lang="en-US" dirty="0"/>
              <a:t> - Removes a </a:t>
            </a:r>
            <a:r>
              <a:rPr lang="en-US" dirty="0" err="1"/>
              <a:t>KeySpace</a:t>
            </a:r>
            <a:endParaRPr lang="en-US" dirty="0"/>
          </a:p>
          <a:p>
            <a:pPr lvl="1"/>
            <a:r>
              <a:rPr lang="en-US" b="1" dirty="0"/>
              <a:t>CREATE TABLE</a:t>
            </a:r>
            <a:r>
              <a:rPr lang="en-US" dirty="0"/>
              <a:t> - Creates a table in a </a:t>
            </a:r>
            <a:r>
              <a:rPr lang="en-US" dirty="0" err="1"/>
              <a:t>KeySpace</a:t>
            </a:r>
            <a:r>
              <a:rPr lang="en-US" dirty="0"/>
              <a:t>.</a:t>
            </a:r>
          </a:p>
          <a:p>
            <a:pPr lvl="1"/>
            <a:r>
              <a:rPr lang="en-US" b="1" dirty="0"/>
              <a:t>ALTER TABLE</a:t>
            </a:r>
            <a:r>
              <a:rPr lang="en-US" dirty="0"/>
              <a:t> - Modifies the column properties of a table.</a:t>
            </a:r>
          </a:p>
          <a:p>
            <a:pPr lvl="1"/>
            <a:r>
              <a:rPr lang="en-US" b="1" dirty="0"/>
              <a:t>DROP TABLE</a:t>
            </a:r>
            <a:r>
              <a:rPr lang="en-US" dirty="0"/>
              <a:t> - Removes a table.</a:t>
            </a:r>
          </a:p>
          <a:p>
            <a:pPr lvl="1"/>
            <a:r>
              <a:rPr lang="en-US" b="1" dirty="0"/>
              <a:t>TRUNCATE</a:t>
            </a:r>
            <a:r>
              <a:rPr lang="en-US" dirty="0"/>
              <a:t> - Removes all the data from a table.</a:t>
            </a:r>
          </a:p>
          <a:p>
            <a:pPr lvl="1"/>
            <a:r>
              <a:rPr lang="en-US" b="1" dirty="0"/>
              <a:t>CREATE INDEX</a:t>
            </a:r>
            <a:r>
              <a:rPr lang="en-US" dirty="0"/>
              <a:t> - Defines a new index on a single column of a table.</a:t>
            </a:r>
          </a:p>
          <a:p>
            <a:pPr lvl="1"/>
            <a:r>
              <a:rPr lang="en-US" b="1" dirty="0"/>
              <a:t>DROP INDEX</a:t>
            </a:r>
            <a:r>
              <a:rPr lang="en-US" dirty="0"/>
              <a:t> - Deletes a named index.</a:t>
            </a:r>
          </a:p>
          <a:p>
            <a:endParaRPr lang="en-US"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52</a:t>
            </a:fld>
            <a:endParaRPr lang="en-US"/>
          </a:p>
        </p:txBody>
      </p:sp>
    </p:spTree>
    <p:extLst>
      <p:ext uri="{BB962C8B-B14F-4D97-AF65-F5344CB8AC3E}">
        <p14:creationId xmlns:p14="http://schemas.microsoft.com/office/powerpoint/2010/main" val="13487461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Cassandra </a:t>
            </a:r>
            <a:r>
              <a:rPr lang="en-US" dirty="0"/>
              <a:t>– </a:t>
            </a:r>
            <a:r>
              <a:rPr lang="en-US" dirty="0" err="1"/>
              <a:t>Cqlsh</a:t>
            </a:r>
            <a:r>
              <a:rPr lang="en-US" dirty="0"/>
              <a:t> </a:t>
            </a:r>
            <a:r>
              <a:rPr lang="en-US" sz="1800" dirty="0"/>
              <a:t>Contd.</a:t>
            </a:r>
            <a:br>
              <a:rPr lang="en-US" sz="1800" dirty="0"/>
            </a:b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a:t>CQL Data Manipulation Commands</a:t>
            </a:r>
          </a:p>
          <a:p>
            <a:pPr lvl="1"/>
            <a:r>
              <a:rPr lang="en-US" b="1" dirty="0"/>
              <a:t>INSERT</a:t>
            </a:r>
            <a:r>
              <a:rPr lang="en-US" dirty="0"/>
              <a:t> - Adds columns for a row in a table.</a:t>
            </a:r>
          </a:p>
          <a:p>
            <a:pPr lvl="1"/>
            <a:r>
              <a:rPr lang="en-US" b="1" dirty="0"/>
              <a:t>UPDATE</a:t>
            </a:r>
            <a:r>
              <a:rPr lang="en-US" dirty="0"/>
              <a:t> - Updates a column of a row.</a:t>
            </a:r>
          </a:p>
          <a:p>
            <a:pPr lvl="1"/>
            <a:r>
              <a:rPr lang="en-US" b="1" dirty="0"/>
              <a:t>DELETE</a:t>
            </a:r>
            <a:r>
              <a:rPr lang="en-US" dirty="0"/>
              <a:t> - Deletes data from a table.</a:t>
            </a:r>
          </a:p>
          <a:p>
            <a:pPr lvl="1"/>
            <a:r>
              <a:rPr lang="en-US" b="1" dirty="0"/>
              <a:t>BATCH</a:t>
            </a:r>
            <a:r>
              <a:rPr lang="en-US" dirty="0"/>
              <a:t> - Executes multiple DML statements at once.</a:t>
            </a:r>
          </a:p>
          <a:p>
            <a:r>
              <a:rPr lang="en-US" dirty="0"/>
              <a:t>CQL Clauses</a:t>
            </a:r>
          </a:p>
          <a:p>
            <a:pPr lvl="1"/>
            <a:r>
              <a:rPr lang="en-US" b="1" dirty="0"/>
              <a:t>SELECT</a:t>
            </a:r>
            <a:r>
              <a:rPr lang="en-US" dirty="0"/>
              <a:t> - This clause reads data from a table</a:t>
            </a:r>
          </a:p>
          <a:p>
            <a:pPr lvl="1"/>
            <a:r>
              <a:rPr lang="en-US" b="1" dirty="0"/>
              <a:t>WHERE</a:t>
            </a:r>
            <a:r>
              <a:rPr lang="en-US" dirty="0"/>
              <a:t> - The where clause is used along with select to read a specific data.</a:t>
            </a:r>
          </a:p>
          <a:p>
            <a:pPr lvl="1"/>
            <a:r>
              <a:rPr lang="en-US" b="1" dirty="0"/>
              <a:t>ORDERBY</a:t>
            </a:r>
            <a:r>
              <a:rPr lang="en-US" dirty="0"/>
              <a:t> - The </a:t>
            </a:r>
            <a:r>
              <a:rPr lang="en-US" dirty="0" err="1"/>
              <a:t>orderby</a:t>
            </a:r>
            <a:r>
              <a:rPr lang="en-US" dirty="0"/>
              <a:t> clause is used along with select to read a specific data in a specific order.</a:t>
            </a:r>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53</a:t>
            </a:fld>
            <a:endParaRPr lang="en-US"/>
          </a:p>
        </p:txBody>
      </p:sp>
    </p:spTree>
    <p:extLst>
      <p:ext uri="{BB962C8B-B14F-4D97-AF65-F5344CB8AC3E}">
        <p14:creationId xmlns:p14="http://schemas.microsoft.com/office/powerpoint/2010/main" val="14531529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Cassandra - Shell Commands</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Cassandra provides documented shell commands in addition to CQL commands. Given below are the Cassandra documented shell commands.</a:t>
            </a:r>
          </a:p>
          <a:p>
            <a:r>
              <a:rPr lang="en-US" dirty="0" smtClean="0"/>
              <a:t>Help- The </a:t>
            </a:r>
            <a:r>
              <a:rPr lang="en-US" dirty="0"/>
              <a:t>HELP command displays a synopsis and a brief description of all </a:t>
            </a:r>
            <a:r>
              <a:rPr lang="en-US" dirty="0" err="1"/>
              <a:t>cqlsh</a:t>
            </a:r>
            <a:r>
              <a:rPr lang="en-US" dirty="0"/>
              <a:t> commands. Given below is the usage of help command.</a:t>
            </a:r>
          </a:p>
          <a:p>
            <a:pPr marL="457200" lvl="1" indent="0">
              <a:buNone/>
            </a:pPr>
            <a:r>
              <a:rPr lang="en-US" dirty="0" err="1"/>
              <a:t>cqlsh</a:t>
            </a:r>
            <a:r>
              <a:rPr lang="en-US" dirty="0"/>
              <a:t>&gt; </a:t>
            </a:r>
            <a:r>
              <a:rPr lang="en-US" dirty="0" smtClean="0"/>
              <a:t>help</a:t>
            </a:r>
            <a:endParaRPr lang="en-US" dirty="0"/>
          </a:p>
          <a:p>
            <a:pPr marL="457200" lvl="1" indent="0">
              <a:buNone/>
            </a:pPr>
            <a:r>
              <a:rPr lang="en-US" dirty="0"/>
              <a:t>Documented shell commands:</a:t>
            </a:r>
          </a:p>
          <a:p>
            <a:pPr marL="457200" lvl="1" indent="0">
              <a:buNone/>
            </a:pPr>
            <a:r>
              <a:rPr lang="en-US" dirty="0"/>
              <a:t>===========================</a:t>
            </a:r>
          </a:p>
          <a:p>
            <a:pPr marL="457200" lvl="1" indent="0">
              <a:buNone/>
            </a:pPr>
            <a:r>
              <a:rPr lang="en-US" dirty="0"/>
              <a:t>CAPTURE COPY DESCRIBE EXPAND PAGING SOURCE</a:t>
            </a:r>
          </a:p>
          <a:p>
            <a:pPr marL="457200" lvl="1" indent="0">
              <a:buNone/>
            </a:pPr>
            <a:r>
              <a:rPr lang="en-US" dirty="0"/>
              <a:t>CONSISTENCY DESC EXIT HELP SHOW TRACING.</a:t>
            </a:r>
          </a:p>
          <a:p>
            <a:pPr marL="457200" lvl="1" indent="0">
              <a:buNone/>
            </a:pPr>
            <a:endParaRPr lang="en-US" dirty="0"/>
          </a:p>
          <a:p>
            <a:pPr marL="457200" lvl="1" indent="0">
              <a:buNone/>
            </a:pPr>
            <a:r>
              <a:rPr lang="en-US" dirty="0"/>
              <a:t>CQL help topics:</a:t>
            </a:r>
          </a:p>
          <a:p>
            <a:pPr marL="457200" lvl="1" indent="0">
              <a:buNone/>
            </a:pPr>
            <a:r>
              <a:rPr lang="en-US" dirty="0"/>
              <a:t>================</a:t>
            </a:r>
          </a:p>
          <a:p>
            <a:pPr marL="457200" lvl="1" indent="0">
              <a:buNone/>
            </a:pPr>
            <a:r>
              <a:rPr lang="en-US" dirty="0"/>
              <a:t>ALTER           CREATE_TABLE_OPTIONS       SELECT</a:t>
            </a:r>
          </a:p>
          <a:p>
            <a:pPr marL="457200" lvl="1" indent="0">
              <a:buNone/>
            </a:pPr>
            <a:r>
              <a:rPr lang="en-US" dirty="0"/>
              <a:t>ALTER_ADD       CREATE_TABLE_TYPES         SELECT_COLUMNFAMILY</a:t>
            </a:r>
          </a:p>
          <a:p>
            <a:pPr marL="457200" lvl="1" indent="0">
              <a:buNone/>
            </a:pPr>
            <a:r>
              <a:rPr lang="en-US" dirty="0"/>
              <a:t>ALTER_ALTER     CREATE_USER                SELECT_EXPR</a:t>
            </a:r>
          </a:p>
          <a:p>
            <a:pPr marL="457200" lvl="1" indent="0">
              <a:buNone/>
            </a:pPr>
            <a:r>
              <a:rPr lang="en-US" dirty="0"/>
              <a:t>ALTER_DROP      DELETE                     SELECT_LIMIT</a:t>
            </a:r>
          </a:p>
          <a:p>
            <a:pPr marL="457200" lvl="1" indent="0">
              <a:buNone/>
            </a:pPr>
            <a:r>
              <a:rPr lang="en-US" dirty="0"/>
              <a:t>ALTER_RENAME    DELETE_COLUMNS             SELECT_TABLE </a:t>
            </a:r>
          </a:p>
          <a:p>
            <a:endParaRPr lang="en-US"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54</a:t>
            </a:fld>
            <a:endParaRPr lang="en-US"/>
          </a:p>
        </p:txBody>
      </p:sp>
    </p:spTree>
    <p:extLst>
      <p:ext uri="{BB962C8B-B14F-4D97-AF65-F5344CB8AC3E}">
        <p14:creationId xmlns:p14="http://schemas.microsoft.com/office/powerpoint/2010/main" val="23976841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Cassandra - Shell </a:t>
            </a:r>
            <a:r>
              <a:rPr lang="en-US" dirty="0" smtClean="0"/>
              <a:t>Commands </a:t>
            </a:r>
            <a:r>
              <a:rPr lang="en-US" sz="1800" dirty="0" smtClean="0"/>
              <a:t>Contd.</a:t>
            </a:r>
            <a:r>
              <a:rPr lang="en-US" sz="1800" dirty="0"/>
              <a:t/>
            </a:r>
            <a:br>
              <a:rPr lang="en-US" sz="1800" dirty="0"/>
            </a:br>
            <a:endParaRPr lang="en-US" sz="1800" dirty="0"/>
          </a:p>
        </p:txBody>
      </p:sp>
      <p:sp>
        <p:nvSpPr>
          <p:cNvPr id="3" name="Content Placeholder 2"/>
          <p:cNvSpPr>
            <a:spLocks noGrp="1"/>
          </p:cNvSpPr>
          <p:nvPr>
            <p:ph idx="1"/>
          </p:nvPr>
        </p:nvSpPr>
        <p:spPr/>
        <p:txBody>
          <a:bodyPr>
            <a:normAutofit fontScale="92500" lnSpcReduction="10000"/>
          </a:bodyPr>
          <a:lstStyle/>
          <a:p>
            <a:r>
              <a:rPr lang="en-US" dirty="0"/>
              <a:t>Capture</a:t>
            </a:r>
          </a:p>
          <a:p>
            <a:r>
              <a:rPr lang="en-US" dirty="0"/>
              <a:t>This command captures the output of a command and adds it to a file. For example, take a look at the following code that captures the output to a file named </a:t>
            </a:r>
            <a:r>
              <a:rPr lang="en-US" dirty="0" err="1"/>
              <a:t>Outputfile</a:t>
            </a:r>
            <a:r>
              <a:rPr lang="en-US" dirty="0"/>
              <a:t>.</a:t>
            </a:r>
          </a:p>
          <a:p>
            <a:endParaRPr lang="en-US" dirty="0"/>
          </a:p>
          <a:p>
            <a:r>
              <a:rPr lang="en-US" dirty="0" err="1"/>
              <a:t>cqlsh</a:t>
            </a:r>
            <a:r>
              <a:rPr lang="en-US" dirty="0"/>
              <a:t>&gt; CAPTURE '/home/</a:t>
            </a:r>
            <a:r>
              <a:rPr lang="en-US" dirty="0" err="1"/>
              <a:t>hadoop</a:t>
            </a:r>
            <a:r>
              <a:rPr lang="en-US" dirty="0"/>
              <a:t>/</a:t>
            </a:r>
            <a:r>
              <a:rPr lang="en-US" dirty="0" err="1"/>
              <a:t>CassandraProgs</a:t>
            </a:r>
            <a:r>
              <a:rPr lang="en-US" dirty="0"/>
              <a:t>/</a:t>
            </a:r>
            <a:r>
              <a:rPr lang="en-US" dirty="0" err="1"/>
              <a:t>Outputfile</a:t>
            </a:r>
            <a:r>
              <a:rPr lang="en-US" dirty="0"/>
              <a:t>'</a:t>
            </a:r>
          </a:p>
          <a:p>
            <a:r>
              <a:rPr lang="en-US" dirty="0"/>
              <a:t>When we type any command in the terminal, the output will be captured by the file given. Given below is the command used and the snapshot of the output file.</a:t>
            </a:r>
          </a:p>
          <a:p>
            <a:endParaRPr lang="en-US" dirty="0"/>
          </a:p>
          <a:p>
            <a:r>
              <a:rPr lang="en-US" dirty="0" err="1"/>
              <a:t>cqlsh:tutorialspoint</a:t>
            </a:r>
            <a:r>
              <a:rPr lang="en-US" dirty="0"/>
              <a:t>&gt; select * from </a:t>
            </a:r>
            <a:r>
              <a:rPr lang="en-US" dirty="0" err="1"/>
              <a:t>emp</a:t>
            </a:r>
            <a:r>
              <a:rPr lang="en-US" dirty="0"/>
              <a:t>;</a:t>
            </a:r>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55</a:t>
            </a:fld>
            <a:endParaRPr lang="en-US"/>
          </a:p>
        </p:txBody>
      </p:sp>
    </p:spTree>
    <p:extLst>
      <p:ext uri="{BB962C8B-B14F-4D97-AF65-F5344CB8AC3E}">
        <p14:creationId xmlns:p14="http://schemas.microsoft.com/office/powerpoint/2010/main" val="21120465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Cassandra - Shell </a:t>
            </a:r>
            <a:r>
              <a:rPr lang="en-US" dirty="0" smtClean="0"/>
              <a:t>Commands </a:t>
            </a:r>
            <a:r>
              <a:rPr lang="en-US" sz="1800" dirty="0" smtClean="0"/>
              <a:t>Contd.</a:t>
            </a:r>
            <a:r>
              <a:rPr lang="en-US" sz="1800" dirty="0"/>
              <a:t/>
            </a:r>
            <a:br>
              <a:rPr lang="en-US" sz="1800" dirty="0"/>
            </a:br>
            <a:endParaRPr lang="en-US" sz="18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4601" y="1437540"/>
            <a:ext cx="5206711" cy="3877338"/>
          </a:xfrm>
        </p:spPr>
      </p:pic>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56</a:t>
            </a:fld>
            <a:endParaRPr lang="en-US"/>
          </a:p>
        </p:txBody>
      </p:sp>
      <p:sp>
        <p:nvSpPr>
          <p:cNvPr id="8" name="Rectangle 7"/>
          <p:cNvSpPr/>
          <p:nvPr/>
        </p:nvSpPr>
        <p:spPr>
          <a:xfrm>
            <a:off x="2209800" y="5512448"/>
            <a:ext cx="6096000" cy="646331"/>
          </a:xfrm>
          <a:prstGeom prst="rect">
            <a:avLst/>
          </a:prstGeom>
        </p:spPr>
        <p:txBody>
          <a:bodyPr>
            <a:spAutoFit/>
          </a:bodyPr>
          <a:lstStyle/>
          <a:p>
            <a:r>
              <a:rPr lang="en-US" dirty="0"/>
              <a:t>You can turn capturing off using the following command</a:t>
            </a:r>
            <a:r>
              <a:rPr lang="en-US" dirty="0" smtClean="0"/>
              <a:t>.</a:t>
            </a:r>
            <a:endParaRPr lang="en-US" dirty="0"/>
          </a:p>
          <a:p>
            <a:r>
              <a:rPr lang="en-US" dirty="0" err="1"/>
              <a:t>cqlsh:tutorialspoint</a:t>
            </a:r>
            <a:r>
              <a:rPr lang="en-US" dirty="0"/>
              <a:t>&gt; capture off;</a:t>
            </a:r>
          </a:p>
        </p:txBody>
      </p:sp>
    </p:spTree>
    <p:extLst>
      <p:ext uri="{BB962C8B-B14F-4D97-AF65-F5344CB8AC3E}">
        <p14:creationId xmlns:p14="http://schemas.microsoft.com/office/powerpoint/2010/main" val="34955170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Cassandra - Shell </a:t>
            </a:r>
            <a:r>
              <a:rPr lang="en-US" dirty="0" smtClean="0"/>
              <a:t>Commands </a:t>
            </a:r>
            <a:r>
              <a:rPr lang="en-US" sz="1800" dirty="0" smtClean="0"/>
              <a:t>Contd.</a:t>
            </a:r>
            <a:r>
              <a:rPr lang="en-US" sz="1800" dirty="0"/>
              <a:t/>
            </a:r>
            <a:br>
              <a:rPr lang="en-US" sz="1800" dirty="0"/>
            </a:br>
            <a:endParaRPr lang="en-US" sz="1800"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57</a:t>
            </a:fld>
            <a:endParaRPr lang="en-US"/>
          </a:p>
        </p:txBody>
      </p:sp>
      <p:sp>
        <p:nvSpPr>
          <p:cNvPr id="3" name="Content Placeholder 2"/>
          <p:cNvSpPr>
            <a:spLocks noGrp="1"/>
          </p:cNvSpPr>
          <p:nvPr>
            <p:ph idx="1"/>
          </p:nvPr>
        </p:nvSpPr>
        <p:spPr>
          <a:xfrm>
            <a:off x="765463" y="1607919"/>
            <a:ext cx="10515600" cy="4351338"/>
          </a:xfrm>
        </p:spPr>
        <p:txBody>
          <a:bodyPr>
            <a:normAutofit fontScale="70000" lnSpcReduction="20000"/>
          </a:bodyPr>
          <a:lstStyle/>
          <a:p>
            <a:r>
              <a:rPr lang="en-US" dirty="0"/>
              <a:t>Consistency</a:t>
            </a:r>
          </a:p>
          <a:p>
            <a:r>
              <a:rPr lang="en-US" dirty="0"/>
              <a:t>This command shows the current consistency level, or sets a new consistency level.</a:t>
            </a:r>
          </a:p>
          <a:p>
            <a:endParaRPr lang="en-US" dirty="0"/>
          </a:p>
          <a:p>
            <a:r>
              <a:rPr lang="en-US" dirty="0" err="1"/>
              <a:t>cqlsh:tutorialspoint</a:t>
            </a:r>
            <a:r>
              <a:rPr lang="en-US" dirty="0"/>
              <a:t>&gt; CONSISTENCY</a:t>
            </a:r>
          </a:p>
          <a:p>
            <a:r>
              <a:rPr lang="en-US" dirty="0"/>
              <a:t>Current consistency level is 1.</a:t>
            </a:r>
          </a:p>
          <a:p>
            <a:r>
              <a:rPr lang="en-US" dirty="0"/>
              <a:t>Copy</a:t>
            </a:r>
          </a:p>
          <a:p>
            <a:r>
              <a:rPr lang="en-US" dirty="0"/>
              <a:t>This command copies data to and from Cassandra to a file. Given below is an example to copy the table named </a:t>
            </a:r>
            <a:r>
              <a:rPr lang="en-US" dirty="0" err="1"/>
              <a:t>emp</a:t>
            </a:r>
            <a:r>
              <a:rPr lang="en-US" dirty="0"/>
              <a:t> to the file </a:t>
            </a:r>
            <a:r>
              <a:rPr lang="en-US" dirty="0" err="1"/>
              <a:t>myfile</a:t>
            </a:r>
            <a:r>
              <a:rPr lang="en-US" dirty="0"/>
              <a:t>.</a:t>
            </a:r>
          </a:p>
          <a:p>
            <a:endParaRPr lang="en-US" dirty="0"/>
          </a:p>
          <a:p>
            <a:r>
              <a:rPr lang="en-US" dirty="0" err="1"/>
              <a:t>cqlsh:tutorialspoint</a:t>
            </a:r>
            <a:r>
              <a:rPr lang="en-US" dirty="0"/>
              <a:t>&gt; COPY </a:t>
            </a:r>
            <a:r>
              <a:rPr lang="en-US" dirty="0" err="1"/>
              <a:t>emp</a:t>
            </a:r>
            <a:r>
              <a:rPr lang="en-US" dirty="0"/>
              <a:t> (</a:t>
            </a:r>
            <a:r>
              <a:rPr lang="en-US" dirty="0" err="1"/>
              <a:t>emp_id</a:t>
            </a:r>
            <a:r>
              <a:rPr lang="en-US" dirty="0"/>
              <a:t>, </a:t>
            </a:r>
            <a:r>
              <a:rPr lang="en-US" dirty="0" err="1"/>
              <a:t>emp_city</a:t>
            </a:r>
            <a:r>
              <a:rPr lang="en-US" dirty="0"/>
              <a:t>, </a:t>
            </a:r>
            <a:r>
              <a:rPr lang="en-US" dirty="0" err="1"/>
              <a:t>emp_name</a:t>
            </a:r>
            <a:r>
              <a:rPr lang="en-US" dirty="0"/>
              <a:t>, </a:t>
            </a:r>
            <a:r>
              <a:rPr lang="en-US" dirty="0" err="1"/>
              <a:t>emp_phone,emp_sal</a:t>
            </a:r>
            <a:r>
              <a:rPr lang="en-US" dirty="0"/>
              <a:t>) TO ‘</a:t>
            </a:r>
            <a:r>
              <a:rPr lang="en-US" dirty="0" err="1"/>
              <a:t>myfile</a:t>
            </a:r>
            <a:r>
              <a:rPr lang="en-US" dirty="0"/>
              <a:t>’;</a:t>
            </a:r>
          </a:p>
          <a:p>
            <a:r>
              <a:rPr lang="en-US" dirty="0"/>
              <a:t>4 rows exported in 0.034 seconds.</a:t>
            </a:r>
          </a:p>
          <a:p>
            <a:r>
              <a:rPr lang="en-US" dirty="0"/>
              <a:t>If you open and verify the file given, you can find the copied data as shown below.</a:t>
            </a:r>
          </a:p>
        </p:txBody>
      </p:sp>
    </p:spTree>
    <p:extLst>
      <p:ext uri="{BB962C8B-B14F-4D97-AF65-F5344CB8AC3E}">
        <p14:creationId xmlns:p14="http://schemas.microsoft.com/office/powerpoint/2010/main" val="349881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Cassandra - Shell </a:t>
            </a:r>
            <a:r>
              <a:rPr lang="en-US" dirty="0" smtClean="0"/>
              <a:t>Commands </a:t>
            </a:r>
            <a:r>
              <a:rPr lang="en-US" sz="1800" dirty="0" smtClean="0"/>
              <a:t>Contd.</a:t>
            </a:r>
            <a:r>
              <a:rPr lang="en-US" sz="1800" dirty="0"/>
              <a:t/>
            </a:r>
            <a:br>
              <a:rPr lang="en-US" sz="1800" dirty="0"/>
            </a:br>
            <a:endParaRPr lang="en-US" sz="1800"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58</a:t>
            </a:fld>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7005" y="1843304"/>
            <a:ext cx="4524375" cy="2571750"/>
          </a:xfrm>
        </p:spPr>
      </p:pic>
    </p:spTree>
    <p:extLst>
      <p:ext uri="{BB962C8B-B14F-4D97-AF65-F5344CB8AC3E}">
        <p14:creationId xmlns:p14="http://schemas.microsoft.com/office/powerpoint/2010/main" val="31225712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Cassandra - Shell </a:t>
            </a:r>
            <a:r>
              <a:rPr lang="en-US" dirty="0" smtClean="0"/>
              <a:t>Commands </a:t>
            </a:r>
            <a:r>
              <a:rPr lang="en-US" sz="1800" dirty="0" smtClean="0"/>
              <a:t>Contd.</a:t>
            </a:r>
            <a:r>
              <a:rPr lang="en-US" sz="1800" dirty="0"/>
              <a:t/>
            </a:r>
            <a:br>
              <a:rPr lang="en-US" sz="1800" dirty="0"/>
            </a:br>
            <a:endParaRPr lang="en-US" sz="1800"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59</a:t>
            </a:fld>
            <a:endParaRPr lang="en-US"/>
          </a:p>
        </p:txBody>
      </p:sp>
      <p:sp>
        <p:nvSpPr>
          <p:cNvPr id="3" name="Content Placeholder 2"/>
          <p:cNvSpPr>
            <a:spLocks noGrp="1"/>
          </p:cNvSpPr>
          <p:nvPr>
            <p:ph idx="1"/>
          </p:nvPr>
        </p:nvSpPr>
        <p:spPr/>
        <p:txBody>
          <a:bodyPr>
            <a:normAutofit fontScale="55000" lnSpcReduction="20000"/>
          </a:bodyPr>
          <a:lstStyle/>
          <a:p>
            <a:r>
              <a:rPr lang="en-US" dirty="0"/>
              <a:t>Describe</a:t>
            </a:r>
          </a:p>
          <a:p>
            <a:r>
              <a:rPr lang="en-US" dirty="0"/>
              <a:t>This command describes the current cluster of Cassandra and its objects. The variants of this command are explained below.</a:t>
            </a:r>
          </a:p>
          <a:p>
            <a:endParaRPr lang="en-US" dirty="0"/>
          </a:p>
          <a:p>
            <a:r>
              <a:rPr lang="en-US" dirty="0"/>
              <a:t>Describe cluster - This command provides information about the cluster.</a:t>
            </a:r>
          </a:p>
          <a:p>
            <a:endParaRPr lang="en-US" dirty="0"/>
          </a:p>
          <a:p>
            <a:r>
              <a:rPr lang="en-US" dirty="0" err="1"/>
              <a:t>cqlsh:tutorialspoint</a:t>
            </a:r>
            <a:r>
              <a:rPr lang="en-US" dirty="0"/>
              <a:t>&gt; describe cluster;</a:t>
            </a:r>
          </a:p>
          <a:p>
            <a:endParaRPr lang="en-US" dirty="0"/>
          </a:p>
          <a:p>
            <a:r>
              <a:rPr lang="en-US" dirty="0"/>
              <a:t>Cluster: Test Cluster</a:t>
            </a:r>
          </a:p>
          <a:p>
            <a:r>
              <a:rPr lang="en-US" dirty="0" err="1"/>
              <a:t>Partitioner</a:t>
            </a:r>
            <a:r>
              <a:rPr lang="en-US" dirty="0"/>
              <a:t>: Murmur3Partitioner</a:t>
            </a:r>
          </a:p>
          <a:p>
            <a:endParaRPr lang="en-US" dirty="0"/>
          </a:p>
          <a:p>
            <a:r>
              <a:rPr lang="en-US" dirty="0"/>
              <a:t>Range ownership:</a:t>
            </a:r>
          </a:p>
          <a:p>
            <a:r>
              <a:rPr lang="en-US" dirty="0"/>
              <a:t>                  -658380912249644557 [127.0.0.1]</a:t>
            </a:r>
          </a:p>
          <a:p>
            <a:r>
              <a:rPr lang="en-US" dirty="0"/>
              <a:t>                  -2833890865268921414 [127.0.0.1]</a:t>
            </a:r>
          </a:p>
          <a:p>
            <a:r>
              <a:rPr lang="en-US" dirty="0"/>
              <a:t>                  -6792159006375935836 [127.0.0.1] </a:t>
            </a:r>
          </a:p>
          <a:p>
            <a:endParaRPr lang="en-US" dirty="0"/>
          </a:p>
        </p:txBody>
      </p:sp>
    </p:spTree>
    <p:extLst>
      <p:ext uri="{BB962C8B-B14F-4D97-AF65-F5344CB8AC3E}">
        <p14:creationId xmlns:p14="http://schemas.microsoft.com/office/powerpoint/2010/main" val="1280476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Cassandra </a:t>
            </a:r>
            <a:r>
              <a:rPr lang="en-US" dirty="0" smtClean="0"/>
              <a:t>– Table Operations</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a:t>Cassandra - Create </a:t>
            </a:r>
            <a:r>
              <a:rPr lang="en-US" dirty="0" smtClean="0"/>
              <a:t>Table</a:t>
            </a:r>
          </a:p>
          <a:p>
            <a:r>
              <a:rPr lang="en-US" dirty="0"/>
              <a:t>Cassandra </a:t>
            </a:r>
            <a:r>
              <a:rPr lang="en-US" dirty="0" smtClean="0"/>
              <a:t>– Alter Table</a:t>
            </a:r>
          </a:p>
          <a:p>
            <a:r>
              <a:rPr lang="en-US" dirty="0"/>
              <a:t>Cassandra </a:t>
            </a:r>
            <a:r>
              <a:rPr lang="en-US" dirty="0" smtClean="0"/>
              <a:t>– Drop Table</a:t>
            </a:r>
          </a:p>
          <a:p>
            <a:r>
              <a:rPr lang="en-US" dirty="0"/>
              <a:t>Cassandra </a:t>
            </a:r>
            <a:r>
              <a:rPr lang="en-US" dirty="0" smtClean="0"/>
              <a:t>– Truncate Table</a:t>
            </a:r>
          </a:p>
          <a:p>
            <a:r>
              <a:rPr lang="en-US" dirty="0"/>
              <a:t>Cassandra - Create </a:t>
            </a:r>
            <a:r>
              <a:rPr lang="en-US" dirty="0" smtClean="0"/>
              <a:t>Index</a:t>
            </a:r>
          </a:p>
          <a:p>
            <a:r>
              <a:rPr lang="en-US" dirty="0"/>
              <a:t>Cassandra - </a:t>
            </a:r>
            <a:r>
              <a:rPr lang="en-US" dirty="0" smtClean="0"/>
              <a:t>Drop Index</a:t>
            </a:r>
            <a:endParaRPr lang="en-US" dirty="0"/>
          </a:p>
          <a:p>
            <a:r>
              <a:rPr lang="en-US" dirty="0"/>
              <a:t>Cassandra - Create </a:t>
            </a:r>
            <a:r>
              <a:rPr lang="en-US" dirty="0" smtClean="0"/>
              <a:t>Batch</a:t>
            </a:r>
            <a:endParaRPr lang="en-US" dirty="0"/>
          </a:p>
          <a:p>
            <a:endParaRPr lang="en-US" dirty="0"/>
          </a:p>
          <a:p>
            <a:endParaRPr lang="en-US"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1F549E68-244A-4DA3-98D8-F71D88E40FA3}"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6</a:t>
            </a:fld>
            <a:endParaRPr lang="en-US"/>
          </a:p>
        </p:txBody>
      </p:sp>
    </p:spTree>
    <p:extLst>
      <p:ext uri="{BB962C8B-B14F-4D97-AF65-F5344CB8AC3E}">
        <p14:creationId xmlns:p14="http://schemas.microsoft.com/office/powerpoint/2010/main" val="5144849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Cassandra - Shell </a:t>
            </a:r>
            <a:r>
              <a:rPr lang="en-US" dirty="0" smtClean="0"/>
              <a:t>Commands </a:t>
            </a:r>
            <a:r>
              <a:rPr lang="en-US" sz="1800" dirty="0" smtClean="0"/>
              <a:t>Contd.</a:t>
            </a:r>
            <a:r>
              <a:rPr lang="en-US" sz="1800" dirty="0"/>
              <a:t/>
            </a:r>
            <a:br>
              <a:rPr lang="en-US" sz="1800" dirty="0"/>
            </a:br>
            <a:endParaRPr lang="en-US" sz="1800"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60</a:t>
            </a:fld>
            <a:endParaRPr lang="en-US"/>
          </a:p>
        </p:txBody>
      </p:sp>
      <p:sp>
        <p:nvSpPr>
          <p:cNvPr id="3" name="Content Placeholder 2"/>
          <p:cNvSpPr>
            <a:spLocks noGrp="1"/>
          </p:cNvSpPr>
          <p:nvPr>
            <p:ph idx="1"/>
          </p:nvPr>
        </p:nvSpPr>
        <p:spPr/>
        <p:txBody>
          <a:bodyPr>
            <a:normAutofit fontScale="92500" lnSpcReduction="20000"/>
          </a:bodyPr>
          <a:lstStyle/>
          <a:p>
            <a:r>
              <a:rPr lang="en-US" dirty="0"/>
              <a:t>Describe </a:t>
            </a:r>
            <a:r>
              <a:rPr lang="en-US" dirty="0" err="1"/>
              <a:t>Keyspaces</a:t>
            </a:r>
            <a:r>
              <a:rPr lang="en-US" dirty="0"/>
              <a:t> - This command lists all the </a:t>
            </a:r>
            <a:r>
              <a:rPr lang="en-US" dirty="0" err="1"/>
              <a:t>keyspaces</a:t>
            </a:r>
            <a:r>
              <a:rPr lang="en-US" dirty="0"/>
              <a:t> in a cluster. Given below is the usage of this command.</a:t>
            </a:r>
          </a:p>
          <a:p>
            <a:endParaRPr lang="en-US" dirty="0"/>
          </a:p>
          <a:p>
            <a:r>
              <a:rPr lang="en-US" dirty="0" err="1"/>
              <a:t>cqlsh:tutorialspoint</a:t>
            </a:r>
            <a:r>
              <a:rPr lang="en-US" dirty="0"/>
              <a:t>&gt; describe </a:t>
            </a:r>
            <a:r>
              <a:rPr lang="en-US" dirty="0" err="1"/>
              <a:t>keyspaces</a:t>
            </a:r>
            <a:r>
              <a:rPr lang="en-US" dirty="0"/>
              <a:t>;</a:t>
            </a:r>
          </a:p>
          <a:p>
            <a:endParaRPr lang="en-US" dirty="0"/>
          </a:p>
          <a:p>
            <a:r>
              <a:rPr lang="en-US" dirty="0" err="1"/>
              <a:t>system_traces</a:t>
            </a:r>
            <a:r>
              <a:rPr lang="en-US" dirty="0"/>
              <a:t> system </a:t>
            </a:r>
            <a:r>
              <a:rPr lang="en-US" dirty="0" err="1"/>
              <a:t>tp</a:t>
            </a:r>
            <a:r>
              <a:rPr lang="en-US" dirty="0"/>
              <a:t> </a:t>
            </a:r>
            <a:r>
              <a:rPr lang="en-US" dirty="0" err="1"/>
              <a:t>tutorialspoint</a:t>
            </a:r>
            <a:endParaRPr lang="en-US" dirty="0"/>
          </a:p>
          <a:p>
            <a:r>
              <a:rPr lang="en-US" dirty="0"/>
              <a:t>Describe tables - This command lists all the tables in a </a:t>
            </a:r>
            <a:r>
              <a:rPr lang="en-US" dirty="0" err="1"/>
              <a:t>keyspace</a:t>
            </a:r>
            <a:r>
              <a:rPr lang="en-US" dirty="0"/>
              <a:t>. Given below is the usage of this command.</a:t>
            </a:r>
          </a:p>
          <a:p>
            <a:endParaRPr lang="en-US" dirty="0"/>
          </a:p>
          <a:p>
            <a:r>
              <a:rPr lang="en-US" dirty="0" err="1"/>
              <a:t>cqlsh:tutorialspoint</a:t>
            </a:r>
            <a:r>
              <a:rPr lang="en-US" dirty="0"/>
              <a:t>&gt; describe tables;</a:t>
            </a:r>
          </a:p>
          <a:p>
            <a:r>
              <a:rPr lang="en-US" dirty="0" err="1"/>
              <a:t>emp</a:t>
            </a:r>
            <a:endParaRPr lang="en-US" dirty="0"/>
          </a:p>
        </p:txBody>
      </p:sp>
    </p:spTree>
    <p:extLst>
      <p:ext uri="{BB962C8B-B14F-4D97-AF65-F5344CB8AC3E}">
        <p14:creationId xmlns:p14="http://schemas.microsoft.com/office/powerpoint/2010/main" val="4654547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Cassandra - Shell </a:t>
            </a:r>
            <a:r>
              <a:rPr lang="en-US" dirty="0" smtClean="0"/>
              <a:t>Commands </a:t>
            </a:r>
            <a:r>
              <a:rPr lang="en-US" sz="1800" dirty="0" smtClean="0"/>
              <a:t>Contd.</a:t>
            </a:r>
            <a:r>
              <a:rPr lang="en-US" sz="1800" dirty="0"/>
              <a:t/>
            </a:r>
            <a:br>
              <a:rPr lang="en-US" sz="1800" dirty="0"/>
            </a:br>
            <a:endParaRPr lang="en-US" sz="1800"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61</a:t>
            </a:fld>
            <a:endParaRPr lang="en-US"/>
          </a:p>
        </p:txBody>
      </p:sp>
      <p:sp>
        <p:nvSpPr>
          <p:cNvPr id="3" name="Content Placeholder 2"/>
          <p:cNvSpPr>
            <a:spLocks noGrp="1"/>
          </p:cNvSpPr>
          <p:nvPr>
            <p:ph idx="1"/>
          </p:nvPr>
        </p:nvSpPr>
        <p:spPr/>
        <p:txBody>
          <a:bodyPr>
            <a:normAutofit fontScale="62500" lnSpcReduction="20000"/>
          </a:bodyPr>
          <a:lstStyle/>
          <a:p>
            <a:r>
              <a:rPr lang="en-US" dirty="0"/>
              <a:t>Describe table - This command provides the description of a table. Given below is the usage of this command</a:t>
            </a:r>
            <a:r>
              <a:rPr lang="en-US" dirty="0" smtClean="0"/>
              <a:t>.</a:t>
            </a:r>
            <a:endParaRPr lang="en-US" dirty="0"/>
          </a:p>
          <a:p>
            <a:r>
              <a:rPr lang="en-US" dirty="0" err="1"/>
              <a:t>cqlsh:tutorialspoint</a:t>
            </a:r>
            <a:r>
              <a:rPr lang="en-US" dirty="0"/>
              <a:t>&gt; describe table </a:t>
            </a:r>
            <a:r>
              <a:rPr lang="en-US" dirty="0" err="1"/>
              <a:t>emp</a:t>
            </a:r>
            <a:r>
              <a:rPr lang="en-US" dirty="0"/>
              <a:t>;</a:t>
            </a:r>
          </a:p>
          <a:p>
            <a:endParaRPr lang="en-US" dirty="0"/>
          </a:p>
          <a:p>
            <a:r>
              <a:rPr lang="en-US" dirty="0"/>
              <a:t>CREATE TABLE </a:t>
            </a:r>
            <a:r>
              <a:rPr lang="en-US" dirty="0" err="1"/>
              <a:t>tutorialspoint.emp</a:t>
            </a:r>
            <a:r>
              <a:rPr lang="en-US" dirty="0"/>
              <a:t> (</a:t>
            </a:r>
          </a:p>
          <a:p>
            <a:r>
              <a:rPr lang="en-US" dirty="0"/>
              <a:t>   </a:t>
            </a:r>
            <a:r>
              <a:rPr lang="en-US" dirty="0" err="1"/>
              <a:t>emp_id</a:t>
            </a:r>
            <a:r>
              <a:rPr lang="en-US" dirty="0"/>
              <a:t> </a:t>
            </a:r>
            <a:r>
              <a:rPr lang="en-US" dirty="0" err="1"/>
              <a:t>int</a:t>
            </a:r>
            <a:r>
              <a:rPr lang="en-US" dirty="0"/>
              <a:t> PRIMARY KEY,</a:t>
            </a:r>
          </a:p>
          <a:p>
            <a:r>
              <a:rPr lang="en-US" dirty="0"/>
              <a:t>   </a:t>
            </a:r>
            <a:r>
              <a:rPr lang="en-US" dirty="0" err="1"/>
              <a:t>emp_city</a:t>
            </a:r>
            <a:r>
              <a:rPr lang="en-US" dirty="0"/>
              <a:t> text,</a:t>
            </a:r>
          </a:p>
          <a:p>
            <a:r>
              <a:rPr lang="en-US" dirty="0"/>
              <a:t>   </a:t>
            </a:r>
            <a:r>
              <a:rPr lang="en-US" dirty="0" err="1"/>
              <a:t>emp_name</a:t>
            </a:r>
            <a:r>
              <a:rPr lang="en-US" dirty="0"/>
              <a:t> text,</a:t>
            </a:r>
          </a:p>
          <a:p>
            <a:r>
              <a:rPr lang="en-US" dirty="0"/>
              <a:t>   </a:t>
            </a:r>
            <a:r>
              <a:rPr lang="en-US" dirty="0" err="1"/>
              <a:t>emp_phone</a:t>
            </a:r>
            <a:r>
              <a:rPr lang="en-US" dirty="0"/>
              <a:t> </a:t>
            </a:r>
            <a:r>
              <a:rPr lang="en-US" dirty="0" err="1"/>
              <a:t>varint</a:t>
            </a:r>
            <a:r>
              <a:rPr lang="en-US" dirty="0"/>
              <a:t>,</a:t>
            </a:r>
          </a:p>
          <a:p>
            <a:r>
              <a:rPr lang="en-US" dirty="0"/>
              <a:t>   </a:t>
            </a:r>
            <a:r>
              <a:rPr lang="en-US" dirty="0" err="1"/>
              <a:t>emp_sal</a:t>
            </a:r>
            <a:r>
              <a:rPr lang="en-US" dirty="0"/>
              <a:t> </a:t>
            </a:r>
            <a:r>
              <a:rPr lang="en-US" dirty="0" err="1"/>
              <a:t>varint</a:t>
            </a:r>
            <a:endParaRPr lang="en-US" dirty="0"/>
          </a:p>
          <a:p>
            <a:r>
              <a:rPr lang="en-US" dirty="0"/>
              <a:t>) WITH </a:t>
            </a:r>
            <a:r>
              <a:rPr lang="en-US" dirty="0" err="1"/>
              <a:t>bloom_filter_fp_chance</a:t>
            </a:r>
            <a:r>
              <a:rPr lang="en-US" dirty="0"/>
              <a:t> = 0.01</a:t>
            </a:r>
          </a:p>
          <a:p>
            <a:r>
              <a:rPr lang="en-US" dirty="0"/>
              <a:t>   AND caching = '{"</a:t>
            </a:r>
            <a:r>
              <a:rPr lang="en-US" dirty="0" err="1"/>
              <a:t>keys":"ALL</a:t>
            </a:r>
            <a:r>
              <a:rPr lang="en-US" dirty="0"/>
              <a:t>", "</a:t>
            </a:r>
            <a:r>
              <a:rPr lang="en-US" dirty="0" err="1"/>
              <a:t>rows_per_partition":"NONE</a:t>
            </a:r>
            <a:r>
              <a:rPr lang="en-US" dirty="0"/>
              <a:t>"}'</a:t>
            </a:r>
          </a:p>
          <a:p>
            <a:r>
              <a:rPr lang="en-US" dirty="0"/>
              <a:t>   AND comment = ''</a:t>
            </a:r>
          </a:p>
          <a:p>
            <a:r>
              <a:rPr lang="en-US" dirty="0"/>
              <a:t>   AND compaction = {'</a:t>
            </a:r>
            <a:r>
              <a:rPr lang="en-US" dirty="0" err="1"/>
              <a:t>min_threshold</a:t>
            </a:r>
            <a:r>
              <a:rPr lang="en-US" dirty="0"/>
              <a:t>': '4', 'class':</a:t>
            </a:r>
          </a:p>
        </p:txBody>
      </p:sp>
    </p:spTree>
    <p:extLst>
      <p:ext uri="{BB962C8B-B14F-4D97-AF65-F5344CB8AC3E}">
        <p14:creationId xmlns:p14="http://schemas.microsoft.com/office/powerpoint/2010/main" val="33177641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Cassandra - Shell </a:t>
            </a:r>
            <a:r>
              <a:rPr lang="en-US" dirty="0" smtClean="0"/>
              <a:t>Commands </a:t>
            </a:r>
            <a:r>
              <a:rPr lang="en-US" sz="1800" dirty="0" smtClean="0"/>
              <a:t>Contd.</a:t>
            </a:r>
            <a:r>
              <a:rPr lang="en-US" sz="1800" dirty="0"/>
              <a:t/>
            </a:r>
            <a:br>
              <a:rPr lang="en-US" sz="1800" dirty="0"/>
            </a:br>
            <a:endParaRPr lang="en-US" sz="1800"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62</a:t>
            </a:fld>
            <a:endParaRPr lang="en-US"/>
          </a:p>
        </p:txBody>
      </p:sp>
      <p:sp>
        <p:nvSpPr>
          <p:cNvPr id="3" name="Content Placeholder 2"/>
          <p:cNvSpPr>
            <a:spLocks noGrp="1"/>
          </p:cNvSpPr>
          <p:nvPr>
            <p:ph idx="1"/>
          </p:nvPr>
        </p:nvSpPr>
        <p:spPr/>
        <p:txBody>
          <a:bodyPr>
            <a:normAutofit fontScale="62500" lnSpcReduction="20000"/>
          </a:bodyPr>
          <a:lstStyle/>
          <a:p>
            <a:r>
              <a:rPr lang="en-US" dirty="0"/>
              <a:t>'org.apache.cassandra.db.compaction.SizeTieredCompactionStrategy',</a:t>
            </a:r>
          </a:p>
          <a:p>
            <a:r>
              <a:rPr lang="en-US" dirty="0"/>
              <a:t>   '</a:t>
            </a:r>
            <a:r>
              <a:rPr lang="en-US" dirty="0" err="1"/>
              <a:t>max_threshold</a:t>
            </a:r>
            <a:r>
              <a:rPr lang="en-US" dirty="0"/>
              <a:t>': '32</a:t>
            </a:r>
            <a:r>
              <a:rPr lang="en-US" dirty="0" smtClean="0"/>
              <a:t>'}</a:t>
            </a:r>
            <a:r>
              <a:rPr lang="en-US" dirty="0"/>
              <a:t>	</a:t>
            </a:r>
          </a:p>
          <a:p>
            <a:r>
              <a:rPr lang="en-US" dirty="0"/>
              <a:t>   AND compression = {'</a:t>
            </a:r>
            <a:r>
              <a:rPr lang="en-US" dirty="0" err="1"/>
              <a:t>sstable_compression</a:t>
            </a:r>
            <a:r>
              <a:rPr lang="en-US" dirty="0"/>
              <a:t>':</a:t>
            </a:r>
          </a:p>
          <a:p>
            <a:r>
              <a:rPr lang="en-US" dirty="0"/>
              <a:t>   'org.apache.cassandra.io.compress.LZ4Compressor</a:t>
            </a:r>
            <a:r>
              <a:rPr lang="en-US" dirty="0" smtClean="0"/>
              <a:t>'}</a:t>
            </a:r>
            <a:r>
              <a:rPr lang="en-US" dirty="0"/>
              <a:t>	</a:t>
            </a:r>
          </a:p>
          <a:p>
            <a:r>
              <a:rPr lang="en-US" dirty="0"/>
              <a:t>   AND </a:t>
            </a:r>
            <a:r>
              <a:rPr lang="en-US" dirty="0" err="1"/>
              <a:t>dclocal_read_repair_chance</a:t>
            </a:r>
            <a:r>
              <a:rPr lang="en-US" dirty="0"/>
              <a:t> = 0.1</a:t>
            </a:r>
          </a:p>
          <a:p>
            <a:r>
              <a:rPr lang="en-US" dirty="0"/>
              <a:t>   AND </a:t>
            </a:r>
            <a:r>
              <a:rPr lang="en-US" dirty="0" err="1"/>
              <a:t>default_time_to_live</a:t>
            </a:r>
            <a:r>
              <a:rPr lang="en-US" dirty="0"/>
              <a:t> = 0</a:t>
            </a:r>
          </a:p>
          <a:p>
            <a:r>
              <a:rPr lang="en-US" dirty="0"/>
              <a:t>   AND </a:t>
            </a:r>
            <a:r>
              <a:rPr lang="en-US" dirty="0" err="1"/>
              <a:t>gc_grace_seconds</a:t>
            </a:r>
            <a:r>
              <a:rPr lang="en-US" dirty="0"/>
              <a:t> = 864000</a:t>
            </a:r>
          </a:p>
          <a:p>
            <a:r>
              <a:rPr lang="en-US" dirty="0"/>
              <a:t>   AND </a:t>
            </a:r>
            <a:r>
              <a:rPr lang="en-US" dirty="0" err="1"/>
              <a:t>max_index_interval</a:t>
            </a:r>
            <a:r>
              <a:rPr lang="en-US" dirty="0"/>
              <a:t> = 2048</a:t>
            </a:r>
          </a:p>
          <a:p>
            <a:r>
              <a:rPr lang="en-US" dirty="0"/>
              <a:t>   AND </a:t>
            </a:r>
            <a:r>
              <a:rPr lang="en-US" dirty="0" err="1"/>
              <a:t>memtable_flush_period_in_ms</a:t>
            </a:r>
            <a:r>
              <a:rPr lang="en-US" dirty="0"/>
              <a:t> = 0</a:t>
            </a:r>
          </a:p>
          <a:p>
            <a:r>
              <a:rPr lang="en-US" dirty="0"/>
              <a:t>   AND </a:t>
            </a:r>
            <a:r>
              <a:rPr lang="en-US" dirty="0" err="1"/>
              <a:t>min_index_interval</a:t>
            </a:r>
            <a:r>
              <a:rPr lang="en-US" dirty="0"/>
              <a:t> = 128</a:t>
            </a:r>
          </a:p>
          <a:p>
            <a:r>
              <a:rPr lang="en-US" dirty="0"/>
              <a:t>   AND </a:t>
            </a:r>
            <a:r>
              <a:rPr lang="en-US" dirty="0" err="1"/>
              <a:t>read_repair_chance</a:t>
            </a:r>
            <a:r>
              <a:rPr lang="en-US" dirty="0"/>
              <a:t> = 0.0</a:t>
            </a:r>
          </a:p>
          <a:p>
            <a:r>
              <a:rPr lang="en-US" dirty="0"/>
              <a:t>   AND </a:t>
            </a:r>
            <a:r>
              <a:rPr lang="en-US" dirty="0" err="1"/>
              <a:t>speculative_retry</a:t>
            </a:r>
            <a:r>
              <a:rPr lang="en-US" dirty="0"/>
              <a:t> = '99.0PERCENTILE';</a:t>
            </a:r>
          </a:p>
          <a:p>
            <a:r>
              <a:rPr lang="en-US" dirty="0"/>
              <a:t>CREATE INDEX </a:t>
            </a:r>
            <a:r>
              <a:rPr lang="en-US" dirty="0" err="1"/>
              <a:t>emp_emp_sal_idx</a:t>
            </a:r>
            <a:r>
              <a:rPr lang="en-US" dirty="0"/>
              <a:t> ON </a:t>
            </a:r>
            <a:r>
              <a:rPr lang="en-US" dirty="0" err="1"/>
              <a:t>tutorialspoint.emp</a:t>
            </a:r>
            <a:r>
              <a:rPr lang="en-US" dirty="0"/>
              <a:t> (</a:t>
            </a:r>
            <a:r>
              <a:rPr lang="en-US" dirty="0" err="1"/>
              <a:t>emp_sal</a:t>
            </a:r>
            <a:r>
              <a:rPr lang="en-US" dirty="0"/>
              <a:t>);</a:t>
            </a:r>
          </a:p>
        </p:txBody>
      </p:sp>
    </p:spTree>
    <p:extLst>
      <p:ext uri="{BB962C8B-B14F-4D97-AF65-F5344CB8AC3E}">
        <p14:creationId xmlns:p14="http://schemas.microsoft.com/office/powerpoint/2010/main" val="6359443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Cassandra - Shell </a:t>
            </a:r>
            <a:r>
              <a:rPr lang="en-US" dirty="0" smtClean="0"/>
              <a:t>Commands </a:t>
            </a:r>
            <a:r>
              <a:rPr lang="en-US" sz="1800" dirty="0" smtClean="0"/>
              <a:t>Contd.</a:t>
            </a:r>
            <a:r>
              <a:rPr lang="en-US" sz="1800" dirty="0"/>
              <a:t/>
            </a:r>
            <a:br>
              <a:rPr lang="en-US" sz="1800" dirty="0"/>
            </a:br>
            <a:endParaRPr lang="en-US" sz="1800"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63</a:t>
            </a:fld>
            <a:endParaRPr lang="en-US"/>
          </a:p>
        </p:txBody>
      </p:sp>
      <p:sp>
        <p:nvSpPr>
          <p:cNvPr id="3" name="Content Placeholder 2"/>
          <p:cNvSpPr>
            <a:spLocks noGrp="1"/>
          </p:cNvSpPr>
          <p:nvPr>
            <p:ph idx="1"/>
          </p:nvPr>
        </p:nvSpPr>
        <p:spPr/>
        <p:txBody>
          <a:bodyPr>
            <a:normAutofit fontScale="62500" lnSpcReduction="20000"/>
          </a:bodyPr>
          <a:lstStyle/>
          <a:p>
            <a:r>
              <a:rPr lang="en-US" dirty="0"/>
              <a:t>Describe Type</a:t>
            </a:r>
          </a:p>
          <a:p>
            <a:r>
              <a:rPr lang="en-US" dirty="0"/>
              <a:t>This command is used to describe a user-defined data type. Given below is the usage of this command.</a:t>
            </a:r>
          </a:p>
          <a:p>
            <a:endParaRPr lang="en-US" dirty="0"/>
          </a:p>
          <a:p>
            <a:r>
              <a:rPr lang="en-US" dirty="0" err="1"/>
              <a:t>cqlsh:tutorialspoint</a:t>
            </a:r>
            <a:r>
              <a:rPr lang="en-US" dirty="0"/>
              <a:t>&gt; describe type </a:t>
            </a:r>
            <a:r>
              <a:rPr lang="en-US" dirty="0" err="1"/>
              <a:t>card_details</a:t>
            </a:r>
            <a:r>
              <a:rPr lang="en-US" dirty="0"/>
              <a:t>;</a:t>
            </a:r>
          </a:p>
          <a:p>
            <a:endParaRPr lang="en-US" dirty="0"/>
          </a:p>
          <a:p>
            <a:r>
              <a:rPr lang="en-US" dirty="0"/>
              <a:t>CREATE TYPE </a:t>
            </a:r>
            <a:r>
              <a:rPr lang="en-US" dirty="0" err="1"/>
              <a:t>tutorialspoint.card_details</a:t>
            </a:r>
            <a:r>
              <a:rPr lang="en-US" dirty="0"/>
              <a:t> (</a:t>
            </a:r>
          </a:p>
          <a:p>
            <a:r>
              <a:rPr lang="en-US" dirty="0"/>
              <a:t>   </a:t>
            </a:r>
            <a:r>
              <a:rPr lang="en-US" dirty="0" err="1"/>
              <a:t>num</a:t>
            </a:r>
            <a:r>
              <a:rPr lang="en-US" dirty="0"/>
              <a:t> </a:t>
            </a:r>
            <a:r>
              <a:rPr lang="en-US" dirty="0" err="1"/>
              <a:t>int</a:t>
            </a:r>
            <a:r>
              <a:rPr lang="en-US" dirty="0"/>
              <a:t>,</a:t>
            </a:r>
          </a:p>
          <a:p>
            <a:r>
              <a:rPr lang="en-US" dirty="0"/>
              <a:t>   pin </a:t>
            </a:r>
            <a:r>
              <a:rPr lang="en-US" dirty="0" err="1"/>
              <a:t>int</a:t>
            </a:r>
            <a:r>
              <a:rPr lang="en-US" dirty="0"/>
              <a:t>,</a:t>
            </a:r>
          </a:p>
          <a:p>
            <a:r>
              <a:rPr lang="en-US" dirty="0"/>
              <a:t>   name text,</a:t>
            </a:r>
          </a:p>
          <a:p>
            <a:r>
              <a:rPr lang="en-US" dirty="0"/>
              <a:t>   </a:t>
            </a:r>
            <a:r>
              <a:rPr lang="en-US" dirty="0" err="1"/>
              <a:t>cvv</a:t>
            </a:r>
            <a:r>
              <a:rPr lang="en-US" dirty="0"/>
              <a:t> </a:t>
            </a:r>
            <a:r>
              <a:rPr lang="en-US" dirty="0" err="1"/>
              <a:t>int</a:t>
            </a:r>
            <a:r>
              <a:rPr lang="en-US" dirty="0"/>
              <a:t>,</a:t>
            </a:r>
          </a:p>
          <a:p>
            <a:r>
              <a:rPr lang="en-US" dirty="0"/>
              <a:t>   phone set&lt;</a:t>
            </a:r>
            <a:r>
              <a:rPr lang="en-US" dirty="0" err="1"/>
              <a:t>int</a:t>
            </a:r>
            <a:r>
              <a:rPr lang="en-US" dirty="0"/>
              <a:t>&gt;,</a:t>
            </a:r>
          </a:p>
          <a:p>
            <a:r>
              <a:rPr lang="en-US" dirty="0"/>
              <a:t>   mail text</a:t>
            </a:r>
          </a:p>
          <a:p>
            <a:r>
              <a:rPr lang="en-US" dirty="0"/>
              <a:t>);</a:t>
            </a:r>
          </a:p>
        </p:txBody>
      </p:sp>
    </p:spTree>
    <p:extLst>
      <p:ext uri="{BB962C8B-B14F-4D97-AF65-F5344CB8AC3E}">
        <p14:creationId xmlns:p14="http://schemas.microsoft.com/office/powerpoint/2010/main" val="22502505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Cassandra - Shell </a:t>
            </a:r>
            <a:r>
              <a:rPr lang="en-US" dirty="0" smtClean="0"/>
              <a:t>Commands </a:t>
            </a:r>
            <a:r>
              <a:rPr lang="en-US" sz="1800" dirty="0" smtClean="0"/>
              <a:t>Contd.</a:t>
            </a:r>
            <a:r>
              <a:rPr lang="en-US" sz="1800" dirty="0"/>
              <a:t/>
            </a:r>
            <a:br>
              <a:rPr lang="en-US" sz="1800" dirty="0"/>
            </a:br>
            <a:endParaRPr lang="en-US" sz="1800"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64</a:t>
            </a:fld>
            <a:endParaRPr lang="en-US"/>
          </a:p>
        </p:txBody>
      </p:sp>
      <p:sp>
        <p:nvSpPr>
          <p:cNvPr id="3" name="Content Placeholder 2"/>
          <p:cNvSpPr>
            <a:spLocks noGrp="1"/>
          </p:cNvSpPr>
          <p:nvPr>
            <p:ph idx="1"/>
          </p:nvPr>
        </p:nvSpPr>
        <p:spPr/>
        <p:txBody>
          <a:bodyPr>
            <a:normAutofit/>
          </a:bodyPr>
          <a:lstStyle/>
          <a:p>
            <a:r>
              <a:rPr lang="en-US" dirty="0"/>
              <a:t>Describe Types</a:t>
            </a:r>
          </a:p>
          <a:p>
            <a:r>
              <a:rPr lang="en-US" dirty="0"/>
              <a:t>This command lists all the user-defined data types. Given below is the usage of this command. Assume there are two user-defined data types: card and </a:t>
            </a:r>
            <a:r>
              <a:rPr lang="en-US" dirty="0" err="1"/>
              <a:t>card_details</a:t>
            </a:r>
            <a:r>
              <a:rPr lang="en-US" dirty="0"/>
              <a:t>.</a:t>
            </a:r>
          </a:p>
          <a:p>
            <a:endParaRPr lang="en-US" dirty="0"/>
          </a:p>
          <a:p>
            <a:r>
              <a:rPr lang="en-US" dirty="0" err="1"/>
              <a:t>cqlsh:tutorialspoint</a:t>
            </a:r>
            <a:r>
              <a:rPr lang="en-US" dirty="0"/>
              <a:t>&gt; DESCRIBE TYPES;</a:t>
            </a:r>
          </a:p>
          <a:p>
            <a:endParaRPr lang="en-US" dirty="0"/>
          </a:p>
          <a:p>
            <a:r>
              <a:rPr lang="en-US" dirty="0" err="1"/>
              <a:t>card_details</a:t>
            </a:r>
            <a:r>
              <a:rPr lang="en-US" dirty="0"/>
              <a:t> card</a:t>
            </a:r>
          </a:p>
        </p:txBody>
      </p:sp>
    </p:spTree>
    <p:extLst>
      <p:ext uri="{BB962C8B-B14F-4D97-AF65-F5344CB8AC3E}">
        <p14:creationId xmlns:p14="http://schemas.microsoft.com/office/powerpoint/2010/main" val="38593651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Cassandra - Shell </a:t>
            </a:r>
            <a:r>
              <a:rPr lang="en-US" dirty="0" smtClean="0"/>
              <a:t>Commands </a:t>
            </a:r>
            <a:r>
              <a:rPr lang="en-US" sz="1800" dirty="0" smtClean="0"/>
              <a:t>Contd.</a:t>
            </a:r>
            <a:r>
              <a:rPr lang="en-US" sz="1800" dirty="0"/>
              <a:t/>
            </a:r>
            <a:br>
              <a:rPr lang="en-US" sz="1800" dirty="0"/>
            </a:br>
            <a:endParaRPr lang="en-US" sz="1800"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65</a:t>
            </a:fld>
            <a:endParaRPr lang="en-US"/>
          </a:p>
        </p:txBody>
      </p:sp>
      <p:sp>
        <p:nvSpPr>
          <p:cNvPr id="3" name="Content Placeholder 2"/>
          <p:cNvSpPr>
            <a:spLocks noGrp="1"/>
          </p:cNvSpPr>
          <p:nvPr>
            <p:ph idx="1"/>
          </p:nvPr>
        </p:nvSpPr>
        <p:spPr/>
        <p:txBody>
          <a:bodyPr>
            <a:normAutofit fontScale="32500" lnSpcReduction="20000"/>
          </a:bodyPr>
          <a:lstStyle/>
          <a:p>
            <a:r>
              <a:rPr lang="en-US" dirty="0"/>
              <a:t>Expand</a:t>
            </a:r>
          </a:p>
          <a:p>
            <a:r>
              <a:rPr lang="en-US" dirty="0"/>
              <a:t>This command is used to expand the output. Before using this command, you have to turn the expand command on. Given below is the usage of this command</a:t>
            </a:r>
            <a:r>
              <a:rPr lang="en-US" dirty="0" smtClean="0"/>
              <a:t>.</a:t>
            </a:r>
            <a:endParaRPr lang="en-US" dirty="0"/>
          </a:p>
          <a:p>
            <a:r>
              <a:rPr lang="en-US" dirty="0" err="1"/>
              <a:t>cqlsh:tutorialspoint</a:t>
            </a:r>
            <a:r>
              <a:rPr lang="en-US" dirty="0"/>
              <a:t>&gt; expand on;</a:t>
            </a:r>
          </a:p>
          <a:p>
            <a:r>
              <a:rPr lang="en-US" dirty="0" err="1"/>
              <a:t>cqlsh:tutorialspoint</a:t>
            </a:r>
            <a:r>
              <a:rPr lang="en-US" dirty="0"/>
              <a:t>&gt; select * from </a:t>
            </a:r>
            <a:r>
              <a:rPr lang="en-US" dirty="0" err="1"/>
              <a:t>emp</a:t>
            </a:r>
            <a:r>
              <a:rPr lang="en-US" dirty="0" smtClean="0"/>
              <a:t>;</a:t>
            </a:r>
            <a:endParaRPr lang="en-US" dirty="0"/>
          </a:p>
          <a:p>
            <a:r>
              <a:rPr lang="en-US" dirty="0"/>
              <a:t>@ Row 1</a:t>
            </a:r>
          </a:p>
          <a:p>
            <a:r>
              <a:rPr lang="en-US" dirty="0"/>
              <a:t>-----------+------------</a:t>
            </a:r>
          </a:p>
          <a:p>
            <a:r>
              <a:rPr lang="en-US" dirty="0"/>
              <a:t>    </a:t>
            </a:r>
            <a:r>
              <a:rPr lang="en-US" dirty="0" err="1"/>
              <a:t>emp_id</a:t>
            </a:r>
            <a:r>
              <a:rPr lang="en-US" dirty="0"/>
              <a:t> | 1</a:t>
            </a:r>
          </a:p>
          <a:p>
            <a:r>
              <a:rPr lang="en-US" dirty="0"/>
              <a:t>  </a:t>
            </a:r>
            <a:r>
              <a:rPr lang="en-US" dirty="0" err="1"/>
              <a:t>emp_city</a:t>
            </a:r>
            <a:r>
              <a:rPr lang="en-US" dirty="0"/>
              <a:t> | Hyderabad</a:t>
            </a:r>
          </a:p>
          <a:p>
            <a:r>
              <a:rPr lang="en-US" dirty="0"/>
              <a:t>  </a:t>
            </a:r>
            <a:r>
              <a:rPr lang="en-US" dirty="0" err="1"/>
              <a:t>emp_name</a:t>
            </a:r>
            <a:r>
              <a:rPr lang="en-US" dirty="0"/>
              <a:t> | ram</a:t>
            </a:r>
          </a:p>
          <a:p>
            <a:r>
              <a:rPr lang="en-US" dirty="0"/>
              <a:t> </a:t>
            </a:r>
            <a:r>
              <a:rPr lang="en-US" dirty="0" err="1"/>
              <a:t>emp_phone</a:t>
            </a:r>
            <a:r>
              <a:rPr lang="en-US" dirty="0"/>
              <a:t> | 9848022338</a:t>
            </a:r>
          </a:p>
          <a:p>
            <a:r>
              <a:rPr lang="en-US" dirty="0"/>
              <a:t>   </a:t>
            </a:r>
            <a:r>
              <a:rPr lang="en-US" dirty="0" err="1"/>
              <a:t>emp_sal</a:t>
            </a:r>
            <a:r>
              <a:rPr lang="en-US" dirty="0"/>
              <a:t> | </a:t>
            </a:r>
            <a:r>
              <a:rPr lang="en-US" dirty="0" smtClean="0"/>
              <a:t>50000  </a:t>
            </a:r>
            <a:endParaRPr lang="en-US" dirty="0"/>
          </a:p>
          <a:p>
            <a:r>
              <a:rPr lang="en-US" dirty="0"/>
              <a:t>@ Row 2</a:t>
            </a:r>
          </a:p>
          <a:p>
            <a:r>
              <a:rPr lang="en-US" dirty="0"/>
              <a:t>-----------+------------</a:t>
            </a:r>
          </a:p>
          <a:p>
            <a:r>
              <a:rPr lang="en-US" dirty="0"/>
              <a:t>    </a:t>
            </a:r>
            <a:r>
              <a:rPr lang="en-US" dirty="0" err="1"/>
              <a:t>emp_id</a:t>
            </a:r>
            <a:r>
              <a:rPr lang="en-US" dirty="0"/>
              <a:t> | 2</a:t>
            </a:r>
          </a:p>
          <a:p>
            <a:r>
              <a:rPr lang="en-US" dirty="0"/>
              <a:t>  </a:t>
            </a:r>
            <a:r>
              <a:rPr lang="en-US" dirty="0" err="1"/>
              <a:t>emp_city</a:t>
            </a:r>
            <a:r>
              <a:rPr lang="en-US" dirty="0"/>
              <a:t> | Delhi</a:t>
            </a:r>
          </a:p>
          <a:p>
            <a:r>
              <a:rPr lang="en-US" dirty="0"/>
              <a:t>  </a:t>
            </a:r>
            <a:r>
              <a:rPr lang="en-US" dirty="0" err="1"/>
              <a:t>emp_name</a:t>
            </a:r>
            <a:r>
              <a:rPr lang="en-US" dirty="0"/>
              <a:t> | robin</a:t>
            </a:r>
          </a:p>
          <a:p>
            <a:r>
              <a:rPr lang="en-US" dirty="0"/>
              <a:t> </a:t>
            </a:r>
            <a:r>
              <a:rPr lang="en-US" dirty="0" err="1"/>
              <a:t>emp_phone</a:t>
            </a:r>
            <a:r>
              <a:rPr lang="en-US" dirty="0"/>
              <a:t> | 9848022339</a:t>
            </a:r>
          </a:p>
          <a:p>
            <a:r>
              <a:rPr lang="en-US" dirty="0"/>
              <a:t>   </a:t>
            </a:r>
            <a:r>
              <a:rPr lang="en-US" dirty="0" err="1"/>
              <a:t>emp_sal</a:t>
            </a:r>
            <a:r>
              <a:rPr lang="en-US" dirty="0"/>
              <a:t> | 50000</a:t>
            </a:r>
          </a:p>
        </p:txBody>
      </p:sp>
    </p:spTree>
    <p:extLst>
      <p:ext uri="{BB962C8B-B14F-4D97-AF65-F5344CB8AC3E}">
        <p14:creationId xmlns:p14="http://schemas.microsoft.com/office/powerpoint/2010/main" val="4229627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Cassandra - Shell </a:t>
            </a:r>
            <a:r>
              <a:rPr lang="en-US" dirty="0" smtClean="0"/>
              <a:t>Commands </a:t>
            </a:r>
            <a:r>
              <a:rPr lang="en-US" sz="1800" dirty="0" smtClean="0"/>
              <a:t>Contd.</a:t>
            </a:r>
            <a:r>
              <a:rPr lang="en-US" sz="1800" dirty="0"/>
              <a:t/>
            </a:r>
            <a:br>
              <a:rPr lang="en-US" sz="1800" dirty="0"/>
            </a:br>
            <a:endParaRPr lang="en-US" sz="1800"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66</a:t>
            </a:fld>
            <a:endParaRPr lang="en-US"/>
          </a:p>
        </p:txBody>
      </p:sp>
      <p:sp>
        <p:nvSpPr>
          <p:cNvPr id="3" name="Content Placeholder 2"/>
          <p:cNvSpPr>
            <a:spLocks noGrp="1"/>
          </p:cNvSpPr>
          <p:nvPr>
            <p:ph idx="1"/>
          </p:nvPr>
        </p:nvSpPr>
        <p:spPr/>
        <p:txBody>
          <a:bodyPr>
            <a:normAutofit fontScale="25000" lnSpcReduction="20000"/>
          </a:bodyPr>
          <a:lstStyle/>
          <a:p>
            <a:r>
              <a:rPr lang="en-US" dirty="0"/>
              <a:t>@ Row 3</a:t>
            </a:r>
          </a:p>
          <a:p>
            <a:r>
              <a:rPr lang="en-US" dirty="0"/>
              <a:t>-----------+------------</a:t>
            </a:r>
          </a:p>
          <a:p>
            <a:r>
              <a:rPr lang="en-US" dirty="0"/>
              <a:t>    </a:t>
            </a:r>
            <a:r>
              <a:rPr lang="en-US" dirty="0" err="1"/>
              <a:t>emp_id</a:t>
            </a:r>
            <a:r>
              <a:rPr lang="en-US" dirty="0"/>
              <a:t> | 4</a:t>
            </a:r>
          </a:p>
          <a:p>
            <a:r>
              <a:rPr lang="en-US" dirty="0"/>
              <a:t>  </a:t>
            </a:r>
            <a:r>
              <a:rPr lang="en-US" dirty="0" err="1"/>
              <a:t>emp_city</a:t>
            </a:r>
            <a:r>
              <a:rPr lang="en-US" dirty="0"/>
              <a:t> | Pune</a:t>
            </a:r>
          </a:p>
          <a:p>
            <a:r>
              <a:rPr lang="en-US" dirty="0"/>
              <a:t>  </a:t>
            </a:r>
            <a:r>
              <a:rPr lang="en-US" dirty="0" err="1"/>
              <a:t>emp_name</a:t>
            </a:r>
            <a:r>
              <a:rPr lang="en-US" dirty="0"/>
              <a:t> | </a:t>
            </a:r>
            <a:r>
              <a:rPr lang="en-US" dirty="0" err="1"/>
              <a:t>rajeev</a:t>
            </a:r>
            <a:endParaRPr lang="en-US" dirty="0"/>
          </a:p>
          <a:p>
            <a:r>
              <a:rPr lang="en-US" dirty="0"/>
              <a:t> </a:t>
            </a:r>
            <a:r>
              <a:rPr lang="en-US" dirty="0" err="1"/>
              <a:t>emp_phone</a:t>
            </a:r>
            <a:r>
              <a:rPr lang="en-US" dirty="0"/>
              <a:t> | 9848022331</a:t>
            </a:r>
          </a:p>
          <a:p>
            <a:r>
              <a:rPr lang="en-US" dirty="0"/>
              <a:t>   </a:t>
            </a:r>
            <a:r>
              <a:rPr lang="en-US" dirty="0" err="1"/>
              <a:t>emp_sal</a:t>
            </a:r>
            <a:r>
              <a:rPr lang="en-US" dirty="0"/>
              <a:t> | 30000</a:t>
            </a:r>
          </a:p>
          <a:p>
            <a:r>
              <a:rPr lang="en-US" dirty="0"/>
              <a:t>  </a:t>
            </a:r>
          </a:p>
          <a:p>
            <a:r>
              <a:rPr lang="en-US" dirty="0"/>
              <a:t>@ Row 4</a:t>
            </a:r>
          </a:p>
          <a:p>
            <a:r>
              <a:rPr lang="en-US" dirty="0"/>
              <a:t>-----------+------------</a:t>
            </a:r>
          </a:p>
          <a:p>
            <a:r>
              <a:rPr lang="en-US" dirty="0"/>
              <a:t>    </a:t>
            </a:r>
            <a:r>
              <a:rPr lang="en-US" dirty="0" err="1"/>
              <a:t>emp_id</a:t>
            </a:r>
            <a:r>
              <a:rPr lang="en-US" dirty="0"/>
              <a:t> | 3</a:t>
            </a:r>
          </a:p>
          <a:p>
            <a:r>
              <a:rPr lang="en-US" dirty="0"/>
              <a:t>  </a:t>
            </a:r>
            <a:r>
              <a:rPr lang="en-US" dirty="0" err="1"/>
              <a:t>emp_city</a:t>
            </a:r>
            <a:r>
              <a:rPr lang="en-US" dirty="0"/>
              <a:t> | Chennai</a:t>
            </a:r>
          </a:p>
          <a:p>
            <a:r>
              <a:rPr lang="en-US" dirty="0"/>
              <a:t>  </a:t>
            </a:r>
            <a:r>
              <a:rPr lang="en-US" dirty="0" err="1"/>
              <a:t>emp_name</a:t>
            </a:r>
            <a:r>
              <a:rPr lang="en-US" dirty="0"/>
              <a:t> | </a:t>
            </a:r>
            <a:r>
              <a:rPr lang="en-US" dirty="0" err="1"/>
              <a:t>rahman</a:t>
            </a:r>
            <a:endParaRPr lang="en-US" dirty="0"/>
          </a:p>
          <a:p>
            <a:r>
              <a:rPr lang="en-US" dirty="0"/>
              <a:t> </a:t>
            </a:r>
            <a:r>
              <a:rPr lang="en-US" dirty="0" err="1"/>
              <a:t>emp_phone</a:t>
            </a:r>
            <a:r>
              <a:rPr lang="en-US" dirty="0"/>
              <a:t> | 9848022330</a:t>
            </a:r>
          </a:p>
          <a:p>
            <a:r>
              <a:rPr lang="en-US" dirty="0"/>
              <a:t>   </a:t>
            </a:r>
            <a:r>
              <a:rPr lang="en-US" dirty="0" err="1"/>
              <a:t>emp_sal</a:t>
            </a:r>
            <a:r>
              <a:rPr lang="en-US" dirty="0"/>
              <a:t> | 50000</a:t>
            </a:r>
          </a:p>
          <a:p>
            <a:r>
              <a:rPr lang="en-US" dirty="0"/>
              <a:t>(4 rows)</a:t>
            </a:r>
          </a:p>
          <a:p>
            <a:r>
              <a:rPr lang="en-US" dirty="0"/>
              <a:t>Note: You can turn the expand option off using the following command.</a:t>
            </a:r>
          </a:p>
          <a:p>
            <a:endParaRPr lang="en-US" dirty="0"/>
          </a:p>
          <a:p>
            <a:r>
              <a:rPr lang="en-US" dirty="0" err="1"/>
              <a:t>cqlsh:tutorialspoint</a:t>
            </a:r>
            <a:r>
              <a:rPr lang="en-US" dirty="0"/>
              <a:t>&gt; expand off;</a:t>
            </a:r>
          </a:p>
          <a:p>
            <a:r>
              <a:rPr lang="en-US" dirty="0"/>
              <a:t>Disabled Expanded output.</a:t>
            </a:r>
          </a:p>
        </p:txBody>
      </p:sp>
    </p:spTree>
    <p:extLst>
      <p:ext uri="{BB962C8B-B14F-4D97-AF65-F5344CB8AC3E}">
        <p14:creationId xmlns:p14="http://schemas.microsoft.com/office/powerpoint/2010/main" val="9878954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Cassandra - Shell </a:t>
            </a:r>
            <a:r>
              <a:rPr lang="en-US" dirty="0" smtClean="0"/>
              <a:t>Commands </a:t>
            </a:r>
            <a:r>
              <a:rPr lang="en-US" sz="1800" dirty="0" smtClean="0"/>
              <a:t>Contd.</a:t>
            </a:r>
            <a:r>
              <a:rPr lang="en-US" sz="1800" dirty="0"/>
              <a:t/>
            </a:r>
            <a:br>
              <a:rPr lang="en-US" sz="1800" dirty="0"/>
            </a:br>
            <a:endParaRPr lang="en-US" sz="1800"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67</a:t>
            </a:fld>
            <a:endParaRPr lang="en-US"/>
          </a:p>
        </p:txBody>
      </p:sp>
      <p:sp>
        <p:nvSpPr>
          <p:cNvPr id="3" name="Content Placeholder 2"/>
          <p:cNvSpPr>
            <a:spLocks noGrp="1"/>
          </p:cNvSpPr>
          <p:nvPr>
            <p:ph idx="1"/>
          </p:nvPr>
        </p:nvSpPr>
        <p:spPr/>
        <p:txBody>
          <a:bodyPr>
            <a:normAutofit fontScale="77500" lnSpcReduction="20000"/>
          </a:bodyPr>
          <a:lstStyle/>
          <a:p>
            <a:r>
              <a:rPr lang="en-US" dirty="0"/>
              <a:t>Exit</a:t>
            </a:r>
          </a:p>
          <a:p>
            <a:r>
              <a:rPr lang="en-US" dirty="0"/>
              <a:t>This command is used to terminate the </a:t>
            </a:r>
            <a:r>
              <a:rPr lang="en-US" dirty="0" err="1"/>
              <a:t>cql</a:t>
            </a:r>
            <a:r>
              <a:rPr lang="en-US" dirty="0"/>
              <a:t> shell.</a:t>
            </a:r>
          </a:p>
          <a:p>
            <a:endParaRPr lang="en-US" dirty="0"/>
          </a:p>
          <a:p>
            <a:r>
              <a:rPr lang="en-US" dirty="0"/>
              <a:t>Show</a:t>
            </a:r>
          </a:p>
          <a:p>
            <a:r>
              <a:rPr lang="en-US" dirty="0"/>
              <a:t>This command displays the details of current </a:t>
            </a:r>
            <a:r>
              <a:rPr lang="en-US" dirty="0" err="1"/>
              <a:t>cqlsh</a:t>
            </a:r>
            <a:r>
              <a:rPr lang="en-US" dirty="0"/>
              <a:t> session such as Cassandra version, host, or data type assumptions. Given below is the usage of this command.</a:t>
            </a:r>
          </a:p>
          <a:p>
            <a:endParaRPr lang="en-US" dirty="0"/>
          </a:p>
          <a:p>
            <a:r>
              <a:rPr lang="en-US" dirty="0" err="1"/>
              <a:t>cqlsh:tutorialspoint</a:t>
            </a:r>
            <a:r>
              <a:rPr lang="en-US" dirty="0"/>
              <a:t>&gt; show host;</a:t>
            </a:r>
          </a:p>
          <a:p>
            <a:r>
              <a:rPr lang="en-US" dirty="0"/>
              <a:t>Connected to Test Cluster at 127.0.0.1:9042.</a:t>
            </a:r>
          </a:p>
          <a:p>
            <a:endParaRPr lang="en-US" dirty="0"/>
          </a:p>
          <a:p>
            <a:r>
              <a:rPr lang="en-US" dirty="0" err="1"/>
              <a:t>cqlsh:tutorialspoint</a:t>
            </a:r>
            <a:r>
              <a:rPr lang="en-US" dirty="0"/>
              <a:t>&gt; show version;</a:t>
            </a:r>
          </a:p>
          <a:p>
            <a:r>
              <a:rPr lang="en-US" dirty="0"/>
              <a:t>[</a:t>
            </a:r>
            <a:r>
              <a:rPr lang="en-US" dirty="0" err="1"/>
              <a:t>cqlsh</a:t>
            </a:r>
            <a:r>
              <a:rPr lang="en-US" dirty="0"/>
              <a:t> 5.0.1 | Cassandra 2.1.2 | CQL spec 3.2.0 | Native protocol v3]</a:t>
            </a:r>
          </a:p>
        </p:txBody>
      </p:sp>
    </p:spTree>
    <p:extLst>
      <p:ext uri="{BB962C8B-B14F-4D97-AF65-F5344CB8AC3E}">
        <p14:creationId xmlns:p14="http://schemas.microsoft.com/office/powerpoint/2010/main" val="22179852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Cassandra - Shell </a:t>
            </a:r>
            <a:r>
              <a:rPr lang="en-US" dirty="0" smtClean="0"/>
              <a:t>Commands </a:t>
            </a:r>
            <a:r>
              <a:rPr lang="en-US" sz="1800" dirty="0" smtClean="0"/>
              <a:t>Contd.</a:t>
            </a:r>
            <a:r>
              <a:rPr lang="en-US" sz="1800" dirty="0"/>
              <a:t/>
            </a:r>
            <a:br>
              <a:rPr lang="en-US" sz="1800" dirty="0"/>
            </a:br>
            <a:endParaRPr lang="en-US" sz="1800"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68</a:t>
            </a:fld>
            <a:endParaRPr lang="en-US"/>
          </a:p>
        </p:txBody>
      </p:sp>
      <p:sp>
        <p:nvSpPr>
          <p:cNvPr id="3" name="Content Placeholder 2"/>
          <p:cNvSpPr>
            <a:spLocks noGrp="1"/>
          </p:cNvSpPr>
          <p:nvPr>
            <p:ph idx="1"/>
          </p:nvPr>
        </p:nvSpPr>
        <p:spPr/>
        <p:txBody>
          <a:bodyPr>
            <a:normAutofit/>
          </a:bodyPr>
          <a:lstStyle/>
          <a:p>
            <a:r>
              <a:rPr lang="en-US" dirty="0"/>
              <a:t>Source</a:t>
            </a:r>
          </a:p>
          <a:p>
            <a:r>
              <a:rPr lang="en-US" dirty="0"/>
              <a:t>Using this command, you can execute the commands in a file. Suppose our input file is as follows</a:t>
            </a:r>
            <a:r>
              <a:rPr lang="en-US" dirty="0" smtClean="0"/>
              <a:t>:</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8975" y="3193473"/>
            <a:ext cx="5048250" cy="2590800"/>
          </a:xfrm>
          <a:prstGeom prst="rect">
            <a:avLst/>
          </a:prstGeom>
        </p:spPr>
      </p:pic>
    </p:spTree>
    <p:extLst>
      <p:ext uri="{BB962C8B-B14F-4D97-AF65-F5344CB8AC3E}">
        <p14:creationId xmlns:p14="http://schemas.microsoft.com/office/powerpoint/2010/main" val="21567360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Cassandra - Shell </a:t>
            </a:r>
            <a:r>
              <a:rPr lang="en-US" dirty="0" smtClean="0"/>
              <a:t>Commands </a:t>
            </a:r>
            <a:r>
              <a:rPr lang="en-US" sz="1800" dirty="0" smtClean="0"/>
              <a:t>Contd.</a:t>
            </a:r>
            <a:r>
              <a:rPr lang="en-US" sz="1800" dirty="0"/>
              <a:t/>
            </a:r>
            <a:br>
              <a:rPr lang="en-US" sz="1800" dirty="0"/>
            </a:br>
            <a:endParaRPr lang="en-US" sz="1800"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69</a:t>
            </a:fld>
            <a:endParaRPr lang="en-US"/>
          </a:p>
        </p:txBody>
      </p:sp>
      <p:sp>
        <p:nvSpPr>
          <p:cNvPr id="3" name="Content Placeholder 2"/>
          <p:cNvSpPr>
            <a:spLocks noGrp="1"/>
          </p:cNvSpPr>
          <p:nvPr>
            <p:ph idx="1"/>
          </p:nvPr>
        </p:nvSpPr>
        <p:spPr/>
        <p:txBody>
          <a:bodyPr>
            <a:normAutofit fontScale="85000" lnSpcReduction="20000"/>
          </a:bodyPr>
          <a:lstStyle/>
          <a:p>
            <a:r>
              <a:rPr lang="en-US" dirty="0"/>
              <a:t>Then you can execute the file containing the commands as shown below.</a:t>
            </a:r>
          </a:p>
          <a:p>
            <a:endParaRPr lang="en-US" dirty="0"/>
          </a:p>
          <a:p>
            <a:r>
              <a:rPr lang="en-US" dirty="0" err="1"/>
              <a:t>cqlsh:tutorialspoint</a:t>
            </a:r>
            <a:r>
              <a:rPr lang="en-US" dirty="0"/>
              <a:t>&gt; source '/home/</a:t>
            </a:r>
            <a:r>
              <a:rPr lang="en-US" dirty="0" err="1"/>
              <a:t>hadoop</a:t>
            </a:r>
            <a:r>
              <a:rPr lang="en-US" dirty="0"/>
              <a:t>/</a:t>
            </a:r>
            <a:r>
              <a:rPr lang="en-US" dirty="0" err="1"/>
              <a:t>CassandraProgs</a:t>
            </a:r>
            <a:r>
              <a:rPr lang="en-US" dirty="0"/>
              <a:t>/</a:t>
            </a:r>
            <a:r>
              <a:rPr lang="en-US" dirty="0" err="1"/>
              <a:t>inputfile</a:t>
            </a:r>
            <a:r>
              <a:rPr lang="en-US" dirty="0"/>
              <a:t>';</a:t>
            </a:r>
          </a:p>
          <a:p>
            <a:endParaRPr lang="en-US" dirty="0"/>
          </a:p>
          <a:p>
            <a:r>
              <a:rPr lang="en-US" dirty="0"/>
              <a:t> </a:t>
            </a:r>
            <a:r>
              <a:rPr lang="en-US" dirty="0" err="1"/>
              <a:t>emp_id</a:t>
            </a:r>
            <a:r>
              <a:rPr lang="en-US" dirty="0"/>
              <a:t> |  </a:t>
            </a:r>
            <a:r>
              <a:rPr lang="en-US" dirty="0" err="1"/>
              <a:t>emp_city</a:t>
            </a:r>
            <a:r>
              <a:rPr lang="en-US" dirty="0"/>
              <a:t> | </a:t>
            </a:r>
            <a:r>
              <a:rPr lang="en-US" dirty="0" err="1"/>
              <a:t>emp_name</a:t>
            </a:r>
            <a:r>
              <a:rPr lang="en-US" dirty="0"/>
              <a:t> |  </a:t>
            </a:r>
            <a:r>
              <a:rPr lang="en-US" dirty="0" err="1"/>
              <a:t>emp_phone</a:t>
            </a:r>
            <a:r>
              <a:rPr lang="en-US" dirty="0"/>
              <a:t> | </a:t>
            </a:r>
            <a:r>
              <a:rPr lang="en-US" dirty="0" err="1"/>
              <a:t>emp_sal</a:t>
            </a:r>
            <a:endParaRPr lang="en-US" dirty="0"/>
          </a:p>
          <a:p>
            <a:r>
              <a:rPr lang="en-US" dirty="0"/>
              <a:t>--------+-----------+----------+------------+---------</a:t>
            </a:r>
          </a:p>
          <a:p>
            <a:r>
              <a:rPr lang="en-US" dirty="0"/>
              <a:t>      1 | Hyderabad |   ram    | 9848022338 | 50000</a:t>
            </a:r>
          </a:p>
          <a:p>
            <a:r>
              <a:rPr lang="en-US" dirty="0"/>
              <a:t>      2 | Delhi     |   robin  | 9848022339 | 50000</a:t>
            </a:r>
          </a:p>
          <a:p>
            <a:r>
              <a:rPr lang="en-US" dirty="0"/>
              <a:t>      3 | Pune      |   </a:t>
            </a:r>
            <a:r>
              <a:rPr lang="en-US" dirty="0" err="1"/>
              <a:t>rajeev</a:t>
            </a:r>
            <a:r>
              <a:rPr lang="en-US" dirty="0"/>
              <a:t> | 9848022331 | 30000</a:t>
            </a:r>
          </a:p>
          <a:p>
            <a:r>
              <a:rPr lang="en-US" dirty="0"/>
              <a:t>      4 | Chennai   |   </a:t>
            </a:r>
            <a:r>
              <a:rPr lang="en-US" dirty="0" err="1"/>
              <a:t>rahman</a:t>
            </a:r>
            <a:r>
              <a:rPr lang="en-US" dirty="0"/>
              <a:t> | 9848022330 | 50000</a:t>
            </a:r>
          </a:p>
          <a:p>
            <a:r>
              <a:rPr lang="en-US" dirty="0"/>
              <a:t>(4 rows)</a:t>
            </a:r>
          </a:p>
        </p:txBody>
      </p:sp>
    </p:spTree>
    <p:extLst>
      <p:ext uri="{BB962C8B-B14F-4D97-AF65-F5344CB8AC3E}">
        <p14:creationId xmlns:p14="http://schemas.microsoft.com/office/powerpoint/2010/main" val="1996539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Cassandra </a:t>
            </a:r>
            <a:r>
              <a:rPr lang="en-US" dirty="0" smtClean="0"/>
              <a:t>– CURD Operations</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a:t>Cassandra - Create </a:t>
            </a:r>
            <a:r>
              <a:rPr lang="en-US" dirty="0" smtClean="0"/>
              <a:t>Data</a:t>
            </a:r>
          </a:p>
          <a:p>
            <a:r>
              <a:rPr lang="en-US" dirty="0"/>
              <a:t>Cassandra </a:t>
            </a:r>
            <a:r>
              <a:rPr lang="en-US" dirty="0" smtClean="0"/>
              <a:t>– Update Data</a:t>
            </a:r>
          </a:p>
          <a:p>
            <a:r>
              <a:rPr lang="en-US" dirty="0"/>
              <a:t>Cassandra </a:t>
            </a:r>
            <a:r>
              <a:rPr lang="en-US" dirty="0" smtClean="0"/>
              <a:t>– Read Data</a:t>
            </a:r>
          </a:p>
          <a:p>
            <a:r>
              <a:rPr lang="en-US" dirty="0"/>
              <a:t>Cassandra </a:t>
            </a:r>
            <a:r>
              <a:rPr lang="en-US" dirty="0" smtClean="0"/>
              <a:t>– Delete Data</a:t>
            </a:r>
          </a:p>
          <a:p>
            <a:endParaRPr lang="en-US" dirty="0"/>
          </a:p>
          <a:p>
            <a:endParaRPr lang="en-US"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1EE6FE9F-450E-4F17-BBF7-77CFACE872D3}"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7</a:t>
            </a:fld>
            <a:endParaRPr lang="en-US"/>
          </a:p>
        </p:txBody>
      </p:sp>
    </p:spTree>
    <p:extLst>
      <p:ext uri="{BB962C8B-B14F-4D97-AF65-F5344CB8AC3E}">
        <p14:creationId xmlns:p14="http://schemas.microsoft.com/office/powerpoint/2010/main" val="27743855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Cassandra – Create </a:t>
            </a:r>
            <a:r>
              <a:rPr lang="en-US" dirty="0" err="1" smtClean="0"/>
              <a:t>Keyspace</a:t>
            </a:r>
            <a:endParaRPr lang="en-US" dirty="0"/>
          </a:p>
        </p:txBody>
      </p:sp>
      <p:sp>
        <p:nvSpPr>
          <p:cNvPr id="3" name="Content Placeholder 2"/>
          <p:cNvSpPr>
            <a:spLocks noGrp="1"/>
          </p:cNvSpPr>
          <p:nvPr>
            <p:ph idx="1"/>
          </p:nvPr>
        </p:nvSpPr>
        <p:spPr>
          <a:xfrm>
            <a:off x="838200" y="1878965"/>
            <a:ext cx="10515600" cy="4351338"/>
          </a:xfrm>
        </p:spPr>
        <p:txBody>
          <a:bodyPr>
            <a:normAutofit fontScale="77500" lnSpcReduction="20000"/>
          </a:bodyPr>
          <a:lstStyle/>
          <a:p>
            <a:r>
              <a:rPr lang="en-US" b="1" dirty="0" smtClean="0"/>
              <a:t>Creating </a:t>
            </a:r>
            <a:r>
              <a:rPr lang="en-US" b="1" dirty="0"/>
              <a:t>a </a:t>
            </a:r>
            <a:r>
              <a:rPr lang="en-US" b="1" dirty="0" err="1"/>
              <a:t>Keyspace</a:t>
            </a:r>
            <a:r>
              <a:rPr lang="en-US" b="1" dirty="0"/>
              <a:t> </a:t>
            </a:r>
            <a:endParaRPr lang="en-US" dirty="0"/>
          </a:p>
          <a:p>
            <a:r>
              <a:rPr lang="en-US" dirty="0"/>
              <a:t>A </a:t>
            </a:r>
            <a:r>
              <a:rPr lang="en-US" dirty="0" err="1"/>
              <a:t>keyspace</a:t>
            </a:r>
            <a:r>
              <a:rPr lang="en-US" dirty="0"/>
              <a:t> in Cassandra is a namespace that defines data replication on nodes. A cluster contains one </a:t>
            </a:r>
            <a:r>
              <a:rPr lang="en-US" dirty="0" err="1"/>
              <a:t>keyspace</a:t>
            </a:r>
            <a:r>
              <a:rPr lang="en-US" dirty="0"/>
              <a:t> per node. Given below is the syntax for creating a </a:t>
            </a:r>
            <a:r>
              <a:rPr lang="en-US" dirty="0" err="1"/>
              <a:t>keyspace</a:t>
            </a:r>
            <a:r>
              <a:rPr lang="en-US" dirty="0"/>
              <a:t> using the statement </a:t>
            </a:r>
            <a:r>
              <a:rPr lang="en-US" b="1" dirty="0"/>
              <a:t>CREATE KEYSPACE</a:t>
            </a:r>
            <a:r>
              <a:rPr lang="en-US" dirty="0"/>
              <a:t>. </a:t>
            </a:r>
          </a:p>
          <a:p>
            <a:r>
              <a:rPr lang="en-US" b="1" dirty="0"/>
              <a:t>Syntax </a:t>
            </a:r>
            <a:endParaRPr lang="en-US" dirty="0"/>
          </a:p>
          <a:p>
            <a:r>
              <a:rPr lang="en-US" dirty="0"/>
              <a:t>CREATE KEYSPACE &lt;identifier&gt; WITH &lt;properties&gt; </a:t>
            </a:r>
          </a:p>
          <a:p>
            <a:r>
              <a:rPr lang="en-US" dirty="0"/>
              <a:t>i.e. </a:t>
            </a:r>
          </a:p>
          <a:p>
            <a:r>
              <a:rPr lang="en-US" dirty="0"/>
              <a:t>CREATE KEYSPACE “</a:t>
            </a:r>
            <a:r>
              <a:rPr lang="en-US" dirty="0" err="1"/>
              <a:t>KeySpace</a:t>
            </a:r>
            <a:r>
              <a:rPr lang="en-US" dirty="0"/>
              <a:t> Name” WITH replication = {'class': ‘Strategy name’, '</a:t>
            </a:r>
            <a:r>
              <a:rPr lang="en-US" dirty="0" err="1"/>
              <a:t>replication_factor</a:t>
            </a:r>
            <a:r>
              <a:rPr lang="en-US" dirty="0"/>
              <a:t>' : ‘</a:t>
            </a:r>
            <a:r>
              <a:rPr lang="en-US" dirty="0" err="1"/>
              <a:t>No.Of</a:t>
            </a:r>
            <a:r>
              <a:rPr lang="en-US" dirty="0"/>
              <a:t> replicas’}; </a:t>
            </a:r>
          </a:p>
          <a:p>
            <a:r>
              <a:rPr lang="en-US" dirty="0"/>
              <a:t>CREATE KEYSPACE “</a:t>
            </a:r>
            <a:r>
              <a:rPr lang="en-US" dirty="0" err="1"/>
              <a:t>KeySpace</a:t>
            </a:r>
            <a:r>
              <a:rPr lang="en-US" dirty="0"/>
              <a:t> Name” WITH replication = {'class': ‘Strategy name’, '</a:t>
            </a:r>
            <a:r>
              <a:rPr lang="en-US" dirty="0" err="1"/>
              <a:t>replication_factor</a:t>
            </a:r>
            <a:r>
              <a:rPr lang="en-US" dirty="0"/>
              <a:t>' : ‘</a:t>
            </a:r>
            <a:r>
              <a:rPr lang="en-US" dirty="0" err="1"/>
              <a:t>No.Of</a:t>
            </a:r>
            <a:r>
              <a:rPr lang="en-US" dirty="0"/>
              <a:t> replicas’} </a:t>
            </a:r>
          </a:p>
          <a:p>
            <a:r>
              <a:rPr lang="en-US" dirty="0"/>
              <a:t>AND </a:t>
            </a:r>
            <a:r>
              <a:rPr lang="en-US" dirty="0" err="1"/>
              <a:t>durable_writes</a:t>
            </a:r>
            <a:r>
              <a:rPr lang="en-US" dirty="0"/>
              <a:t> = ‘Boolean value’; </a:t>
            </a:r>
          </a:p>
          <a:p>
            <a:r>
              <a:rPr lang="en-US" dirty="0"/>
              <a:t>The CREATE KEYSPACE statement has two properties: </a:t>
            </a:r>
            <a:r>
              <a:rPr lang="en-US" b="1" dirty="0"/>
              <a:t>replication </a:t>
            </a:r>
            <a:r>
              <a:rPr lang="en-US" dirty="0"/>
              <a:t>and </a:t>
            </a:r>
            <a:r>
              <a:rPr lang="en-US" b="1" dirty="0" err="1"/>
              <a:t>durable_writes</a:t>
            </a:r>
            <a:r>
              <a:rPr lang="en-US" dirty="0"/>
              <a:t>. </a:t>
            </a:r>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70</a:t>
            </a:fld>
            <a:endParaRPr lang="en-US"/>
          </a:p>
        </p:txBody>
      </p:sp>
    </p:spTree>
    <p:extLst>
      <p:ext uri="{BB962C8B-B14F-4D97-AF65-F5344CB8AC3E}">
        <p14:creationId xmlns:p14="http://schemas.microsoft.com/office/powerpoint/2010/main" val="32243829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Cassandra – Create </a:t>
            </a:r>
            <a:r>
              <a:rPr lang="en-US" dirty="0" err="1" smtClean="0"/>
              <a:t>Keyspace</a:t>
            </a:r>
            <a:r>
              <a:rPr lang="en-US" dirty="0" smtClean="0"/>
              <a:t> </a:t>
            </a:r>
            <a:r>
              <a:rPr lang="en-US" sz="1800" dirty="0" smtClean="0"/>
              <a:t>Contd.</a:t>
            </a:r>
            <a:endParaRPr lang="en-US" sz="1800" dirty="0"/>
          </a:p>
        </p:txBody>
      </p:sp>
      <p:sp>
        <p:nvSpPr>
          <p:cNvPr id="3" name="Content Placeholder 2"/>
          <p:cNvSpPr>
            <a:spLocks noGrp="1"/>
          </p:cNvSpPr>
          <p:nvPr>
            <p:ph idx="1"/>
          </p:nvPr>
        </p:nvSpPr>
        <p:spPr/>
        <p:txBody>
          <a:bodyPr>
            <a:normAutofit/>
          </a:bodyPr>
          <a:lstStyle/>
          <a:p>
            <a:r>
              <a:rPr lang="en-US" b="1" dirty="0" smtClean="0"/>
              <a:t>Replication </a:t>
            </a:r>
            <a:endParaRPr lang="en-US" dirty="0"/>
          </a:p>
          <a:p>
            <a:r>
              <a:rPr lang="en-US" dirty="0"/>
              <a:t>The replication option is to specify the </a:t>
            </a:r>
            <a:r>
              <a:rPr lang="en-US" b="1" dirty="0"/>
              <a:t>Replica Placement strategy </a:t>
            </a:r>
            <a:r>
              <a:rPr lang="en-US" dirty="0"/>
              <a:t>and the number of replicas wanted. The following table lists all the replica placement strategies</a:t>
            </a:r>
            <a:r>
              <a:rPr lang="en-US" dirty="0" smtClean="0"/>
              <a:t>.</a:t>
            </a:r>
          </a:p>
          <a:p>
            <a:pPr marL="457200" lvl="1" indent="0">
              <a:buNone/>
            </a:pPr>
            <a:r>
              <a:rPr lang="en-US" dirty="0" smtClean="0"/>
              <a:t> </a:t>
            </a:r>
            <a:r>
              <a:rPr lang="en-US" b="1" dirty="0"/>
              <a:t>Strategy name </a:t>
            </a:r>
            <a:r>
              <a:rPr lang="en-US" dirty="0"/>
              <a:t>	</a:t>
            </a:r>
            <a:r>
              <a:rPr lang="en-US" dirty="0" smtClean="0"/>
              <a:t>	</a:t>
            </a:r>
            <a:r>
              <a:rPr lang="en-US" b="1" dirty="0" smtClean="0"/>
              <a:t>Description </a:t>
            </a:r>
            <a:r>
              <a:rPr lang="en-US" dirty="0"/>
              <a:t>	</a:t>
            </a:r>
          </a:p>
          <a:p>
            <a:pPr marL="457200" lvl="1" indent="0">
              <a:buNone/>
            </a:pPr>
            <a:r>
              <a:rPr lang="en-US" b="1" dirty="0" smtClean="0"/>
              <a:t>Simple </a:t>
            </a:r>
            <a:r>
              <a:rPr lang="en-US" b="1" dirty="0"/>
              <a:t>Strategy' </a:t>
            </a:r>
            <a:r>
              <a:rPr lang="en-US" dirty="0"/>
              <a:t>	</a:t>
            </a:r>
            <a:r>
              <a:rPr lang="en-US" dirty="0" smtClean="0"/>
              <a:t>	Specifies </a:t>
            </a:r>
            <a:r>
              <a:rPr lang="en-US" dirty="0"/>
              <a:t>a simple replication factor for the cluster. 	</a:t>
            </a:r>
          </a:p>
          <a:p>
            <a:pPr marL="457200" lvl="1" indent="0">
              <a:buNone/>
            </a:pPr>
            <a:r>
              <a:rPr lang="en-US" b="1" dirty="0"/>
              <a:t>Network Topology Strategy </a:t>
            </a:r>
            <a:r>
              <a:rPr lang="en-US" dirty="0"/>
              <a:t>	Using this option, you can set the replication </a:t>
            </a:r>
            <a:r>
              <a:rPr lang="en-US" dirty="0" smtClean="0"/>
              <a:t>					factor </a:t>
            </a:r>
            <a:r>
              <a:rPr lang="en-US" dirty="0"/>
              <a:t>for each data-center independently. 	</a:t>
            </a:r>
          </a:p>
          <a:p>
            <a:pPr marL="457200" lvl="1" indent="0">
              <a:buNone/>
            </a:pPr>
            <a:r>
              <a:rPr lang="en-US" b="1" dirty="0"/>
              <a:t>Old Network Topology Strategy </a:t>
            </a:r>
            <a:r>
              <a:rPr lang="en-US" dirty="0"/>
              <a:t>	This is a legacy replication strategy. 	</a:t>
            </a:r>
          </a:p>
          <a:p>
            <a:endParaRPr lang="en-US"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71</a:t>
            </a:fld>
            <a:endParaRPr lang="en-US"/>
          </a:p>
        </p:txBody>
      </p:sp>
    </p:spTree>
    <p:extLst>
      <p:ext uri="{BB962C8B-B14F-4D97-AF65-F5344CB8AC3E}">
        <p14:creationId xmlns:p14="http://schemas.microsoft.com/office/powerpoint/2010/main" val="18121370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r>
              <a:rPr lang="en-US" dirty="0" smtClean="0"/>
              <a:t>Given </a:t>
            </a:r>
            <a:r>
              <a:rPr lang="en-US" dirty="0"/>
              <a:t>below is an example of creating a </a:t>
            </a:r>
            <a:r>
              <a:rPr lang="en-US" dirty="0" err="1"/>
              <a:t>KeySpace</a:t>
            </a:r>
            <a:r>
              <a:rPr lang="en-US" dirty="0"/>
              <a:t>. </a:t>
            </a:r>
          </a:p>
          <a:p>
            <a:pPr marL="457200" lvl="1" indent="0">
              <a:buNone/>
            </a:pPr>
            <a:r>
              <a:rPr lang="en-US" dirty="0"/>
              <a:t>● Here we are creating a </a:t>
            </a:r>
            <a:r>
              <a:rPr lang="en-US" dirty="0" err="1"/>
              <a:t>KeySpace</a:t>
            </a:r>
            <a:r>
              <a:rPr lang="en-US" dirty="0"/>
              <a:t> named </a:t>
            </a:r>
            <a:r>
              <a:rPr lang="en-US" b="1" dirty="0" err="1"/>
              <a:t>TutorialsPoint</a:t>
            </a:r>
            <a:r>
              <a:rPr lang="en-US" dirty="0"/>
              <a:t>. </a:t>
            </a:r>
          </a:p>
          <a:p>
            <a:pPr marL="457200" lvl="1" indent="0">
              <a:buNone/>
            </a:pPr>
            <a:r>
              <a:rPr lang="en-US" dirty="0"/>
              <a:t>● We are using the first replica placement strategy, i.e.., </a:t>
            </a:r>
            <a:r>
              <a:rPr lang="en-US" b="1" dirty="0"/>
              <a:t>Simple Strategy</a:t>
            </a:r>
            <a:r>
              <a:rPr lang="en-US" dirty="0"/>
              <a:t>. </a:t>
            </a:r>
          </a:p>
          <a:p>
            <a:pPr marL="457200" lvl="1" indent="0">
              <a:buNone/>
            </a:pPr>
            <a:r>
              <a:rPr lang="en-US" dirty="0"/>
              <a:t>● And we are choosing the replication factor to </a:t>
            </a:r>
            <a:r>
              <a:rPr lang="en-US" b="1" dirty="0"/>
              <a:t>1 replica</a:t>
            </a:r>
            <a:r>
              <a:rPr lang="en-US" dirty="0"/>
              <a:t>. </a:t>
            </a:r>
          </a:p>
          <a:p>
            <a:endParaRPr lang="en-US" dirty="0"/>
          </a:p>
          <a:p>
            <a:r>
              <a:rPr lang="en-US" dirty="0" err="1"/>
              <a:t>cqlsh</a:t>
            </a:r>
            <a:r>
              <a:rPr lang="en-US" dirty="0"/>
              <a:t>.&gt; CREATE KEYSPACE </a:t>
            </a:r>
            <a:r>
              <a:rPr lang="en-US" dirty="0" err="1"/>
              <a:t>tutorialspoint</a:t>
            </a:r>
            <a:r>
              <a:rPr lang="en-US" dirty="0"/>
              <a:t> </a:t>
            </a:r>
          </a:p>
          <a:p>
            <a:r>
              <a:rPr lang="en-US" dirty="0"/>
              <a:t>WITH replication = {'class':'</a:t>
            </a:r>
            <a:r>
              <a:rPr lang="en-US" dirty="0" err="1"/>
              <a:t>SimpleStrategy</a:t>
            </a:r>
            <a:r>
              <a:rPr lang="en-US" dirty="0"/>
              <a:t>', '</a:t>
            </a:r>
            <a:r>
              <a:rPr lang="en-US" dirty="0" err="1"/>
              <a:t>replication_factor</a:t>
            </a:r>
            <a:r>
              <a:rPr lang="en-US" dirty="0"/>
              <a:t>' : 3}; </a:t>
            </a:r>
          </a:p>
          <a:p>
            <a:pPr marL="0" indent="0">
              <a:buNone/>
            </a:pPr>
            <a:r>
              <a:rPr lang="en-US" b="1" dirty="0" smtClean="0"/>
              <a:t> </a:t>
            </a:r>
            <a:endParaRPr lang="en-US"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72</a:t>
            </a:fld>
            <a:endParaRPr lang="en-US"/>
          </a:p>
        </p:txBody>
      </p:sp>
    </p:spTree>
    <p:extLst>
      <p:ext uri="{BB962C8B-B14F-4D97-AF65-F5344CB8AC3E}">
        <p14:creationId xmlns:p14="http://schemas.microsoft.com/office/powerpoint/2010/main" val="9804349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a:t>
            </a:r>
            <a:endParaRPr lang="en-US" dirty="0"/>
          </a:p>
        </p:txBody>
      </p:sp>
      <p:sp>
        <p:nvSpPr>
          <p:cNvPr id="3" name="Content Placeholder 2"/>
          <p:cNvSpPr>
            <a:spLocks noGrp="1"/>
          </p:cNvSpPr>
          <p:nvPr>
            <p:ph idx="1"/>
          </p:nvPr>
        </p:nvSpPr>
        <p:spPr/>
        <p:txBody>
          <a:bodyPr/>
          <a:lstStyle/>
          <a:p>
            <a:r>
              <a:rPr lang="en-US" dirty="0" smtClean="0"/>
              <a:t>You </a:t>
            </a:r>
            <a:r>
              <a:rPr lang="en-US" dirty="0"/>
              <a:t>can verify whether the table is created or not using the command </a:t>
            </a:r>
            <a:r>
              <a:rPr lang="en-US" b="1" dirty="0"/>
              <a:t>Describe</a:t>
            </a:r>
            <a:r>
              <a:rPr lang="en-US" dirty="0"/>
              <a:t>. If you use this command over </a:t>
            </a:r>
            <a:r>
              <a:rPr lang="en-US" dirty="0" err="1"/>
              <a:t>keyspaces</a:t>
            </a:r>
            <a:r>
              <a:rPr lang="en-US" dirty="0"/>
              <a:t>, it will display all the </a:t>
            </a:r>
            <a:r>
              <a:rPr lang="en-US" dirty="0" err="1"/>
              <a:t>keyspaces</a:t>
            </a:r>
            <a:r>
              <a:rPr lang="en-US" dirty="0"/>
              <a:t> created as shown below. </a:t>
            </a:r>
          </a:p>
          <a:p>
            <a:r>
              <a:rPr lang="en-US" dirty="0" err="1"/>
              <a:t>cqlsh</a:t>
            </a:r>
            <a:r>
              <a:rPr lang="en-US" dirty="0"/>
              <a:t>&gt; DESCRIBE </a:t>
            </a:r>
            <a:r>
              <a:rPr lang="en-US" dirty="0" err="1"/>
              <a:t>keyspaces</a:t>
            </a:r>
            <a:r>
              <a:rPr lang="en-US" dirty="0"/>
              <a:t>; </a:t>
            </a:r>
          </a:p>
          <a:p>
            <a:r>
              <a:rPr lang="en-US" dirty="0" err="1"/>
              <a:t>tutorialspoint</a:t>
            </a:r>
            <a:r>
              <a:rPr lang="en-US" dirty="0"/>
              <a:t> system </a:t>
            </a:r>
            <a:r>
              <a:rPr lang="en-US" dirty="0" err="1"/>
              <a:t>system_traces</a:t>
            </a:r>
            <a:r>
              <a:rPr lang="en-US" dirty="0"/>
              <a:t> </a:t>
            </a:r>
          </a:p>
          <a:p>
            <a:r>
              <a:rPr lang="en-US" dirty="0"/>
              <a:t>Here you can observe the newly created </a:t>
            </a:r>
            <a:r>
              <a:rPr lang="en-US" dirty="0" err="1"/>
              <a:t>KeySpace</a:t>
            </a:r>
            <a:r>
              <a:rPr lang="en-US" dirty="0"/>
              <a:t> </a:t>
            </a:r>
            <a:r>
              <a:rPr lang="en-US" b="1" dirty="0" err="1"/>
              <a:t>tutorialspoint</a:t>
            </a:r>
            <a:r>
              <a:rPr lang="en-US" dirty="0"/>
              <a:t>. </a:t>
            </a:r>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73</a:t>
            </a:fld>
            <a:endParaRPr lang="en-US"/>
          </a:p>
        </p:txBody>
      </p:sp>
    </p:spTree>
    <p:extLst>
      <p:ext uri="{BB962C8B-B14F-4D97-AF65-F5344CB8AC3E}">
        <p14:creationId xmlns:p14="http://schemas.microsoft.com/office/powerpoint/2010/main" val="23433139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err="1" smtClean="0"/>
              <a:t>Durable_writes</a:t>
            </a:r>
            <a:r>
              <a:rPr lang="en-US" b="1" dirty="0" smtClean="0"/>
              <a:t> </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By </a:t>
            </a:r>
            <a:r>
              <a:rPr lang="en-US" dirty="0"/>
              <a:t>default, the </a:t>
            </a:r>
            <a:r>
              <a:rPr lang="en-US" dirty="0" err="1"/>
              <a:t>durable_writes</a:t>
            </a:r>
            <a:r>
              <a:rPr lang="en-US" dirty="0"/>
              <a:t> properties of a table is set to </a:t>
            </a:r>
            <a:r>
              <a:rPr lang="en-US" b="1" dirty="0"/>
              <a:t>true</a:t>
            </a:r>
            <a:r>
              <a:rPr lang="en-US" dirty="0"/>
              <a:t>, however it can be set to false. You cannot set this property to </a:t>
            </a:r>
            <a:r>
              <a:rPr lang="en-US" b="1" dirty="0"/>
              <a:t>simplex strategy</a:t>
            </a:r>
            <a:r>
              <a:rPr lang="en-US" dirty="0"/>
              <a:t>. Given below is the example demonstrating the usage of durable writes property. </a:t>
            </a:r>
          </a:p>
          <a:p>
            <a:r>
              <a:rPr lang="en-US" dirty="0" err="1"/>
              <a:t>cqlsh</a:t>
            </a:r>
            <a:r>
              <a:rPr lang="en-US" dirty="0"/>
              <a:t>&gt; CREATE KEYSPACE test </a:t>
            </a:r>
          </a:p>
          <a:p>
            <a:r>
              <a:rPr lang="en-US" dirty="0"/>
              <a:t>... WITH REPLICATION = { 'class' : '</a:t>
            </a:r>
            <a:r>
              <a:rPr lang="en-US" dirty="0" err="1"/>
              <a:t>NetworkTopologyStrategy</a:t>
            </a:r>
            <a:r>
              <a:rPr lang="en-US" dirty="0"/>
              <a:t>', 'datacenter1' : 3 } </a:t>
            </a:r>
          </a:p>
          <a:p>
            <a:r>
              <a:rPr lang="en-US" dirty="0"/>
              <a:t>... AND DURABLE_WRITES = false; </a:t>
            </a:r>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74</a:t>
            </a:fld>
            <a:endParaRPr lang="en-US"/>
          </a:p>
        </p:txBody>
      </p:sp>
    </p:spTree>
    <p:extLst>
      <p:ext uri="{BB962C8B-B14F-4D97-AF65-F5344CB8AC3E}">
        <p14:creationId xmlns:p14="http://schemas.microsoft.com/office/powerpoint/2010/main" val="6148162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Verification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You </a:t>
            </a:r>
            <a:r>
              <a:rPr lang="en-US" dirty="0"/>
              <a:t>can verify whether the </a:t>
            </a:r>
            <a:r>
              <a:rPr lang="en-US" dirty="0" err="1"/>
              <a:t>durable_writes</a:t>
            </a:r>
            <a:r>
              <a:rPr lang="en-US" dirty="0"/>
              <a:t> property of test </a:t>
            </a:r>
            <a:r>
              <a:rPr lang="en-US" dirty="0" err="1"/>
              <a:t>KeySpace</a:t>
            </a:r>
            <a:r>
              <a:rPr lang="en-US" dirty="0"/>
              <a:t> was set to false by querying the System </a:t>
            </a:r>
            <a:r>
              <a:rPr lang="en-US" dirty="0" err="1"/>
              <a:t>Keyspace</a:t>
            </a:r>
            <a:r>
              <a:rPr lang="en-US" dirty="0"/>
              <a:t>. This query gives you all the </a:t>
            </a:r>
            <a:r>
              <a:rPr lang="en-US" dirty="0" err="1"/>
              <a:t>KeySpaces</a:t>
            </a:r>
            <a:r>
              <a:rPr lang="en-US" dirty="0"/>
              <a:t> along with their properties. </a:t>
            </a:r>
          </a:p>
          <a:p>
            <a:r>
              <a:rPr lang="en-US" dirty="0" err="1"/>
              <a:t>cqlsh</a:t>
            </a:r>
            <a:r>
              <a:rPr lang="en-US" dirty="0"/>
              <a:t>&gt; SELECT * FROM </a:t>
            </a:r>
            <a:r>
              <a:rPr lang="en-US" dirty="0" err="1"/>
              <a:t>system.schema_keyspaces</a:t>
            </a:r>
            <a:r>
              <a:rPr lang="en-US" dirty="0"/>
              <a:t>; </a:t>
            </a:r>
          </a:p>
          <a:p>
            <a:r>
              <a:rPr lang="en-US" dirty="0" err="1"/>
              <a:t>keyspace_name</a:t>
            </a:r>
            <a:r>
              <a:rPr lang="en-US" dirty="0"/>
              <a:t> | </a:t>
            </a:r>
            <a:r>
              <a:rPr lang="en-US" dirty="0" err="1"/>
              <a:t>durable_writes</a:t>
            </a:r>
            <a:r>
              <a:rPr lang="en-US" dirty="0"/>
              <a:t> | </a:t>
            </a:r>
            <a:r>
              <a:rPr lang="en-US" dirty="0" err="1"/>
              <a:t>strategy_class</a:t>
            </a:r>
            <a:r>
              <a:rPr lang="en-US" dirty="0"/>
              <a:t> | </a:t>
            </a:r>
            <a:r>
              <a:rPr lang="en-US" dirty="0" err="1"/>
              <a:t>strategy_options</a:t>
            </a:r>
            <a:r>
              <a:rPr lang="en-US" dirty="0"/>
              <a:t> </a:t>
            </a:r>
          </a:p>
          <a:p>
            <a:r>
              <a:rPr lang="en-US" dirty="0" smtClean="0"/>
              <a:t>----------------+----------------+------------------------------------------------------+---------------------------- </a:t>
            </a:r>
            <a:endParaRPr lang="en-US" dirty="0"/>
          </a:p>
          <a:p>
            <a:r>
              <a:rPr lang="en-US" dirty="0"/>
              <a:t>test | False | </a:t>
            </a:r>
            <a:r>
              <a:rPr lang="en-US" dirty="0" err="1"/>
              <a:t>org.apache.cassandra.locator.NetworkTopologyStrategy</a:t>
            </a:r>
            <a:r>
              <a:rPr lang="en-US" dirty="0"/>
              <a:t> | {"datacenter1" : "3"} </a:t>
            </a:r>
          </a:p>
          <a:p>
            <a:r>
              <a:rPr lang="en-US" dirty="0" err="1"/>
              <a:t>tutorialspoint</a:t>
            </a:r>
            <a:r>
              <a:rPr lang="en-US" dirty="0"/>
              <a:t> | True | </a:t>
            </a:r>
            <a:r>
              <a:rPr lang="en-US" dirty="0" err="1"/>
              <a:t>org.apache.cassandra.locator.SimpleStrategy</a:t>
            </a:r>
            <a:r>
              <a:rPr lang="en-US" dirty="0"/>
              <a:t> | "</a:t>
            </a:r>
            <a:r>
              <a:rPr lang="en-US" dirty="0" err="1"/>
              <a:t>replication_factor</a:t>
            </a:r>
            <a:r>
              <a:rPr lang="en-US" dirty="0"/>
              <a:t>" : "4"} </a:t>
            </a:r>
          </a:p>
          <a:p>
            <a:r>
              <a:rPr lang="en-US" dirty="0"/>
              <a:t>system | True | </a:t>
            </a:r>
            <a:r>
              <a:rPr lang="en-US" dirty="0" err="1"/>
              <a:t>org.apache.cassandra.locator.LocalStrategy</a:t>
            </a:r>
            <a:r>
              <a:rPr lang="en-US" dirty="0"/>
              <a:t> | { } </a:t>
            </a:r>
          </a:p>
          <a:p>
            <a:r>
              <a:rPr lang="en-US" dirty="0" err="1"/>
              <a:t>system_traces</a:t>
            </a:r>
            <a:r>
              <a:rPr lang="en-US" dirty="0"/>
              <a:t> |True | </a:t>
            </a:r>
            <a:r>
              <a:rPr lang="en-US" dirty="0" err="1"/>
              <a:t>org.apache.cassandra.locator.SimpleStrategy</a:t>
            </a:r>
            <a:r>
              <a:rPr lang="en-US" dirty="0"/>
              <a:t> | "</a:t>
            </a:r>
            <a:r>
              <a:rPr lang="en-US" dirty="0" err="1"/>
              <a:t>replication_factor</a:t>
            </a:r>
            <a:r>
              <a:rPr lang="en-US" dirty="0"/>
              <a:t>" : "2"} </a:t>
            </a:r>
          </a:p>
          <a:p>
            <a:r>
              <a:rPr lang="en-US" dirty="0"/>
              <a:t>(4 rows) </a:t>
            </a:r>
          </a:p>
          <a:p>
            <a:r>
              <a:rPr lang="en-US" dirty="0"/>
              <a:t>Here you can observe the </a:t>
            </a:r>
            <a:r>
              <a:rPr lang="en-US" dirty="0" err="1"/>
              <a:t>durable_writes</a:t>
            </a:r>
            <a:r>
              <a:rPr lang="en-US" dirty="0"/>
              <a:t> property of test </a:t>
            </a:r>
            <a:r>
              <a:rPr lang="en-US" dirty="0" err="1"/>
              <a:t>KeySpace</a:t>
            </a:r>
            <a:r>
              <a:rPr lang="en-US" dirty="0"/>
              <a:t> was set to false. </a:t>
            </a:r>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75</a:t>
            </a:fld>
            <a:endParaRPr lang="en-US"/>
          </a:p>
        </p:txBody>
      </p:sp>
    </p:spTree>
    <p:extLst>
      <p:ext uri="{BB962C8B-B14F-4D97-AF65-F5344CB8AC3E}">
        <p14:creationId xmlns:p14="http://schemas.microsoft.com/office/powerpoint/2010/main" val="35830878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a:t>
            </a:r>
            <a:r>
              <a:rPr lang="en-US" dirty="0" err="1" smtClean="0"/>
              <a:t>Keyspace</a:t>
            </a:r>
            <a:endParaRPr lang="en-US" dirty="0"/>
          </a:p>
        </p:txBody>
      </p:sp>
      <p:sp>
        <p:nvSpPr>
          <p:cNvPr id="3" name="Content Placeholder 2"/>
          <p:cNvSpPr>
            <a:spLocks noGrp="1"/>
          </p:cNvSpPr>
          <p:nvPr>
            <p:ph idx="1"/>
          </p:nvPr>
        </p:nvSpPr>
        <p:spPr/>
        <p:txBody>
          <a:bodyPr>
            <a:normAutofit/>
          </a:bodyPr>
          <a:lstStyle/>
          <a:p>
            <a:r>
              <a:rPr lang="en-US" dirty="0" smtClean="0"/>
              <a:t>You </a:t>
            </a:r>
            <a:r>
              <a:rPr lang="en-US" dirty="0"/>
              <a:t>can use a created </a:t>
            </a:r>
            <a:r>
              <a:rPr lang="en-US" dirty="0" err="1"/>
              <a:t>KeySpace</a:t>
            </a:r>
            <a:r>
              <a:rPr lang="en-US" dirty="0"/>
              <a:t> using the keyword </a:t>
            </a:r>
            <a:r>
              <a:rPr lang="en-US" b="1" dirty="0"/>
              <a:t>USE</a:t>
            </a:r>
            <a:r>
              <a:rPr lang="en-US" dirty="0"/>
              <a:t>. Its syntax is as follows: </a:t>
            </a:r>
          </a:p>
          <a:p>
            <a:r>
              <a:rPr lang="en-US" dirty="0" err="1"/>
              <a:t>Syntax:USE</a:t>
            </a:r>
            <a:r>
              <a:rPr lang="en-US" dirty="0"/>
              <a:t> &lt;identifier&gt; </a:t>
            </a:r>
          </a:p>
          <a:p>
            <a:r>
              <a:rPr lang="en-US" b="1" dirty="0"/>
              <a:t>Example </a:t>
            </a:r>
            <a:endParaRPr lang="en-US" dirty="0"/>
          </a:p>
          <a:p>
            <a:r>
              <a:rPr lang="en-US" dirty="0"/>
              <a:t>In the following example, we are using the </a:t>
            </a:r>
            <a:r>
              <a:rPr lang="en-US" dirty="0" err="1"/>
              <a:t>KeySpace</a:t>
            </a:r>
            <a:r>
              <a:rPr lang="en-US" dirty="0"/>
              <a:t> </a:t>
            </a:r>
            <a:r>
              <a:rPr lang="en-US" b="1" dirty="0" err="1"/>
              <a:t>tutorialspoint</a:t>
            </a:r>
            <a:r>
              <a:rPr lang="en-US" dirty="0"/>
              <a:t>. </a:t>
            </a:r>
          </a:p>
          <a:p>
            <a:r>
              <a:rPr lang="en-US" dirty="0" err="1"/>
              <a:t>cqlsh</a:t>
            </a:r>
            <a:r>
              <a:rPr lang="en-US" dirty="0"/>
              <a:t>&gt; USE </a:t>
            </a:r>
            <a:r>
              <a:rPr lang="en-US" dirty="0" err="1"/>
              <a:t>tutorialspoint</a:t>
            </a:r>
            <a:r>
              <a:rPr lang="en-US" dirty="0"/>
              <a:t>; </a:t>
            </a:r>
          </a:p>
          <a:p>
            <a:r>
              <a:rPr lang="en-US" dirty="0" err="1"/>
              <a:t>cqlsh:tutorialspoint</a:t>
            </a:r>
            <a:r>
              <a:rPr lang="en-US" dirty="0"/>
              <a:t>&gt;</a:t>
            </a:r>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76</a:t>
            </a:fld>
            <a:endParaRPr lang="en-US"/>
          </a:p>
        </p:txBody>
      </p:sp>
    </p:spTree>
    <p:extLst>
      <p:ext uri="{BB962C8B-B14F-4D97-AF65-F5344CB8AC3E}">
        <p14:creationId xmlns:p14="http://schemas.microsoft.com/office/powerpoint/2010/main" val="11802264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Altering a </a:t>
            </a:r>
            <a:r>
              <a:rPr lang="en-US" dirty="0" err="1" smtClean="0"/>
              <a:t>KeySpace</a:t>
            </a:r>
            <a:endParaRPr lang="en-US" dirty="0"/>
          </a:p>
        </p:txBody>
      </p:sp>
      <p:sp>
        <p:nvSpPr>
          <p:cNvPr id="3" name="Content Placeholder 2"/>
          <p:cNvSpPr>
            <a:spLocks noGrp="1"/>
          </p:cNvSpPr>
          <p:nvPr>
            <p:ph idx="1"/>
          </p:nvPr>
        </p:nvSpPr>
        <p:spPr/>
        <p:txBody>
          <a:bodyPr>
            <a:normAutofit lnSpcReduction="10000"/>
          </a:bodyPr>
          <a:lstStyle/>
          <a:p>
            <a:r>
              <a:rPr lang="en-US" dirty="0" smtClean="0"/>
              <a:t>ALTER </a:t>
            </a:r>
            <a:r>
              <a:rPr lang="en-US" dirty="0"/>
              <a:t>KEYSPACE can be used to alter properties such as the number of replicas and the </a:t>
            </a:r>
            <a:r>
              <a:rPr lang="en-US" dirty="0" err="1"/>
              <a:t>durable_writes</a:t>
            </a:r>
            <a:r>
              <a:rPr lang="en-US" dirty="0"/>
              <a:t> of a </a:t>
            </a:r>
            <a:r>
              <a:rPr lang="en-US" dirty="0" err="1"/>
              <a:t>KeySpace</a:t>
            </a:r>
            <a:r>
              <a:rPr lang="en-US" dirty="0"/>
              <a:t>. Given below is the syntax of this command. </a:t>
            </a:r>
          </a:p>
          <a:p>
            <a:r>
              <a:rPr lang="en-US" b="1" dirty="0"/>
              <a:t>Syntax </a:t>
            </a:r>
            <a:endParaRPr lang="en-US" dirty="0"/>
          </a:p>
          <a:p>
            <a:r>
              <a:rPr lang="en-US" dirty="0"/>
              <a:t>ALTER KEYSPACE &lt;identifier&gt; WITH &lt;properties&gt; </a:t>
            </a:r>
          </a:p>
          <a:p>
            <a:r>
              <a:rPr lang="en-US" dirty="0"/>
              <a:t>i.e. </a:t>
            </a:r>
          </a:p>
          <a:p>
            <a:r>
              <a:rPr lang="en-US" dirty="0"/>
              <a:t>ALTER KEYSPACE “</a:t>
            </a:r>
            <a:r>
              <a:rPr lang="en-US" dirty="0" err="1"/>
              <a:t>KeySpace</a:t>
            </a:r>
            <a:r>
              <a:rPr lang="en-US" dirty="0"/>
              <a:t> Name” WITH replication = {'class': ‘Strategy name’, '</a:t>
            </a:r>
            <a:r>
              <a:rPr lang="en-US" dirty="0" err="1"/>
              <a:t>replication_factor</a:t>
            </a:r>
            <a:r>
              <a:rPr lang="en-US" dirty="0"/>
              <a:t>' : ‘</a:t>
            </a:r>
            <a:r>
              <a:rPr lang="en-US" dirty="0" err="1"/>
              <a:t>No.Of</a:t>
            </a:r>
            <a:r>
              <a:rPr lang="en-US" dirty="0"/>
              <a:t> replicas’}; </a:t>
            </a:r>
          </a:p>
          <a:p>
            <a:r>
              <a:rPr lang="en-US" dirty="0"/>
              <a:t>The properties of </a:t>
            </a:r>
            <a:r>
              <a:rPr lang="en-US" b="1" dirty="0"/>
              <a:t>ALTER KEYSPACE </a:t>
            </a:r>
            <a:r>
              <a:rPr lang="en-US" dirty="0"/>
              <a:t>are same as CREATE KEYSPACE. It has two properties: </a:t>
            </a:r>
            <a:r>
              <a:rPr lang="en-US" b="1" dirty="0"/>
              <a:t>replication </a:t>
            </a:r>
            <a:r>
              <a:rPr lang="en-US" dirty="0"/>
              <a:t>and </a:t>
            </a:r>
            <a:r>
              <a:rPr lang="en-US" b="1" dirty="0" err="1"/>
              <a:t>durable_writes</a:t>
            </a:r>
            <a:r>
              <a:rPr lang="en-US" dirty="0"/>
              <a:t>. </a:t>
            </a:r>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77</a:t>
            </a:fld>
            <a:endParaRPr lang="en-US"/>
          </a:p>
        </p:txBody>
      </p:sp>
    </p:spTree>
    <p:extLst>
      <p:ext uri="{BB962C8B-B14F-4D97-AF65-F5344CB8AC3E}">
        <p14:creationId xmlns:p14="http://schemas.microsoft.com/office/powerpoint/2010/main" val="37280081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Altering a </a:t>
            </a:r>
            <a:r>
              <a:rPr lang="en-US" dirty="0" err="1" smtClean="0"/>
              <a:t>keySpace</a:t>
            </a:r>
            <a:r>
              <a:rPr lang="en-US" dirty="0" smtClean="0"/>
              <a:t> </a:t>
            </a:r>
            <a:r>
              <a:rPr lang="en-US" sz="1800" dirty="0" smtClean="0"/>
              <a:t>Contd.</a:t>
            </a:r>
            <a:endParaRPr lang="en-US" sz="1800" dirty="0"/>
          </a:p>
        </p:txBody>
      </p:sp>
      <p:sp>
        <p:nvSpPr>
          <p:cNvPr id="3" name="Content Placeholder 2"/>
          <p:cNvSpPr>
            <a:spLocks noGrp="1"/>
          </p:cNvSpPr>
          <p:nvPr>
            <p:ph idx="1"/>
          </p:nvPr>
        </p:nvSpPr>
        <p:spPr/>
        <p:txBody>
          <a:bodyPr>
            <a:normAutofit fontScale="77500" lnSpcReduction="20000"/>
          </a:bodyPr>
          <a:lstStyle/>
          <a:p>
            <a:r>
              <a:rPr lang="en-US" b="1" dirty="0" smtClean="0"/>
              <a:t>Replication </a:t>
            </a:r>
            <a:endParaRPr lang="en-US" dirty="0"/>
          </a:p>
          <a:p>
            <a:r>
              <a:rPr lang="en-US" dirty="0"/>
              <a:t>The replication option specifies the replica placement strategy and the number of replicas wanted. </a:t>
            </a:r>
          </a:p>
          <a:p>
            <a:r>
              <a:rPr lang="en-US" b="1" dirty="0" err="1"/>
              <a:t>Durable_writes</a:t>
            </a:r>
            <a:r>
              <a:rPr lang="en-US" b="1" dirty="0"/>
              <a:t> </a:t>
            </a:r>
            <a:endParaRPr lang="en-US" dirty="0"/>
          </a:p>
          <a:p>
            <a:r>
              <a:rPr lang="en-US" dirty="0"/>
              <a:t>Using this option, you can instruct Cassandra whether to use </a:t>
            </a:r>
            <a:r>
              <a:rPr lang="en-US" dirty="0" err="1"/>
              <a:t>commitlog</a:t>
            </a:r>
            <a:r>
              <a:rPr lang="en-US" dirty="0"/>
              <a:t> for updates on the current </a:t>
            </a:r>
            <a:r>
              <a:rPr lang="en-US" dirty="0" err="1"/>
              <a:t>KeySpace</a:t>
            </a:r>
            <a:r>
              <a:rPr lang="en-US" dirty="0"/>
              <a:t>. This option is not mandatory and by default, it is set to true. </a:t>
            </a:r>
          </a:p>
          <a:p>
            <a:r>
              <a:rPr lang="en-US" b="1" dirty="0"/>
              <a:t>Example </a:t>
            </a:r>
            <a:endParaRPr lang="en-US" dirty="0"/>
          </a:p>
          <a:p>
            <a:r>
              <a:rPr lang="en-US" dirty="0"/>
              <a:t>Given below is an example of altering a </a:t>
            </a:r>
            <a:r>
              <a:rPr lang="en-US" dirty="0" err="1"/>
              <a:t>KeySpace</a:t>
            </a:r>
            <a:r>
              <a:rPr lang="en-US" dirty="0"/>
              <a:t>. </a:t>
            </a:r>
          </a:p>
          <a:p>
            <a:r>
              <a:rPr lang="en-US" dirty="0"/>
              <a:t>● Here we are altering a </a:t>
            </a:r>
            <a:r>
              <a:rPr lang="en-US" dirty="0" err="1"/>
              <a:t>KeySpace</a:t>
            </a:r>
            <a:r>
              <a:rPr lang="en-US" dirty="0"/>
              <a:t> named </a:t>
            </a:r>
            <a:r>
              <a:rPr lang="en-US" b="1" dirty="0" err="1"/>
              <a:t>TutorialsPoint</a:t>
            </a:r>
            <a:r>
              <a:rPr lang="en-US" dirty="0"/>
              <a:t>. </a:t>
            </a:r>
          </a:p>
          <a:p>
            <a:r>
              <a:rPr lang="en-US" dirty="0"/>
              <a:t>● We are changing the replication factor from 1 to 3. </a:t>
            </a:r>
          </a:p>
          <a:p>
            <a:endParaRPr lang="en-US" dirty="0"/>
          </a:p>
          <a:p>
            <a:r>
              <a:rPr lang="en-US" dirty="0" err="1"/>
              <a:t>cqlsh</a:t>
            </a:r>
            <a:r>
              <a:rPr lang="en-US" dirty="0"/>
              <a:t>.&gt; ALTER KEYSPACE </a:t>
            </a:r>
            <a:r>
              <a:rPr lang="en-US" dirty="0" err="1"/>
              <a:t>tutorialspoint</a:t>
            </a:r>
            <a:r>
              <a:rPr lang="en-US" dirty="0"/>
              <a:t> WITH replication = {'class':'</a:t>
            </a:r>
            <a:r>
              <a:rPr lang="en-US" dirty="0" err="1"/>
              <a:t>NetworkTopologyStrategy</a:t>
            </a:r>
            <a:r>
              <a:rPr lang="en-US" dirty="0"/>
              <a:t>', '</a:t>
            </a:r>
            <a:r>
              <a:rPr lang="en-US" dirty="0" err="1"/>
              <a:t>replication_factor</a:t>
            </a:r>
            <a:r>
              <a:rPr lang="en-US" dirty="0"/>
              <a:t>' : 3}; </a:t>
            </a:r>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78</a:t>
            </a:fld>
            <a:endParaRPr lang="en-US"/>
          </a:p>
        </p:txBody>
      </p:sp>
    </p:spTree>
    <p:extLst>
      <p:ext uri="{BB962C8B-B14F-4D97-AF65-F5344CB8AC3E}">
        <p14:creationId xmlns:p14="http://schemas.microsoft.com/office/powerpoint/2010/main" val="159584653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Altering a </a:t>
            </a:r>
            <a:r>
              <a:rPr lang="en-US" dirty="0" err="1" smtClean="0"/>
              <a:t>keySpace</a:t>
            </a:r>
            <a:r>
              <a:rPr lang="en-US" dirty="0" smtClean="0"/>
              <a:t> </a:t>
            </a:r>
            <a:r>
              <a:rPr lang="en-US" sz="1800" dirty="0" smtClean="0"/>
              <a:t>Contd.</a:t>
            </a:r>
            <a:endParaRPr lang="en-US" sz="1800" dirty="0"/>
          </a:p>
        </p:txBody>
      </p:sp>
      <p:sp>
        <p:nvSpPr>
          <p:cNvPr id="3" name="Content Placeholder 2"/>
          <p:cNvSpPr>
            <a:spLocks noGrp="1"/>
          </p:cNvSpPr>
          <p:nvPr>
            <p:ph idx="1"/>
          </p:nvPr>
        </p:nvSpPr>
        <p:spPr/>
        <p:txBody>
          <a:bodyPr>
            <a:normAutofit fontScale="70000" lnSpcReduction="20000"/>
          </a:bodyPr>
          <a:lstStyle/>
          <a:p>
            <a:r>
              <a:rPr lang="en-US" b="1" dirty="0" smtClean="0"/>
              <a:t>Altering </a:t>
            </a:r>
            <a:r>
              <a:rPr lang="en-US" b="1" dirty="0" err="1"/>
              <a:t>Durable_writes</a:t>
            </a:r>
            <a:r>
              <a:rPr lang="en-US" b="1" dirty="0"/>
              <a:t> </a:t>
            </a:r>
            <a:endParaRPr lang="en-US" dirty="0"/>
          </a:p>
          <a:p>
            <a:r>
              <a:rPr lang="en-US" dirty="0"/>
              <a:t>You can also alter the </a:t>
            </a:r>
            <a:r>
              <a:rPr lang="en-US" dirty="0" err="1"/>
              <a:t>durable_writes</a:t>
            </a:r>
            <a:r>
              <a:rPr lang="en-US" dirty="0"/>
              <a:t> property of a </a:t>
            </a:r>
            <a:r>
              <a:rPr lang="en-US" dirty="0" err="1"/>
              <a:t>KeySpace</a:t>
            </a:r>
            <a:r>
              <a:rPr lang="en-US" dirty="0"/>
              <a:t>. Given below is the </a:t>
            </a:r>
            <a:r>
              <a:rPr lang="en-US" dirty="0" err="1"/>
              <a:t>durable_writes</a:t>
            </a:r>
            <a:r>
              <a:rPr lang="en-US" dirty="0"/>
              <a:t> property of the </a:t>
            </a:r>
            <a:r>
              <a:rPr lang="en-US" b="1" dirty="0"/>
              <a:t>test </a:t>
            </a:r>
            <a:r>
              <a:rPr lang="en-US" dirty="0" err="1"/>
              <a:t>KeySpace</a:t>
            </a:r>
            <a:r>
              <a:rPr lang="en-US" dirty="0"/>
              <a:t>. </a:t>
            </a:r>
          </a:p>
          <a:p>
            <a:r>
              <a:rPr lang="en-US" dirty="0"/>
              <a:t>SELECT * FROM </a:t>
            </a:r>
            <a:r>
              <a:rPr lang="en-US" dirty="0" err="1" smtClean="0"/>
              <a:t>system_schema.keyspaces</a:t>
            </a:r>
            <a:r>
              <a:rPr lang="en-US" dirty="0"/>
              <a:t>; </a:t>
            </a:r>
          </a:p>
          <a:p>
            <a:r>
              <a:rPr lang="en-US" dirty="0" err="1"/>
              <a:t>keyspace_name</a:t>
            </a:r>
            <a:r>
              <a:rPr lang="en-US" dirty="0"/>
              <a:t> | </a:t>
            </a:r>
            <a:r>
              <a:rPr lang="en-US" dirty="0" err="1"/>
              <a:t>durable_writes</a:t>
            </a:r>
            <a:r>
              <a:rPr lang="en-US" dirty="0"/>
              <a:t> | </a:t>
            </a:r>
            <a:r>
              <a:rPr lang="en-US" dirty="0" err="1"/>
              <a:t>strategy_class</a:t>
            </a:r>
            <a:r>
              <a:rPr lang="en-US" dirty="0"/>
              <a:t> | </a:t>
            </a:r>
            <a:r>
              <a:rPr lang="en-US" dirty="0" err="1"/>
              <a:t>strategy_options</a:t>
            </a:r>
            <a:r>
              <a:rPr lang="en-US" dirty="0"/>
              <a:t> </a:t>
            </a:r>
          </a:p>
          <a:p>
            <a:r>
              <a:rPr lang="en-US" dirty="0"/>
              <a:t>----------------+----------------+------------------------------------------------------+---------------------------- </a:t>
            </a:r>
          </a:p>
          <a:p>
            <a:r>
              <a:rPr lang="en-US" dirty="0"/>
              <a:t>test | False | </a:t>
            </a:r>
            <a:r>
              <a:rPr lang="en-US" dirty="0" err="1"/>
              <a:t>org.apache.cassandra.locator.NetworkTopologyStrategy</a:t>
            </a:r>
            <a:r>
              <a:rPr lang="en-US" dirty="0"/>
              <a:t> | {"datacenter1":"3"} </a:t>
            </a:r>
          </a:p>
          <a:p>
            <a:r>
              <a:rPr lang="en-US" dirty="0" err="1"/>
              <a:t>tutorialspoint</a:t>
            </a:r>
            <a:r>
              <a:rPr lang="en-US" dirty="0"/>
              <a:t> | True | </a:t>
            </a:r>
            <a:r>
              <a:rPr lang="en-US" dirty="0" err="1"/>
              <a:t>org.apache.cassandra.locator.SimpleStrategy</a:t>
            </a:r>
            <a:r>
              <a:rPr lang="en-US" dirty="0"/>
              <a:t> | "replication_factor":"4"} </a:t>
            </a:r>
          </a:p>
          <a:p>
            <a:r>
              <a:rPr lang="en-US" dirty="0"/>
              <a:t>system | True | </a:t>
            </a:r>
            <a:r>
              <a:rPr lang="en-US" dirty="0" err="1"/>
              <a:t>org.apache.cassandra.locator.LocalStrategy</a:t>
            </a:r>
            <a:r>
              <a:rPr lang="en-US" dirty="0"/>
              <a:t> | { } </a:t>
            </a:r>
          </a:p>
          <a:p>
            <a:r>
              <a:rPr lang="en-US" dirty="0" err="1"/>
              <a:t>system_traces</a:t>
            </a:r>
            <a:r>
              <a:rPr lang="en-US" dirty="0"/>
              <a:t> | True |</a:t>
            </a:r>
            <a:r>
              <a:rPr lang="en-US" dirty="0" err="1"/>
              <a:t>org.apache.cassandra.locator.SimpleStrategy</a:t>
            </a:r>
            <a:r>
              <a:rPr lang="en-US" dirty="0"/>
              <a:t> | "replication_factor":"2"} </a:t>
            </a:r>
          </a:p>
          <a:p>
            <a:r>
              <a:rPr lang="en-US" dirty="0"/>
              <a:t>(4 rows) </a:t>
            </a:r>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79</a:t>
            </a:fld>
            <a:endParaRPr lang="en-US"/>
          </a:p>
        </p:txBody>
      </p:sp>
    </p:spTree>
    <p:extLst>
      <p:ext uri="{BB962C8B-B14F-4D97-AF65-F5344CB8AC3E}">
        <p14:creationId xmlns:p14="http://schemas.microsoft.com/office/powerpoint/2010/main" val="2363249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Cassandra </a:t>
            </a:r>
            <a:r>
              <a:rPr lang="en-US" dirty="0" smtClean="0"/>
              <a:t>– CQL Types</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a:t>Cassandra </a:t>
            </a:r>
            <a:r>
              <a:rPr lang="en-US" dirty="0" smtClean="0"/>
              <a:t>– CQL </a:t>
            </a:r>
            <a:r>
              <a:rPr lang="en-US" dirty="0" err="1" smtClean="0"/>
              <a:t>Datatypes</a:t>
            </a:r>
            <a:endParaRPr lang="en-US" dirty="0" smtClean="0"/>
          </a:p>
          <a:p>
            <a:r>
              <a:rPr lang="en-US" dirty="0"/>
              <a:t>Cassandra </a:t>
            </a:r>
            <a:r>
              <a:rPr lang="en-US" dirty="0" smtClean="0"/>
              <a:t>– CQL Collections</a:t>
            </a:r>
          </a:p>
          <a:p>
            <a:r>
              <a:rPr lang="en-US" dirty="0"/>
              <a:t>Cassandra </a:t>
            </a:r>
            <a:r>
              <a:rPr lang="en-US" dirty="0" smtClean="0"/>
              <a:t>– User Defined </a:t>
            </a:r>
            <a:r>
              <a:rPr lang="en-US" dirty="0" err="1" smtClean="0"/>
              <a:t>Datatypes</a:t>
            </a:r>
            <a:endParaRPr lang="en-US" dirty="0" smtClean="0"/>
          </a:p>
          <a:p>
            <a:endParaRPr lang="en-US" dirty="0"/>
          </a:p>
          <a:p>
            <a:endParaRPr lang="en-US"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CB5A504E-B4DE-42BE-B7D8-338A987C8CBD}"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8</a:t>
            </a:fld>
            <a:endParaRPr lang="en-US"/>
          </a:p>
        </p:txBody>
      </p:sp>
    </p:spTree>
    <p:extLst>
      <p:ext uri="{BB962C8B-B14F-4D97-AF65-F5344CB8AC3E}">
        <p14:creationId xmlns:p14="http://schemas.microsoft.com/office/powerpoint/2010/main" val="217095080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Altering a </a:t>
            </a:r>
            <a:r>
              <a:rPr lang="en-US" dirty="0" err="1" smtClean="0"/>
              <a:t>keySpace</a:t>
            </a:r>
            <a:r>
              <a:rPr lang="en-US" dirty="0" smtClean="0"/>
              <a:t> </a:t>
            </a:r>
            <a:r>
              <a:rPr lang="en-US" sz="1800" dirty="0" smtClean="0"/>
              <a:t>Contd.</a:t>
            </a:r>
            <a:endParaRPr lang="en-US" sz="1800" dirty="0"/>
          </a:p>
        </p:txBody>
      </p:sp>
      <p:sp>
        <p:nvSpPr>
          <p:cNvPr id="3" name="Content Placeholder 2"/>
          <p:cNvSpPr>
            <a:spLocks noGrp="1"/>
          </p:cNvSpPr>
          <p:nvPr>
            <p:ph idx="1"/>
          </p:nvPr>
        </p:nvSpPr>
        <p:spPr/>
        <p:txBody>
          <a:bodyPr>
            <a:normAutofit fontScale="70000" lnSpcReduction="20000"/>
          </a:bodyPr>
          <a:lstStyle/>
          <a:p>
            <a:r>
              <a:rPr lang="en-US" dirty="0" smtClean="0"/>
              <a:t>ALTER </a:t>
            </a:r>
            <a:r>
              <a:rPr lang="en-US" dirty="0"/>
              <a:t>KEYSPACE test </a:t>
            </a:r>
          </a:p>
          <a:p>
            <a:r>
              <a:rPr lang="en-US" dirty="0"/>
              <a:t>WITH REPLICATION = {'class' : '</a:t>
            </a:r>
            <a:r>
              <a:rPr lang="en-US" dirty="0" err="1"/>
              <a:t>NetworkTopologyStrategy</a:t>
            </a:r>
            <a:r>
              <a:rPr lang="en-US" dirty="0"/>
              <a:t>', 'datacenter1' : 3} </a:t>
            </a:r>
          </a:p>
          <a:p>
            <a:r>
              <a:rPr lang="en-US" dirty="0"/>
              <a:t>AND DURABLE_WRITES = true; </a:t>
            </a:r>
          </a:p>
          <a:p>
            <a:r>
              <a:rPr lang="en-US" dirty="0"/>
              <a:t>Once again, if you verify the properties of </a:t>
            </a:r>
            <a:r>
              <a:rPr lang="en-US" dirty="0" err="1"/>
              <a:t>KeySpaces</a:t>
            </a:r>
            <a:r>
              <a:rPr lang="en-US" dirty="0"/>
              <a:t>, it will produce the following output. </a:t>
            </a:r>
          </a:p>
          <a:p>
            <a:r>
              <a:rPr lang="en-US" dirty="0"/>
              <a:t>SELECT * FROM </a:t>
            </a:r>
            <a:r>
              <a:rPr lang="en-US" dirty="0" err="1"/>
              <a:t>system.schema_keyspaces</a:t>
            </a:r>
            <a:r>
              <a:rPr lang="en-US" dirty="0"/>
              <a:t>; </a:t>
            </a:r>
          </a:p>
          <a:p>
            <a:r>
              <a:rPr lang="en-US" dirty="0" err="1"/>
              <a:t>keyspace_name</a:t>
            </a:r>
            <a:r>
              <a:rPr lang="en-US" dirty="0"/>
              <a:t> | </a:t>
            </a:r>
            <a:r>
              <a:rPr lang="en-US" dirty="0" err="1"/>
              <a:t>durable_writes</a:t>
            </a:r>
            <a:r>
              <a:rPr lang="en-US" dirty="0"/>
              <a:t> | </a:t>
            </a:r>
            <a:r>
              <a:rPr lang="en-US" dirty="0" err="1"/>
              <a:t>strategy_class</a:t>
            </a:r>
            <a:r>
              <a:rPr lang="en-US" dirty="0"/>
              <a:t> | </a:t>
            </a:r>
            <a:r>
              <a:rPr lang="en-US" dirty="0" err="1"/>
              <a:t>strategy_options</a:t>
            </a:r>
            <a:r>
              <a:rPr lang="en-US" dirty="0"/>
              <a:t> </a:t>
            </a:r>
          </a:p>
          <a:p>
            <a:r>
              <a:rPr lang="en-US" dirty="0"/>
              <a:t>----------------+----------------+------------------------------------------------------+---------------------------- </a:t>
            </a:r>
          </a:p>
          <a:p>
            <a:r>
              <a:rPr lang="en-US" dirty="0"/>
              <a:t>test | True | </a:t>
            </a:r>
            <a:r>
              <a:rPr lang="en-US" dirty="0" err="1"/>
              <a:t>org.apache.cassandra.locator.NetworkTopologyStrategy</a:t>
            </a:r>
            <a:r>
              <a:rPr lang="en-US" dirty="0"/>
              <a:t> | {"datacenter1":"3"} </a:t>
            </a:r>
          </a:p>
          <a:p>
            <a:r>
              <a:rPr lang="en-US" dirty="0" err="1" smtClean="0"/>
              <a:t>tutorialspoint</a:t>
            </a:r>
            <a:r>
              <a:rPr lang="en-US" dirty="0" smtClean="0"/>
              <a:t> </a:t>
            </a:r>
            <a:r>
              <a:rPr lang="en-US" dirty="0"/>
              <a:t>| True | </a:t>
            </a:r>
            <a:r>
              <a:rPr lang="en-US" dirty="0" err="1"/>
              <a:t>org.apache.cassandra.locator.SimpleStrategy</a:t>
            </a:r>
            <a:r>
              <a:rPr lang="en-US" dirty="0"/>
              <a:t> | "replication_factor":"4"} </a:t>
            </a:r>
          </a:p>
          <a:p>
            <a:r>
              <a:rPr lang="en-US" dirty="0"/>
              <a:t>system | True | </a:t>
            </a:r>
            <a:r>
              <a:rPr lang="en-US" dirty="0" err="1"/>
              <a:t>org.apache.cassandra.locator.LocalStrategy</a:t>
            </a:r>
            <a:r>
              <a:rPr lang="en-US" dirty="0"/>
              <a:t> | { } </a:t>
            </a:r>
          </a:p>
          <a:p>
            <a:r>
              <a:rPr lang="en-US" dirty="0" err="1"/>
              <a:t>system_traces</a:t>
            </a:r>
            <a:r>
              <a:rPr lang="en-US" dirty="0"/>
              <a:t> | True |</a:t>
            </a:r>
            <a:r>
              <a:rPr lang="en-US" dirty="0" err="1"/>
              <a:t>org.apache.cassandra.locator.SimpleStrategy</a:t>
            </a:r>
            <a:r>
              <a:rPr lang="en-US" dirty="0"/>
              <a:t> | "replication_factor":"2"} </a:t>
            </a:r>
          </a:p>
          <a:p>
            <a:r>
              <a:rPr lang="en-US" dirty="0"/>
              <a:t>(4 rows) </a:t>
            </a:r>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80</a:t>
            </a:fld>
            <a:endParaRPr lang="en-US"/>
          </a:p>
        </p:txBody>
      </p:sp>
    </p:spTree>
    <p:extLst>
      <p:ext uri="{BB962C8B-B14F-4D97-AF65-F5344CB8AC3E}">
        <p14:creationId xmlns:p14="http://schemas.microsoft.com/office/powerpoint/2010/main" val="29119322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Dropping a </a:t>
            </a:r>
            <a:r>
              <a:rPr lang="en-US" b="1" dirty="0" err="1"/>
              <a:t>KeySpace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You </a:t>
            </a:r>
            <a:r>
              <a:rPr lang="en-US" dirty="0"/>
              <a:t>can drop a </a:t>
            </a:r>
            <a:r>
              <a:rPr lang="en-US" dirty="0" err="1"/>
              <a:t>KeySpace</a:t>
            </a:r>
            <a:r>
              <a:rPr lang="en-US" dirty="0"/>
              <a:t> using the command </a:t>
            </a:r>
            <a:r>
              <a:rPr lang="en-US" b="1" dirty="0"/>
              <a:t>DROP KEYSPACE</a:t>
            </a:r>
            <a:r>
              <a:rPr lang="en-US" dirty="0"/>
              <a:t>. Given below is the syntax for dropping a </a:t>
            </a:r>
            <a:r>
              <a:rPr lang="en-US" dirty="0" err="1"/>
              <a:t>KeySpace</a:t>
            </a:r>
            <a:r>
              <a:rPr lang="en-US" dirty="0"/>
              <a:t>. </a:t>
            </a:r>
          </a:p>
          <a:p>
            <a:r>
              <a:rPr lang="en-US" b="1" dirty="0"/>
              <a:t>Syntax </a:t>
            </a:r>
            <a:endParaRPr lang="en-US" dirty="0"/>
          </a:p>
          <a:p>
            <a:r>
              <a:rPr lang="en-US" dirty="0"/>
              <a:t>DROP KEYSPACE &lt;identifier&gt; </a:t>
            </a:r>
          </a:p>
          <a:p>
            <a:r>
              <a:rPr lang="en-US" dirty="0"/>
              <a:t>i.e. </a:t>
            </a:r>
          </a:p>
          <a:p>
            <a:r>
              <a:rPr lang="en-US" dirty="0"/>
              <a:t>DROP KEYSPACE “</a:t>
            </a:r>
            <a:r>
              <a:rPr lang="en-US" dirty="0" err="1"/>
              <a:t>KeySpace</a:t>
            </a:r>
            <a:r>
              <a:rPr lang="en-US" dirty="0"/>
              <a:t> name” </a:t>
            </a:r>
          </a:p>
          <a:p>
            <a:r>
              <a:rPr lang="en-US" b="1" dirty="0"/>
              <a:t>Example </a:t>
            </a:r>
            <a:endParaRPr lang="en-US" dirty="0"/>
          </a:p>
          <a:p>
            <a:r>
              <a:rPr lang="en-US" dirty="0"/>
              <a:t>The following code deletes the </a:t>
            </a:r>
            <a:r>
              <a:rPr lang="en-US" dirty="0" err="1"/>
              <a:t>keyspace</a:t>
            </a:r>
            <a:r>
              <a:rPr lang="en-US" dirty="0"/>
              <a:t> </a:t>
            </a:r>
            <a:r>
              <a:rPr lang="en-US" b="1" dirty="0" err="1"/>
              <a:t>tutorialspoint</a:t>
            </a:r>
            <a:r>
              <a:rPr lang="en-US" dirty="0"/>
              <a:t>. </a:t>
            </a:r>
          </a:p>
          <a:p>
            <a:r>
              <a:rPr lang="en-US" dirty="0" err="1"/>
              <a:t>cqlsh</a:t>
            </a:r>
            <a:r>
              <a:rPr lang="en-US" dirty="0"/>
              <a:t>&gt;DROP KEYSPACE </a:t>
            </a:r>
            <a:r>
              <a:rPr lang="en-US" dirty="0" err="1"/>
              <a:t>tutorialspoint</a:t>
            </a:r>
            <a:r>
              <a:rPr lang="en-US" dirty="0"/>
              <a:t>; </a:t>
            </a:r>
          </a:p>
          <a:p>
            <a:r>
              <a:rPr lang="en-US" b="1" dirty="0"/>
              <a:t>Verification </a:t>
            </a:r>
            <a:endParaRPr lang="en-US" dirty="0"/>
          </a:p>
          <a:p>
            <a:r>
              <a:rPr lang="en-US" dirty="0"/>
              <a:t>Verify the </a:t>
            </a:r>
            <a:r>
              <a:rPr lang="en-US" dirty="0" err="1"/>
              <a:t>keyspaces</a:t>
            </a:r>
            <a:r>
              <a:rPr lang="en-US" dirty="0"/>
              <a:t> using the command </a:t>
            </a:r>
            <a:r>
              <a:rPr lang="en-US" b="1" dirty="0"/>
              <a:t>Describe </a:t>
            </a:r>
            <a:r>
              <a:rPr lang="en-US" dirty="0"/>
              <a:t>and check whether the table is dropped as shown below. </a:t>
            </a:r>
          </a:p>
          <a:p>
            <a:r>
              <a:rPr lang="en-US" dirty="0" err="1"/>
              <a:t>cqlsh</a:t>
            </a:r>
            <a:r>
              <a:rPr lang="en-US" dirty="0"/>
              <a:t>&gt;DESCRIBE </a:t>
            </a:r>
            <a:r>
              <a:rPr lang="en-US" dirty="0" err="1"/>
              <a:t>keyspaces</a:t>
            </a:r>
            <a:r>
              <a:rPr lang="en-US" dirty="0"/>
              <a:t>; </a:t>
            </a:r>
          </a:p>
          <a:p>
            <a:r>
              <a:rPr lang="en-US" dirty="0"/>
              <a:t>system </a:t>
            </a:r>
            <a:r>
              <a:rPr lang="en-US" dirty="0" err="1"/>
              <a:t>system_traces</a:t>
            </a:r>
            <a:r>
              <a:rPr lang="en-US" dirty="0"/>
              <a:t> </a:t>
            </a:r>
          </a:p>
          <a:p>
            <a:r>
              <a:rPr lang="en-US" dirty="0"/>
              <a:t>Since we have deleted the </a:t>
            </a:r>
            <a:r>
              <a:rPr lang="en-US" dirty="0" err="1"/>
              <a:t>keyspace</a:t>
            </a:r>
            <a:r>
              <a:rPr lang="en-US" dirty="0"/>
              <a:t> </a:t>
            </a:r>
            <a:r>
              <a:rPr lang="en-US" dirty="0" err="1"/>
              <a:t>tutorialspoint</a:t>
            </a:r>
            <a:r>
              <a:rPr lang="en-US" dirty="0"/>
              <a:t>, you will not find it in the </a:t>
            </a:r>
            <a:r>
              <a:rPr lang="en-US" dirty="0" err="1"/>
              <a:t>keyspaces</a:t>
            </a:r>
            <a:r>
              <a:rPr lang="en-US" dirty="0"/>
              <a:t> list. </a:t>
            </a:r>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81</a:t>
            </a:fld>
            <a:endParaRPr lang="en-US"/>
          </a:p>
        </p:txBody>
      </p:sp>
    </p:spTree>
    <p:extLst>
      <p:ext uri="{BB962C8B-B14F-4D97-AF65-F5344CB8AC3E}">
        <p14:creationId xmlns:p14="http://schemas.microsoft.com/office/powerpoint/2010/main" val="163548443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Cassandra - Create Table</a:t>
            </a:r>
            <a:br>
              <a:rPr lang="en-US" dirty="0"/>
            </a:br>
            <a:endParaRPr lang="en-US" dirty="0"/>
          </a:p>
        </p:txBody>
      </p:sp>
      <p:sp>
        <p:nvSpPr>
          <p:cNvPr id="3" name="Content Placeholder 2"/>
          <p:cNvSpPr>
            <a:spLocks noGrp="1"/>
          </p:cNvSpPr>
          <p:nvPr>
            <p:ph idx="1"/>
          </p:nvPr>
        </p:nvSpPr>
        <p:spPr/>
        <p:txBody>
          <a:bodyPr/>
          <a:lstStyle/>
          <a:p>
            <a:r>
              <a:rPr lang="en-US" dirty="0"/>
              <a:t>Creating a Table using </a:t>
            </a:r>
            <a:r>
              <a:rPr lang="en-US" dirty="0" err="1"/>
              <a:t>Cqlsh</a:t>
            </a:r>
            <a:endParaRPr lang="en-US" dirty="0"/>
          </a:p>
          <a:p>
            <a:r>
              <a:rPr lang="en-US" dirty="0"/>
              <a:t>You can create a table using the command </a:t>
            </a:r>
            <a:r>
              <a:rPr lang="en-US" b="1" dirty="0"/>
              <a:t>CREATE TABLE</a:t>
            </a:r>
            <a:r>
              <a:rPr lang="en-US" dirty="0"/>
              <a:t>. Given below is the syntax for creating a table.</a:t>
            </a:r>
          </a:p>
          <a:p>
            <a:pPr marL="457200" lvl="1" indent="0">
              <a:buNone/>
            </a:pPr>
            <a:r>
              <a:rPr lang="en-US" dirty="0" smtClean="0"/>
              <a:t>CREATE (TABLE | COLUMNFAMILY) &lt;</a:t>
            </a:r>
            <a:r>
              <a:rPr lang="en-US" dirty="0" err="1" smtClean="0"/>
              <a:t>tablename</a:t>
            </a:r>
            <a:r>
              <a:rPr lang="en-US" dirty="0" smtClean="0"/>
              <a:t>&gt;</a:t>
            </a:r>
          </a:p>
          <a:p>
            <a:pPr marL="457200" lvl="1" indent="0">
              <a:buNone/>
            </a:pPr>
            <a:r>
              <a:rPr lang="en-US" dirty="0" smtClean="0"/>
              <a:t>('&lt;column-definition&gt;' , '&lt;column-definition&gt;')</a:t>
            </a:r>
          </a:p>
          <a:p>
            <a:pPr marL="457200" lvl="1" indent="0">
              <a:buNone/>
            </a:pPr>
            <a:r>
              <a:rPr lang="en-US" dirty="0" smtClean="0"/>
              <a:t>(WITH &lt;option&gt; AND &lt;option&gt;)</a:t>
            </a:r>
            <a:endParaRPr lang="en-US"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82</a:t>
            </a:fld>
            <a:endParaRPr lang="en-US"/>
          </a:p>
        </p:txBody>
      </p:sp>
    </p:spTree>
    <p:extLst>
      <p:ext uri="{BB962C8B-B14F-4D97-AF65-F5344CB8AC3E}">
        <p14:creationId xmlns:p14="http://schemas.microsoft.com/office/powerpoint/2010/main" val="9463063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Cassandra - Create Table</a:t>
            </a:r>
            <a:br>
              <a:rPr lang="en-US" dirty="0"/>
            </a:br>
            <a:endParaRPr lang="en-US" dirty="0"/>
          </a:p>
        </p:txBody>
      </p:sp>
      <p:sp>
        <p:nvSpPr>
          <p:cNvPr id="3" name="Content Placeholder 2"/>
          <p:cNvSpPr>
            <a:spLocks noGrp="1"/>
          </p:cNvSpPr>
          <p:nvPr>
            <p:ph idx="1"/>
          </p:nvPr>
        </p:nvSpPr>
        <p:spPr/>
        <p:txBody>
          <a:bodyPr>
            <a:normAutofit/>
          </a:bodyPr>
          <a:lstStyle/>
          <a:p>
            <a:r>
              <a:rPr lang="en-US" dirty="0"/>
              <a:t>Defining a Column</a:t>
            </a:r>
          </a:p>
          <a:p>
            <a:r>
              <a:rPr lang="en-US" dirty="0"/>
              <a:t>You can define a column as shown below</a:t>
            </a:r>
            <a:r>
              <a:rPr lang="en-US" dirty="0" smtClean="0"/>
              <a:t>.</a:t>
            </a:r>
          </a:p>
          <a:p>
            <a:pPr marL="457200" lvl="1" indent="0">
              <a:buNone/>
            </a:pPr>
            <a:r>
              <a:rPr lang="en-US" dirty="0" smtClean="0"/>
              <a:t>column name1 data type,</a:t>
            </a:r>
          </a:p>
          <a:p>
            <a:pPr marL="457200" lvl="1" indent="0">
              <a:buNone/>
            </a:pPr>
            <a:r>
              <a:rPr lang="en-US" dirty="0" smtClean="0"/>
              <a:t>column name2 data type,</a:t>
            </a:r>
          </a:p>
          <a:p>
            <a:pPr marL="457200" lvl="1" indent="0">
              <a:buNone/>
            </a:pPr>
            <a:endParaRPr lang="en-US" dirty="0" smtClean="0"/>
          </a:p>
          <a:p>
            <a:pPr marL="457200" lvl="1" indent="0">
              <a:buNone/>
            </a:pPr>
            <a:r>
              <a:rPr lang="en-US" dirty="0" smtClean="0"/>
              <a:t>example:</a:t>
            </a:r>
          </a:p>
          <a:p>
            <a:pPr marL="457200" lvl="1" indent="0">
              <a:buNone/>
            </a:pPr>
            <a:endParaRPr lang="en-US" dirty="0" smtClean="0"/>
          </a:p>
          <a:p>
            <a:pPr marL="457200" lvl="1" indent="0">
              <a:buNone/>
            </a:pPr>
            <a:r>
              <a:rPr lang="en-US" dirty="0" smtClean="0"/>
              <a:t>age </a:t>
            </a:r>
            <a:r>
              <a:rPr lang="en-US" dirty="0" err="1" smtClean="0"/>
              <a:t>int</a:t>
            </a:r>
            <a:r>
              <a:rPr lang="en-US" dirty="0" smtClean="0"/>
              <a:t>,</a:t>
            </a:r>
          </a:p>
          <a:p>
            <a:pPr marL="457200" lvl="1" indent="0">
              <a:buNone/>
            </a:pPr>
            <a:r>
              <a:rPr lang="en-US" dirty="0" smtClean="0"/>
              <a:t>name text</a:t>
            </a:r>
            <a:endParaRPr lang="en-US"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83</a:t>
            </a:fld>
            <a:endParaRPr lang="en-US"/>
          </a:p>
        </p:txBody>
      </p:sp>
    </p:spTree>
    <p:extLst>
      <p:ext uri="{BB962C8B-B14F-4D97-AF65-F5344CB8AC3E}">
        <p14:creationId xmlns:p14="http://schemas.microsoft.com/office/powerpoint/2010/main" val="36093153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Cassandra - Create Table</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r>
              <a:rPr lang="en-US" dirty="0"/>
              <a:t>Primary Key</a:t>
            </a:r>
          </a:p>
          <a:p>
            <a:r>
              <a:rPr lang="en-US" dirty="0"/>
              <a:t>The primary key is a column that is used to uniquely identify a row. </a:t>
            </a:r>
            <a:r>
              <a:rPr lang="en-US" dirty="0" err="1"/>
              <a:t>Therefore,defining</a:t>
            </a:r>
            <a:r>
              <a:rPr lang="en-US" dirty="0"/>
              <a:t> a primary key is mandatory while creating a table. A primary key is made of one or more columns of a table. You can define a primary key of a table as shown below</a:t>
            </a:r>
            <a:r>
              <a:rPr lang="en-US" dirty="0" smtClean="0"/>
              <a:t>.</a:t>
            </a:r>
          </a:p>
          <a:p>
            <a:r>
              <a:rPr lang="en-US" dirty="0" smtClean="0"/>
              <a:t>CREATE TABLE </a:t>
            </a:r>
            <a:r>
              <a:rPr lang="en-US" dirty="0" err="1" smtClean="0"/>
              <a:t>tablename</a:t>
            </a:r>
            <a:r>
              <a:rPr lang="en-US" dirty="0" smtClean="0"/>
              <a:t>(</a:t>
            </a:r>
          </a:p>
          <a:p>
            <a:r>
              <a:rPr lang="en-US" dirty="0" smtClean="0"/>
              <a:t>   column1 name </a:t>
            </a:r>
            <a:r>
              <a:rPr lang="en-US" dirty="0" err="1" smtClean="0"/>
              <a:t>datatype</a:t>
            </a:r>
            <a:r>
              <a:rPr lang="en-US" dirty="0" smtClean="0"/>
              <a:t> PRIMARYKEY,</a:t>
            </a:r>
          </a:p>
          <a:p>
            <a:r>
              <a:rPr lang="en-US" dirty="0" smtClean="0"/>
              <a:t>   column2 name data type,</a:t>
            </a:r>
          </a:p>
          <a:p>
            <a:r>
              <a:rPr lang="en-US" dirty="0" smtClean="0"/>
              <a:t>   column3 name data type.</a:t>
            </a:r>
          </a:p>
          <a:p>
            <a:r>
              <a:rPr lang="en-US" dirty="0" smtClean="0"/>
              <a:t>   )</a:t>
            </a:r>
          </a:p>
          <a:p>
            <a:r>
              <a:rPr lang="en-US" dirty="0" smtClean="0"/>
              <a:t>--or</a:t>
            </a:r>
          </a:p>
          <a:p>
            <a:r>
              <a:rPr lang="en-US" dirty="0" smtClean="0"/>
              <a:t>CREATE TABLE </a:t>
            </a:r>
            <a:r>
              <a:rPr lang="en-US" dirty="0" err="1" smtClean="0"/>
              <a:t>tablename</a:t>
            </a:r>
            <a:r>
              <a:rPr lang="en-US" dirty="0" smtClean="0"/>
              <a:t>(</a:t>
            </a:r>
          </a:p>
          <a:p>
            <a:r>
              <a:rPr lang="en-US" dirty="0" smtClean="0"/>
              <a:t>   column1 name </a:t>
            </a:r>
            <a:r>
              <a:rPr lang="en-US" dirty="0" err="1" smtClean="0"/>
              <a:t>datatype</a:t>
            </a:r>
            <a:r>
              <a:rPr lang="en-US" dirty="0" smtClean="0"/>
              <a:t> PRIMARYKEY,</a:t>
            </a:r>
          </a:p>
          <a:p>
            <a:r>
              <a:rPr lang="en-US" dirty="0" smtClean="0"/>
              <a:t>   column2 name data type,</a:t>
            </a:r>
          </a:p>
          <a:p>
            <a:r>
              <a:rPr lang="en-US" dirty="0" smtClean="0"/>
              <a:t>   column3 name data type,</a:t>
            </a:r>
          </a:p>
          <a:p>
            <a:r>
              <a:rPr lang="en-US" dirty="0" smtClean="0"/>
              <a:t>   PRIMARY KEY (column1)</a:t>
            </a:r>
          </a:p>
          <a:p>
            <a:r>
              <a:rPr lang="en-US" dirty="0" smtClean="0"/>
              <a:t>   )</a:t>
            </a:r>
            <a:endParaRPr lang="en-US"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84</a:t>
            </a:fld>
            <a:endParaRPr lang="en-US"/>
          </a:p>
        </p:txBody>
      </p:sp>
    </p:spTree>
    <p:extLst>
      <p:ext uri="{BB962C8B-B14F-4D97-AF65-F5344CB8AC3E}">
        <p14:creationId xmlns:p14="http://schemas.microsoft.com/office/powerpoint/2010/main" val="61825351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Given </a:t>
            </a:r>
            <a:r>
              <a:rPr lang="en-US" dirty="0"/>
              <a:t>below is an example to create a table in Cassandra using </a:t>
            </a:r>
            <a:r>
              <a:rPr lang="en-US" dirty="0" err="1"/>
              <a:t>cqlsh</a:t>
            </a:r>
            <a:r>
              <a:rPr lang="en-US" dirty="0"/>
              <a:t>. Here we are:</a:t>
            </a:r>
          </a:p>
          <a:p>
            <a:pPr lvl="1"/>
            <a:r>
              <a:rPr lang="en-US" dirty="0"/>
              <a:t>Using the </a:t>
            </a:r>
            <a:r>
              <a:rPr lang="en-US" dirty="0" err="1"/>
              <a:t>keyspace</a:t>
            </a:r>
            <a:r>
              <a:rPr lang="en-US" dirty="0"/>
              <a:t> </a:t>
            </a:r>
            <a:r>
              <a:rPr lang="en-US" dirty="0" err="1"/>
              <a:t>tutorialspoint</a:t>
            </a:r>
            <a:endParaRPr lang="en-US" dirty="0"/>
          </a:p>
          <a:p>
            <a:pPr lvl="1"/>
            <a:r>
              <a:rPr lang="en-US" dirty="0"/>
              <a:t>Creating a table named </a:t>
            </a:r>
            <a:r>
              <a:rPr lang="en-US" b="1" dirty="0" err="1"/>
              <a:t>emp</a:t>
            </a:r>
            <a:endParaRPr lang="en-US" dirty="0"/>
          </a:p>
          <a:p>
            <a:r>
              <a:rPr lang="en-US" dirty="0"/>
              <a:t>It will have details such as employee name, id, city, salary, and phone number. Employee id is the primary key</a:t>
            </a:r>
            <a:r>
              <a:rPr lang="en-US" dirty="0" smtClean="0"/>
              <a:t>.</a:t>
            </a:r>
          </a:p>
          <a:p>
            <a:pPr marL="457200" lvl="1" indent="0">
              <a:buNone/>
            </a:pPr>
            <a:r>
              <a:rPr lang="en-US" dirty="0" err="1" smtClean="0"/>
              <a:t>cqlsh</a:t>
            </a:r>
            <a:r>
              <a:rPr lang="en-US" dirty="0" smtClean="0"/>
              <a:t>&gt; USE </a:t>
            </a:r>
            <a:r>
              <a:rPr lang="en-US" dirty="0" err="1" smtClean="0"/>
              <a:t>tutorialspoint</a:t>
            </a:r>
            <a:r>
              <a:rPr lang="en-US" dirty="0" smtClean="0"/>
              <a:t>;</a:t>
            </a:r>
          </a:p>
          <a:p>
            <a:pPr marL="457200" lvl="1" indent="0">
              <a:buNone/>
            </a:pPr>
            <a:r>
              <a:rPr lang="en-US" dirty="0" err="1" smtClean="0"/>
              <a:t>cqlsh:tutorialspoint</a:t>
            </a:r>
            <a:r>
              <a:rPr lang="en-US" dirty="0" smtClean="0"/>
              <a:t>&gt;; CREATE TABLE </a:t>
            </a:r>
            <a:r>
              <a:rPr lang="en-US" dirty="0" err="1" smtClean="0"/>
              <a:t>emp</a:t>
            </a:r>
            <a:r>
              <a:rPr lang="en-US" dirty="0" smtClean="0"/>
              <a:t>(</a:t>
            </a:r>
          </a:p>
          <a:p>
            <a:pPr marL="457200" lvl="1" indent="0">
              <a:buNone/>
            </a:pPr>
            <a:r>
              <a:rPr lang="en-US" dirty="0" smtClean="0"/>
              <a:t>   </a:t>
            </a:r>
            <a:r>
              <a:rPr lang="en-US" dirty="0" err="1" smtClean="0"/>
              <a:t>emp_id</a:t>
            </a:r>
            <a:r>
              <a:rPr lang="en-US" dirty="0" smtClean="0"/>
              <a:t> </a:t>
            </a:r>
            <a:r>
              <a:rPr lang="en-US" dirty="0" err="1" smtClean="0"/>
              <a:t>int</a:t>
            </a:r>
            <a:r>
              <a:rPr lang="en-US" dirty="0" smtClean="0"/>
              <a:t> PRIMARY KEY,</a:t>
            </a:r>
          </a:p>
          <a:p>
            <a:pPr marL="457200" lvl="1" indent="0">
              <a:buNone/>
            </a:pPr>
            <a:r>
              <a:rPr lang="en-US" dirty="0" smtClean="0"/>
              <a:t>   </a:t>
            </a:r>
            <a:r>
              <a:rPr lang="en-US" dirty="0" err="1" smtClean="0"/>
              <a:t>emp_name</a:t>
            </a:r>
            <a:r>
              <a:rPr lang="en-US" dirty="0" smtClean="0"/>
              <a:t> text,</a:t>
            </a:r>
          </a:p>
          <a:p>
            <a:pPr marL="457200" lvl="1" indent="0">
              <a:buNone/>
            </a:pPr>
            <a:r>
              <a:rPr lang="en-US" dirty="0" smtClean="0"/>
              <a:t>   </a:t>
            </a:r>
            <a:r>
              <a:rPr lang="en-US" dirty="0" err="1" smtClean="0"/>
              <a:t>emp_city</a:t>
            </a:r>
            <a:r>
              <a:rPr lang="en-US" dirty="0" smtClean="0"/>
              <a:t> text,</a:t>
            </a:r>
          </a:p>
          <a:p>
            <a:pPr marL="457200" lvl="1" indent="0">
              <a:buNone/>
            </a:pPr>
            <a:r>
              <a:rPr lang="en-US" dirty="0" smtClean="0"/>
              <a:t>   </a:t>
            </a:r>
            <a:r>
              <a:rPr lang="en-US" dirty="0" err="1" smtClean="0"/>
              <a:t>emp_sal</a:t>
            </a:r>
            <a:r>
              <a:rPr lang="en-US" dirty="0" smtClean="0"/>
              <a:t> </a:t>
            </a:r>
            <a:r>
              <a:rPr lang="en-US" dirty="0" err="1" smtClean="0"/>
              <a:t>varint</a:t>
            </a:r>
            <a:r>
              <a:rPr lang="en-US" dirty="0" smtClean="0"/>
              <a:t>,</a:t>
            </a:r>
          </a:p>
          <a:p>
            <a:pPr marL="457200" lvl="1" indent="0">
              <a:buNone/>
            </a:pPr>
            <a:r>
              <a:rPr lang="en-US" dirty="0" smtClean="0"/>
              <a:t>   </a:t>
            </a:r>
            <a:r>
              <a:rPr lang="en-US" dirty="0" err="1" smtClean="0"/>
              <a:t>emp_phone</a:t>
            </a:r>
            <a:r>
              <a:rPr lang="en-US" dirty="0" smtClean="0"/>
              <a:t> </a:t>
            </a:r>
            <a:r>
              <a:rPr lang="en-US" dirty="0" err="1" smtClean="0"/>
              <a:t>varint</a:t>
            </a:r>
            <a:endParaRPr lang="en-US" dirty="0" smtClean="0"/>
          </a:p>
          <a:p>
            <a:pPr marL="457200" lvl="1" indent="0">
              <a:buNone/>
            </a:pPr>
            <a:r>
              <a:rPr lang="en-US" dirty="0" smtClean="0"/>
              <a:t>   );</a:t>
            </a:r>
            <a:endParaRPr lang="en-US" dirty="0"/>
          </a:p>
          <a:p>
            <a:endParaRPr lang="en-US"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85</a:t>
            </a:fld>
            <a:endParaRPr lang="en-US"/>
          </a:p>
        </p:txBody>
      </p:sp>
    </p:spTree>
    <p:extLst>
      <p:ext uri="{BB962C8B-B14F-4D97-AF65-F5344CB8AC3E}">
        <p14:creationId xmlns:p14="http://schemas.microsoft.com/office/powerpoint/2010/main" val="55530450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sz="1800" dirty="0" smtClean="0"/>
              <a:t>Contd.</a:t>
            </a:r>
            <a:br>
              <a:rPr lang="en-US" sz="1800" dirty="0" smtClean="0"/>
            </a:br>
            <a:endParaRPr lang="en-US" sz="1800" dirty="0"/>
          </a:p>
        </p:txBody>
      </p:sp>
      <p:sp>
        <p:nvSpPr>
          <p:cNvPr id="3" name="Content Placeholder 2"/>
          <p:cNvSpPr>
            <a:spLocks noGrp="1"/>
          </p:cNvSpPr>
          <p:nvPr>
            <p:ph idx="1"/>
          </p:nvPr>
        </p:nvSpPr>
        <p:spPr/>
        <p:txBody>
          <a:bodyPr>
            <a:normAutofit/>
          </a:bodyPr>
          <a:lstStyle/>
          <a:p>
            <a:r>
              <a:rPr lang="en-US" dirty="0"/>
              <a:t>Verification</a:t>
            </a:r>
          </a:p>
          <a:p>
            <a:r>
              <a:rPr lang="en-US" dirty="0"/>
              <a:t>The select statement will give you the schema. Verify the table using the select statement </a:t>
            </a:r>
            <a:r>
              <a:rPr lang="en-US" dirty="0" smtClean="0"/>
              <a:t>a</a:t>
            </a:r>
          </a:p>
          <a:p>
            <a:pPr marL="457200" lvl="1" indent="0">
              <a:buNone/>
            </a:pPr>
            <a:r>
              <a:rPr lang="en-US" dirty="0" err="1" smtClean="0"/>
              <a:t>cqlsh:tutorialspoint</a:t>
            </a:r>
            <a:r>
              <a:rPr lang="en-US" dirty="0" smtClean="0"/>
              <a:t>&gt; select * from </a:t>
            </a:r>
            <a:r>
              <a:rPr lang="en-US" dirty="0" err="1" smtClean="0"/>
              <a:t>emp</a:t>
            </a:r>
            <a:r>
              <a:rPr lang="en-US" dirty="0" smtClean="0"/>
              <a:t>;</a:t>
            </a:r>
          </a:p>
          <a:p>
            <a:pPr marL="457200" lvl="1" indent="0">
              <a:buNone/>
            </a:pPr>
            <a:r>
              <a:rPr lang="en-US" dirty="0" smtClean="0"/>
              <a:t> </a:t>
            </a:r>
            <a:r>
              <a:rPr lang="en-US" dirty="0" err="1" smtClean="0"/>
              <a:t>emp_id</a:t>
            </a:r>
            <a:r>
              <a:rPr lang="en-US" dirty="0" smtClean="0"/>
              <a:t> | </a:t>
            </a:r>
            <a:r>
              <a:rPr lang="en-US" dirty="0" err="1" smtClean="0"/>
              <a:t>emp_city</a:t>
            </a:r>
            <a:r>
              <a:rPr lang="en-US" dirty="0" smtClean="0"/>
              <a:t> | </a:t>
            </a:r>
            <a:r>
              <a:rPr lang="en-US" dirty="0" err="1" smtClean="0"/>
              <a:t>emp_name</a:t>
            </a:r>
            <a:r>
              <a:rPr lang="en-US" dirty="0" smtClean="0"/>
              <a:t> | </a:t>
            </a:r>
            <a:r>
              <a:rPr lang="en-US" dirty="0" err="1" smtClean="0"/>
              <a:t>emp_phone</a:t>
            </a:r>
            <a:r>
              <a:rPr lang="en-US" dirty="0" smtClean="0"/>
              <a:t> | </a:t>
            </a:r>
            <a:r>
              <a:rPr lang="en-US" dirty="0" err="1" smtClean="0"/>
              <a:t>emp_sal</a:t>
            </a:r>
            <a:endParaRPr lang="en-US" dirty="0" smtClean="0"/>
          </a:p>
          <a:p>
            <a:pPr marL="457200" lvl="1" indent="0">
              <a:buNone/>
            </a:pPr>
            <a:r>
              <a:rPr lang="en-US" dirty="0" smtClean="0"/>
              <a:t>--------+----------+----------+-----------+---------</a:t>
            </a:r>
          </a:p>
          <a:p>
            <a:pPr marL="457200" lvl="1" indent="0">
              <a:buNone/>
            </a:pPr>
            <a:r>
              <a:rPr lang="en-US" dirty="0" smtClean="0"/>
              <a:t>(0 rows)s </a:t>
            </a:r>
          </a:p>
          <a:p>
            <a:r>
              <a:rPr lang="en-US" dirty="0" smtClean="0"/>
              <a:t>Here </a:t>
            </a:r>
            <a:r>
              <a:rPr lang="en-US" dirty="0"/>
              <a:t>you can observe the table created with the given columns. Since we have deleted the </a:t>
            </a:r>
            <a:r>
              <a:rPr lang="en-US" dirty="0" err="1"/>
              <a:t>keyspace</a:t>
            </a:r>
            <a:r>
              <a:rPr lang="en-US" dirty="0"/>
              <a:t> </a:t>
            </a:r>
            <a:r>
              <a:rPr lang="en-US" dirty="0" err="1"/>
              <a:t>tutorialspoint</a:t>
            </a:r>
            <a:r>
              <a:rPr lang="en-US" dirty="0"/>
              <a:t>, you will not find it in the </a:t>
            </a:r>
            <a:r>
              <a:rPr lang="en-US" dirty="0" err="1"/>
              <a:t>keyspaces</a:t>
            </a:r>
            <a:r>
              <a:rPr lang="en-US" dirty="0"/>
              <a:t> list.</a:t>
            </a:r>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86</a:t>
            </a:fld>
            <a:endParaRPr lang="en-US"/>
          </a:p>
        </p:txBody>
      </p:sp>
    </p:spTree>
    <p:extLst>
      <p:ext uri="{BB962C8B-B14F-4D97-AF65-F5344CB8AC3E}">
        <p14:creationId xmlns:p14="http://schemas.microsoft.com/office/powerpoint/2010/main" val="16256733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Altering a Table using </a:t>
            </a:r>
            <a:r>
              <a:rPr lang="en-US" dirty="0" err="1" smtClean="0"/>
              <a:t>Cqlsh</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You </a:t>
            </a:r>
            <a:r>
              <a:rPr lang="en-US" dirty="0"/>
              <a:t>can alter a table using the command </a:t>
            </a:r>
            <a:r>
              <a:rPr lang="en-US" b="1" dirty="0"/>
              <a:t>ALTER TABLE</a:t>
            </a:r>
            <a:r>
              <a:rPr lang="en-US" dirty="0"/>
              <a:t>. Given below is the syntax for creating a table.</a:t>
            </a:r>
          </a:p>
          <a:p>
            <a:r>
              <a:rPr lang="en-US" dirty="0" smtClean="0"/>
              <a:t>Syntax</a:t>
            </a:r>
          </a:p>
          <a:p>
            <a:r>
              <a:rPr lang="en-US" dirty="0" smtClean="0"/>
              <a:t>ALTER (TABLE | COLUMNFAMILY) &lt;</a:t>
            </a:r>
            <a:r>
              <a:rPr lang="en-US" dirty="0" err="1" smtClean="0"/>
              <a:t>tablename</a:t>
            </a:r>
            <a:r>
              <a:rPr lang="en-US" dirty="0" smtClean="0"/>
              <a:t>&gt; &lt;instruction&gt;</a:t>
            </a:r>
          </a:p>
          <a:p>
            <a:r>
              <a:rPr lang="en-US" dirty="0" smtClean="0"/>
              <a:t>Using ALTER command, you can perform the following operations:</a:t>
            </a:r>
          </a:p>
          <a:p>
            <a:pPr lvl="1"/>
            <a:r>
              <a:rPr lang="en-US" dirty="0" smtClean="0"/>
              <a:t>Add a column</a:t>
            </a:r>
          </a:p>
          <a:p>
            <a:pPr lvl="1"/>
            <a:r>
              <a:rPr lang="en-US" dirty="0" smtClean="0"/>
              <a:t>Drop a column</a:t>
            </a:r>
            <a:endParaRPr lang="en-US" dirty="0"/>
          </a:p>
          <a:p>
            <a:endParaRPr lang="en-US" b="1"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87</a:t>
            </a:fld>
            <a:endParaRPr lang="en-US"/>
          </a:p>
        </p:txBody>
      </p:sp>
    </p:spTree>
    <p:extLst>
      <p:ext uri="{BB962C8B-B14F-4D97-AF65-F5344CB8AC3E}">
        <p14:creationId xmlns:p14="http://schemas.microsoft.com/office/powerpoint/2010/main" val="350123694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Altering a Table using </a:t>
            </a:r>
            <a:r>
              <a:rPr lang="en-US" dirty="0" err="1" smtClean="0"/>
              <a:t>Cqlsh</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Adding a Column</a:t>
            </a:r>
          </a:p>
          <a:p>
            <a:r>
              <a:rPr lang="en-US" dirty="0" smtClean="0"/>
              <a:t>Using ALTER command, you can add a column to a table. While adding columns, you have to take care that the column name is not conflicting with the existing column names and that the table is not defined with compact storage option. Given below is the syntax to add a column to a table.</a:t>
            </a:r>
          </a:p>
          <a:p>
            <a:endParaRPr lang="en-US" dirty="0" smtClean="0"/>
          </a:p>
          <a:p>
            <a:r>
              <a:rPr lang="en-US" dirty="0" smtClean="0"/>
              <a:t>ALTER TABLE </a:t>
            </a:r>
            <a:r>
              <a:rPr lang="en-US" dirty="0" err="1" smtClean="0"/>
              <a:t>table</a:t>
            </a:r>
            <a:r>
              <a:rPr lang="en-US" dirty="0" smtClean="0"/>
              <a:t> name</a:t>
            </a:r>
          </a:p>
          <a:p>
            <a:r>
              <a:rPr lang="en-US" dirty="0" smtClean="0"/>
              <a:t>ADD  new column </a:t>
            </a:r>
            <a:r>
              <a:rPr lang="en-US" dirty="0" err="1" smtClean="0"/>
              <a:t>datatype</a:t>
            </a:r>
            <a:r>
              <a:rPr lang="en-US" dirty="0" smtClean="0"/>
              <a:t>;</a:t>
            </a:r>
          </a:p>
          <a:p>
            <a:r>
              <a:rPr lang="en-US" dirty="0" smtClean="0"/>
              <a:t>Example</a:t>
            </a:r>
            <a:endParaRPr lang="en-US" b="1"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88</a:t>
            </a:fld>
            <a:endParaRPr lang="en-US"/>
          </a:p>
        </p:txBody>
      </p:sp>
    </p:spTree>
    <p:extLst>
      <p:ext uri="{BB962C8B-B14F-4D97-AF65-F5344CB8AC3E}">
        <p14:creationId xmlns:p14="http://schemas.microsoft.com/office/powerpoint/2010/main" val="341241404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Altering a Table using </a:t>
            </a:r>
            <a:r>
              <a:rPr lang="en-US" dirty="0" err="1" smtClean="0"/>
              <a:t>Cqlsh</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Given below is an example to add a column to an existing table. Here we are adding a column called </a:t>
            </a:r>
            <a:r>
              <a:rPr lang="en-US" dirty="0" err="1" smtClean="0"/>
              <a:t>emp_email</a:t>
            </a:r>
            <a:r>
              <a:rPr lang="en-US" dirty="0" smtClean="0"/>
              <a:t> of text </a:t>
            </a:r>
            <a:r>
              <a:rPr lang="en-US" dirty="0" err="1" smtClean="0"/>
              <a:t>datatype</a:t>
            </a:r>
            <a:r>
              <a:rPr lang="en-US" dirty="0" smtClean="0"/>
              <a:t> to the table named emp.</a:t>
            </a:r>
          </a:p>
          <a:p>
            <a:endParaRPr lang="en-US" dirty="0" smtClean="0"/>
          </a:p>
          <a:p>
            <a:r>
              <a:rPr lang="en-US" dirty="0" err="1" smtClean="0"/>
              <a:t>cqlsh:tutorialspoint</a:t>
            </a:r>
            <a:r>
              <a:rPr lang="en-US" dirty="0" smtClean="0"/>
              <a:t>&gt; ALTER TABLE </a:t>
            </a:r>
            <a:r>
              <a:rPr lang="en-US" dirty="0" err="1" smtClean="0"/>
              <a:t>emp</a:t>
            </a:r>
            <a:endParaRPr lang="en-US" dirty="0" smtClean="0"/>
          </a:p>
          <a:p>
            <a:r>
              <a:rPr lang="en-US" dirty="0" smtClean="0"/>
              <a:t>   ... ADD </a:t>
            </a:r>
            <a:r>
              <a:rPr lang="en-US" dirty="0" err="1" smtClean="0"/>
              <a:t>emp_email</a:t>
            </a:r>
            <a:r>
              <a:rPr lang="en-US" dirty="0" smtClean="0"/>
              <a:t> text;</a:t>
            </a:r>
          </a:p>
          <a:p>
            <a:r>
              <a:rPr lang="en-US" dirty="0" smtClean="0"/>
              <a:t>Verification</a:t>
            </a:r>
          </a:p>
          <a:p>
            <a:endParaRPr lang="en-US" dirty="0" smtClean="0"/>
          </a:p>
          <a:p>
            <a:r>
              <a:rPr lang="en-US" dirty="0" smtClean="0"/>
              <a:t>Use the SELECT statement to verify whether the column is added or not. Here you can observe the newly added column </a:t>
            </a:r>
            <a:r>
              <a:rPr lang="en-US" dirty="0" err="1" smtClean="0"/>
              <a:t>emp_email</a:t>
            </a:r>
            <a:r>
              <a:rPr lang="en-US" dirty="0" smtClean="0"/>
              <a:t>.</a:t>
            </a:r>
          </a:p>
          <a:p>
            <a:endParaRPr lang="en-US" dirty="0" smtClean="0"/>
          </a:p>
          <a:p>
            <a:r>
              <a:rPr lang="en-US" dirty="0" err="1" smtClean="0"/>
              <a:t>cqlsh:tutorialspoint</a:t>
            </a:r>
            <a:r>
              <a:rPr lang="en-US" dirty="0" smtClean="0"/>
              <a:t>&gt; select * from </a:t>
            </a:r>
            <a:r>
              <a:rPr lang="en-US" dirty="0" err="1" smtClean="0"/>
              <a:t>emp</a:t>
            </a:r>
            <a:r>
              <a:rPr lang="en-US" dirty="0" smtClean="0"/>
              <a:t>;</a:t>
            </a:r>
            <a:endParaRPr lang="en-US" b="1"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89</a:t>
            </a:fld>
            <a:endParaRPr lang="en-US"/>
          </a:p>
        </p:txBody>
      </p:sp>
    </p:spTree>
    <p:extLst>
      <p:ext uri="{BB962C8B-B14F-4D97-AF65-F5344CB8AC3E}">
        <p14:creationId xmlns:p14="http://schemas.microsoft.com/office/powerpoint/2010/main" val="1218132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Cassandra - Introduction</a:t>
            </a:r>
            <a:br>
              <a:rPr lang="en-US" dirty="0"/>
            </a:br>
            <a:endParaRPr lang="en-US" dirty="0"/>
          </a:p>
        </p:txBody>
      </p:sp>
      <p:sp>
        <p:nvSpPr>
          <p:cNvPr id="3" name="Content Placeholder 2"/>
          <p:cNvSpPr>
            <a:spLocks noGrp="1"/>
          </p:cNvSpPr>
          <p:nvPr>
            <p:ph idx="1"/>
          </p:nvPr>
        </p:nvSpPr>
        <p:spPr/>
        <p:txBody>
          <a:bodyPr/>
          <a:lstStyle/>
          <a:p>
            <a:r>
              <a:rPr lang="en-US" dirty="0"/>
              <a:t>Apache Cassandra is a highly scalable, high-performance distributed database designed to handle large amounts of data across many commodity </a:t>
            </a:r>
            <a:r>
              <a:rPr lang="en-US" dirty="0" smtClean="0"/>
              <a:t>servers</a:t>
            </a:r>
          </a:p>
          <a:p>
            <a:r>
              <a:rPr lang="en-US" dirty="0" smtClean="0"/>
              <a:t>Providing </a:t>
            </a:r>
            <a:r>
              <a:rPr lang="en-US" dirty="0"/>
              <a:t>high availability with no single point of failure. </a:t>
            </a:r>
            <a:endParaRPr lang="en-US" dirty="0" smtClean="0"/>
          </a:p>
          <a:p>
            <a:r>
              <a:rPr lang="en-US" dirty="0" smtClean="0"/>
              <a:t>It </a:t>
            </a:r>
            <a:r>
              <a:rPr lang="en-US" dirty="0"/>
              <a:t>is a type of </a:t>
            </a:r>
            <a:r>
              <a:rPr lang="en-US" dirty="0" err="1"/>
              <a:t>NoSQL</a:t>
            </a:r>
            <a:r>
              <a:rPr lang="en-US" dirty="0"/>
              <a:t> database. Let us first understand what a </a:t>
            </a:r>
            <a:r>
              <a:rPr lang="en-US" dirty="0" err="1"/>
              <a:t>NoSQL</a:t>
            </a:r>
            <a:r>
              <a:rPr lang="en-US" dirty="0"/>
              <a:t> database does.</a:t>
            </a:r>
          </a:p>
        </p:txBody>
      </p:sp>
      <p:sp>
        <p:nvSpPr>
          <p:cNvPr id="4" name="Date Placeholder 3"/>
          <p:cNvSpPr>
            <a:spLocks noGrp="1"/>
          </p:cNvSpPr>
          <p:nvPr>
            <p:ph type="dt" sz="half" idx="10"/>
          </p:nvPr>
        </p:nvSpPr>
        <p:spPr/>
        <p:txBody>
          <a:bodyPr/>
          <a:lstStyle/>
          <a:p>
            <a:fld id="{057435FE-FCF0-4E56-BC47-C9557928E781}"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9</a:t>
            </a:fld>
            <a:endParaRPr lang="en-US"/>
          </a:p>
        </p:txBody>
      </p:sp>
    </p:spTree>
    <p:extLst>
      <p:ext uri="{BB962C8B-B14F-4D97-AF65-F5344CB8AC3E}">
        <p14:creationId xmlns:p14="http://schemas.microsoft.com/office/powerpoint/2010/main" val="90047040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Altering a Table using </a:t>
            </a:r>
            <a:r>
              <a:rPr lang="en-US" dirty="0" err="1" smtClean="0"/>
              <a:t>Cqlsh</a:t>
            </a:r>
            <a:r>
              <a:rPr lang="en-US" dirty="0" smtClean="0"/>
              <a:t> </a:t>
            </a:r>
            <a:r>
              <a:rPr lang="en-US" sz="1800" dirty="0" smtClean="0"/>
              <a:t>Contd.</a:t>
            </a:r>
            <a:br>
              <a:rPr lang="en-US" sz="1800" dirty="0" smtClean="0"/>
            </a:br>
            <a:endParaRPr lang="en-US" sz="1800" dirty="0"/>
          </a:p>
        </p:txBody>
      </p:sp>
      <p:sp>
        <p:nvSpPr>
          <p:cNvPr id="3" name="Content Placeholder 2"/>
          <p:cNvSpPr>
            <a:spLocks noGrp="1"/>
          </p:cNvSpPr>
          <p:nvPr>
            <p:ph idx="1"/>
          </p:nvPr>
        </p:nvSpPr>
        <p:spPr/>
        <p:txBody>
          <a:bodyPr>
            <a:normAutofit fontScale="92500" lnSpcReduction="10000"/>
          </a:bodyPr>
          <a:lstStyle/>
          <a:p>
            <a:r>
              <a:rPr lang="en-US" dirty="0" smtClean="0"/>
              <a:t> </a:t>
            </a:r>
            <a:r>
              <a:rPr lang="en-US" dirty="0" err="1" smtClean="0"/>
              <a:t>emp_id</a:t>
            </a:r>
            <a:r>
              <a:rPr lang="en-US" dirty="0" smtClean="0"/>
              <a:t> | </a:t>
            </a:r>
            <a:r>
              <a:rPr lang="en-US" dirty="0" err="1" smtClean="0"/>
              <a:t>emp_city</a:t>
            </a:r>
            <a:r>
              <a:rPr lang="en-US" dirty="0" smtClean="0"/>
              <a:t> | </a:t>
            </a:r>
            <a:r>
              <a:rPr lang="en-US" dirty="0" err="1" smtClean="0"/>
              <a:t>emp_email</a:t>
            </a:r>
            <a:r>
              <a:rPr lang="en-US" dirty="0" smtClean="0"/>
              <a:t> | </a:t>
            </a:r>
            <a:r>
              <a:rPr lang="en-US" dirty="0" err="1" smtClean="0"/>
              <a:t>emp_name</a:t>
            </a:r>
            <a:r>
              <a:rPr lang="en-US" dirty="0" smtClean="0"/>
              <a:t> | </a:t>
            </a:r>
            <a:r>
              <a:rPr lang="en-US" dirty="0" err="1" smtClean="0"/>
              <a:t>emp_phone</a:t>
            </a:r>
            <a:r>
              <a:rPr lang="en-US" dirty="0" smtClean="0"/>
              <a:t> | </a:t>
            </a:r>
            <a:r>
              <a:rPr lang="en-US" dirty="0" err="1" smtClean="0"/>
              <a:t>emp_sal</a:t>
            </a:r>
            <a:endParaRPr lang="en-US" dirty="0" smtClean="0"/>
          </a:p>
          <a:p>
            <a:r>
              <a:rPr lang="en-US" dirty="0" smtClean="0"/>
              <a:t>--------+----------+-----------+----------+-----------+---------</a:t>
            </a:r>
          </a:p>
          <a:p>
            <a:r>
              <a:rPr lang="en-US" dirty="0" smtClean="0"/>
              <a:t>Dropping a Column</a:t>
            </a:r>
          </a:p>
          <a:p>
            <a:r>
              <a:rPr lang="en-US" dirty="0" smtClean="0"/>
              <a:t>Using ALTER command, you can delete a column from a table. Before dropping a column from a table, check that the table is not defined with compact storage option. Given below is the syntax to delete a column from a table using ALTER command.</a:t>
            </a:r>
          </a:p>
          <a:p>
            <a:endParaRPr lang="en-US" dirty="0" smtClean="0"/>
          </a:p>
          <a:p>
            <a:r>
              <a:rPr lang="en-US" dirty="0" smtClean="0"/>
              <a:t>ALTER table name</a:t>
            </a:r>
          </a:p>
          <a:p>
            <a:r>
              <a:rPr lang="en-US" dirty="0" smtClean="0"/>
              <a:t>DROP column name;</a:t>
            </a:r>
            <a:endParaRPr lang="en-US" b="1"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90</a:t>
            </a:fld>
            <a:endParaRPr lang="en-US"/>
          </a:p>
        </p:txBody>
      </p:sp>
    </p:spTree>
    <p:extLst>
      <p:ext uri="{BB962C8B-B14F-4D97-AF65-F5344CB8AC3E}">
        <p14:creationId xmlns:p14="http://schemas.microsoft.com/office/powerpoint/2010/main" val="10007298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Altering a Table using </a:t>
            </a:r>
            <a:r>
              <a:rPr lang="en-US" dirty="0" err="1" smtClean="0"/>
              <a:t>Cqlsh</a:t>
            </a:r>
            <a:r>
              <a:rPr lang="en-US" dirty="0" smtClean="0"/>
              <a:t> </a:t>
            </a:r>
            <a:r>
              <a:rPr lang="en-US" sz="1800" dirty="0" smtClean="0"/>
              <a:t>Contd.</a:t>
            </a:r>
            <a:br>
              <a:rPr lang="en-US" sz="1800" dirty="0" smtClean="0"/>
            </a:br>
            <a:endParaRPr lang="en-US" sz="1800" dirty="0"/>
          </a:p>
        </p:txBody>
      </p:sp>
      <p:sp>
        <p:nvSpPr>
          <p:cNvPr id="3" name="Content Placeholder 2"/>
          <p:cNvSpPr>
            <a:spLocks noGrp="1"/>
          </p:cNvSpPr>
          <p:nvPr>
            <p:ph idx="1"/>
          </p:nvPr>
        </p:nvSpPr>
        <p:spPr/>
        <p:txBody>
          <a:bodyPr>
            <a:normAutofit fontScale="85000" lnSpcReduction="20000"/>
          </a:bodyPr>
          <a:lstStyle/>
          <a:p>
            <a:r>
              <a:rPr lang="en-US" dirty="0" smtClean="0"/>
              <a:t> Example</a:t>
            </a:r>
          </a:p>
          <a:p>
            <a:r>
              <a:rPr lang="en-US" dirty="0" smtClean="0"/>
              <a:t>Given below is an example to drop a column from a table. Here we are deleting the column named </a:t>
            </a:r>
            <a:r>
              <a:rPr lang="en-US" dirty="0" err="1" smtClean="0"/>
              <a:t>emp_email</a:t>
            </a:r>
            <a:r>
              <a:rPr lang="en-US" dirty="0" smtClean="0"/>
              <a:t>.</a:t>
            </a:r>
          </a:p>
          <a:p>
            <a:r>
              <a:rPr lang="en-US" dirty="0" err="1" smtClean="0"/>
              <a:t>cqlsh:tutorialspoint</a:t>
            </a:r>
            <a:r>
              <a:rPr lang="en-US" dirty="0" smtClean="0"/>
              <a:t>&gt; ALTER TABLE </a:t>
            </a:r>
            <a:r>
              <a:rPr lang="en-US" dirty="0" err="1" smtClean="0"/>
              <a:t>emp</a:t>
            </a:r>
            <a:r>
              <a:rPr lang="en-US" dirty="0" smtClean="0"/>
              <a:t> DROP </a:t>
            </a:r>
            <a:r>
              <a:rPr lang="en-US" dirty="0" err="1" smtClean="0"/>
              <a:t>emp_email</a:t>
            </a:r>
            <a:r>
              <a:rPr lang="en-US" dirty="0" smtClean="0"/>
              <a:t>;</a:t>
            </a:r>
          </a:p>
          <a:p>
            <a:r>
              <a:rPr lang="en-US" dirty="0" smtClean="0"/>
              <a:t>Verification</a:t>
            </a:r>
          </a:p>
          <a:p>
            <a:r>
              <a:rPr lang="en-US" dirty="0" smtClean="0"/>
              <a:t>Verify whether the column is deleted using the select statement, as shown below.</a:t>
            </a:r>
          </a:p>
          <a:p>
            <a:r>
              <a:rPr lang="en-US" dirty="0" err="1" smtClean="0"/>
              <a:t>cqlsh:tutorialspoint</a:t>
            </a:r>
            <a:r>
              <a:rPr lang="en-US" dirty="0" smtClean="0"/>
              <a:t>&gt; select * from </a:t>
            </a:r>
            <a:r>
              <a:rPr lang="en-US" dirty="0" err="1" smtClean="0"/>
              <a:t>emp</a:t>
            </a:r>
            <a:r>
              <a:rPr lang="en-US" dirty="0" smtClean="0"/>
              <a:t>;</a:t>
            </a:r>
          </a:p>
          <a:p>
            <a:r>
              <a:rPr lang="en-US" dirty="0" smtClean="0"/>
              <a:t> </a:t>
            </a:r>
            <a:r>
              <a:rPr lang="en-US" dirty="0" err="1" smtClean="0"/>
              <a:t>emp_id</a:t>
            </a:r>
            <a:r>
              <a:rPr lang="en-US" dirty="0" smtClean="0"/>
              <a:t> | </a:t>
            </a:r>
            <a:r>
              <a:rPr lang="en-US" dirty="0" err="1" smtClean="0"/>
              <a:t>emp_city</a:t>
            </a:r>
            <a:r>
              <a:rPr lang="en-US" dirty="0" smtClean="0"/>
              <a:t> | </a:t>
            </a:r>
            <a:r>
              <a:rPr lang="en-US" dirty="0" err="1" smtClean="0"/>
              <a:t>emp_name</a:t>
            </a:r>
            <a:r>
              <a:rPr lang="en-US" dirty="0" smtClean="0"/>
              <a:t> | </a:t>
            </a:r>
            <a:r>
              <a:rPr lang="en-US" dirty="0" err="1" smtClean="0"/>
              <a:t>emp_phone</a:t>
            </a:r>
            <a:r>
              <a:rPr lang="en-US" dirty="0" smtClean="0"/>
              <a:t> | </a:t>
            </a:r>
            <a:r>
              <a:rPr lang="en-US" dirty="0" err="1" smtClean="0"/>
              <a:t>emp_sal</a:t>
            </a:r>
            <a:endParaRPr lang="en-US" dirty="0" smtClean="0"/>
          </a:p>
          <a:p>
            <a:r>
              <a:rPr lang="en-US" dirty="0" smtClean="0"/>
              <a:t>--------+----------+----------+-----------+---------</a:t>
            </a:r>
          </a:p>
          <a:p>
            <a:r>
              <a:rPr lang="en-US" dirty="0" smtClean="0"/>
              <a:t>(0 rows)</a:t>
            </a:r>
          </a:p>
          <a:p>
            <a:r>
              <a:rPr lang="en-US" dirty="0" smtClean="0"/>
              <a:t>Since </a:t>
            </a:r>
            <a:r>
              <a:rPr lang="en-US" dirty="0" err="1" smtClean="0"/>
              <a:t>emp_email</a:t>
            </a:r>
            <a:r>
              <a:rPr lang="en-US" dirty="0" smtClean="0"/>
              <a:t> column has been deleted, you cannot find it anymore.</a:t>
            </a:r>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91</a:t>
            </a:fld>
            <a:endParaRPr lang="en-US"/>
          </a:p>
        </p:txBody>
      </p:sp>
    </p:spTree>
    <p:extLst>
      <p:ext uri="{BB962C8B-B14F-4D97-AF65-F5344CB8AC3E}">
        <p14:creationId xmlns:p14="http://schemas.microsoft.com/office/powerpoint/2010/main" val="33865783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 the following example, we are adding a column to a table named emp. To do so, you have to store the query in a string variable and pass it to the execute() method as shown below.</a:t>
            </a:r>
          </a:p>
          <a:p>
            <a:r>
              <a:rPr lang="en-US" dirty="0" smtClean="0"/>
              <a:t>//Query</a:t>
            </a:r>
          </a:p>
          <a:p>
            <a:r>
              <a:rPr lang="en-US" dirty="0" smtClean="0"/>
              <a:t>String query1 = "ALTER TABLE </a:t>
            </a:r>
            <a:r>
              <a:rPr lang="en-US" dirty="0" err="1" smtClean="0"/>
              <a:t>emp</a:t>
            </a:r>
            <a:r>
              <a:rPr lang="en-US" dirty="0" smtClean="0"/>
              <a:t> ADD </a:t>
            </a:r>
            <a:r>
              <a:rPr lang="en-US" dirty="0" err="1" smtClean="0"/>
              <a:t>emp_email</a:t>
            </a:r>
            <a:r>
              <a:rPr lang="en-US" dirty="0" smtClean="0"/>
              <a:t> text";</a:t>
            </a:r>
          </a:p>
          <a:p>
            <a:r>
              <a:rPr lang="en-US" dirty="0" err="1" smtClean="0"/>
              <a:t>session.execute</a:t>
            </a:r>
            <a:r>
              <a:rPr lang="en-US" dirty="0" smtClean="0"/>
              <a:t>(query);</a:t>
            </a:r>
          </a:p>
          <a:p>
            <a:r>
              <a:rPr lang="en-US" dirty="0" smtClean="0"/>
              <a:t>Given below is the complete program to add a column to an existing table.</a:t>
            </a:r>
          </a:p>
          <a:p>
            <a:endParaRPr lang="en-US" dirty="0" smtClean="0"/>
          </a:p>
          <a:p>
            <a:r>
              <a:rPr lang="en-US" dirty="0" smtClean="0"/>
              <a:t>import </a:t>
            </a:r>
            <a:r>
              <a:rPr lang="en-US" dirty="0" err="1" smtClean="0"/>
              <a:t>com.datastax.driver.core.Cluster</a:t>
            </a:r>
            <a:r>
              <a:rPr lang="en-US" dirty="0" smtClean="0"/>
              <a:t>;</a:t>
            </a:r>
          </a:p>
          <a:p>
            <a:r>
              <a:rPr lang="en-US" dirty="0" smtClean="0"/>
              <a:t>import </a:t>
            </a:r>
            <a:r>
              <a:rPr lang="en-US" dirty="0" err="1" smtClean="0"/>
              <a:t>com.datastax.driver.core.Session</a:t>
            </a:r>
            <a:r>
              <a:rPr lang="en-US" dirty="0" smtClean="0"/>
              <a:t>;</a:t>
            </a:r>
          </a:p>
          <a:p>
            <a:endParaRPr lang="en-US" dirty="0" smtClean="0"/>
          </a:p>
          <a:p>
            <a:r>
              <a:rPr lang="en-US" dirty="0" smtClean="0"/>
              <a:t>public class </a:t>
            </a:r>
            <a:r>
              <a:rPr lang="en-US" dirty="0" err="1" smtClean="0"/>
              <a:t>Add_column</a:t>
            </a:r>
            <a:r>
              <a:rPr lang="en-US" dirty="0" smtClean="0"/>
              <a:t> {</a:t>
            </a:r>
          </a:p>
          <a:p>
            <a:endParaRPr lang="en-US" dirty="0" smtClean="0"/>
          </a:p>
          <a:p>
            <a:r>
              <a:rPr lang="en-US" dirty="0" smtClean="0"/>
              <a:t>   public static void main(String </a:t>
            </a:r>
            <a:r>
              <a:rPr lang="en-US" dirty="0" err="1" smtClean="0"/>
              <a:t>args</a:t>
            </a:r>
            <a:r>
              <a:rPr lang="en-US" dirty="0" smtClean="0"/>
              <a:t>[]){</a:t>
            </a:r>
            <a:endParaRPr lang="en-US"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92</a:t>
            </a:fld>
            <a:endParaRPr lang="en-US"/>
          </a:p>
        </p:txBody>
      </p:sp>
    </p:spTree>
    <p:extLst>
      <p:ext uri="{BB962C8B-B14F-4D97-AF65-F5344CB8AC3E}">
        <p14:creationId xmlns:p14="http://schemas.microsoft.com/office/powerpoint/2010/main" val="63849207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 Table</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Dropping </a:t>
            </a:r>
            <a:r>
              <a:rPr lang="en-US" b="1" dirty="0"/>
              <a:t>a Table </a:t>
            </a:r>
            <a:endParaRPr lang="en-US" dirty="0"/>
          </a:p>
          <a:p>
            <a:r>
              <a:rPr lang="en-US" dirty="0"/>
              <a:t>You can drop a table using the command </a:t>
            </a:r>
            <a:r>
              <a:rPr lang="en-US" b="1" dirty="0"/>
              <a:t>Drop Table</a:t>
            </a:r>
            <a:r>
              <a:rPr lang="en-US" dirty="0"/>
              <a:t>. Its syntax is as follows: </a:t>
            </a:r>
          </a:p>
          <a:p>
            <a:r>
              <a:rPr lang="en-US" b="1" dirty="0"/>
              <a:t>Syntax </a:t>
            </a:r>
            <a:endParaRPr lang="en-US" dirty="0"/>
          </a:p>
          <a:p>
            <a:r>
              <a:rPr lang="en-US" dirty="0"/>
              <a:t>DROP TABLE &lt;</a:t>
            </a:r>
            <a:r>
              <a:rPr lang="en-US" dirty="0" err="1"/>
              <a:t>tablename</a:t>
            </a:r>
            <a:r>
              <a:rPr lang="en-US" dirty="0"/>
              <a:t>&gt; </a:t>
            </a:r>
          </a:p>
          <a:p>
            <a:r>
              <a:rPr lang="en-US" b="1" dirty="0"/>
              <a:t>Example </a:t>
            </a:r>
            <a:endParaRPr lang="en-US" dirty="0"/>
          </a:p>
          <a:p>
            <a:r>
              <a:rPr lang="en-US" dirty="0"/>
              <a:t>The following code drops an existing table from a </a:t>
            </a:r>
            <a:r>
              <a:rPr lang="en-US" dirty="0" err="1"/>
              <a:t>KeySpace</a:t>
            </a:r>
            <a:r>
              <a:rPr lang="en-US" b="1" dirty="0"/>
              <a:t>. </a:t>
            </a:r>
            <a:endParaRPr lang="en-US" dirty="0"/>
          </a:p>
          <a:p>
            <a:r>
              <a:rPr lang="en-US" dirty="0" err="1"/>
              <a:t>cqlsh:tutorialspoint</a:t>
            </a:r>
            <a:r>
              <a:rPr lang="en-US" dirty="0"/>
              <a:t>&gt; DROP TABLE </a:t>
            </a:r>
            <a:r>
              <a:rPr lang="en-US" dirty="0" err="1"/>
              <a:t>emp</a:t>
            </a:r>
            <a:r>
              <a:rPr lang="en-US" dirty="0"/>
              <a:t>; </a:t>
            </a:r>
          </a:p>
          <a:p>
            <a:r>
              <a:rPr lang="en-US" b="1" dirty="0"/>
              <a:t>Verification </a:t>
            </a:r>
            <a:endParaRPr lang="en-US" dirty="0"/>
          </a:p>
          <a:p>
            <a:r>
              <a:rPr lang="en-US" dirty="0"/>
              <a:t>Use the Describe command to verify whether the table is deleted or not. Since the </a:t>
            </a:r>
            <a:r>
              <a:rPr lang="en-US" dirty="0" err="1"/>
              <a:t>emp</a:t>
            </a:r>
            <a:r>
              <a:rPr lang="en-US" dirty="0"/>
              <a:t> table has been deleted, you will not find it in the column families list. </a:t>
            </a:r>
          </a:p>
          <a:p>
            <a:r>
              <a:rPr lang="en-US" dirty="0" err="1"/>
              <a:t>cqlsh:tutorialspoint</a:t>
            </a:r>
            <a:r>
              <a:rPr lang="en-US" dirty="0"/>
              <a:t>&gt; DESCRIBE COLUMNFAMILIES; </a:t>
            </a:r>
          </a:p>
          <a:p>
            <a:r>
              <a:rPr lang="en-US" b="1" dirty="0"/>
              <a:t>employee </a:t>
            </a:r>
            <a:endParaRPr lang="en-US"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93</a:t>
            </a:fld>
            <a:endParaRPr lang="en-US"/>
          </a:p>
        </p:txBody>
      </p:sp>
    </p:spTree>
    <p:extLst>
      <p:ext uri="{BB962C8B-B14F-4D97-AF65-F5344CB8AC3E}">
        <p14:creationId xmlns:p14="http://schemas.microsoft.com/office/powerpoint/2010/main" val="34401108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r>
              <a:rPr lang="en-US" dirty="0" smtClean="0"/>
              <a:t>Truncate Table</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Truncating </a:t>
            </a:r>
            <a:r>
              <a:rPr lang="en-US" b="1" dirty="0"/>
              <a:t>a Table </a:t>
            </a:r>
            <a:endParaRPr lang="en-US" dirty="0"/>
          </a:p>
          <a:p>
            <a:r>
              <a:rPr lang="en-US" dirty="0"/>
              <a:t>You can truncate a table using the TRUNCATE command. When you truncate a table, all the rows of the table are deleted permanently. Given below is the syntax of this command. </a:t>
            </a:r>
          </a:p>
          <a:p>
            <a:r>
              <a:rPr lang="en-US" b="1" dirty="0"/>
              <a:t>Syntax </a:t>
            </a:r>
            <a:endParaRPr lang="en-US" dirty="0"/>
          </a:p>
          <a:p>
            <a:r>
              <a:rPr lang="en-US" dirty="0"/>
              <a:t>TRUNCATE &lt;</a:t>
            </a:r>
            <a:r>
              <a:rPr lang="en-US" dirty="0" err="1"/>
              <a:t>tablename</a:t>
            </a:r>
            <a:r>
              <a:rPr lang="en-US" dirty="0"/>
              <a:t>&gt; </a:t>
            </a:r>
          </a:p>
          <a:p>
            <a:r>
              <a:rPr lang="en-US" b="1" dirty="0"/>
              <a:t>Example </a:t>
            </a:r>
            <a:endParaRPr lang="en-US" dirty="0"/>
          </a:p>
          <a:p>
            <a:r>
              <a:rPr lang="en-US" dirty="0"/>
              <a:t>Let us assume there is a table called </a:t>
            </a:r>
            <a:r>
              <a:rPr lang="en-US" b="1" dirty="0"/>
              <a:t>student </a:t>
            </a:r>
            <a:r>
              <a:rPr lang="en-US" dirty="0"/>
              <a:t>with the following data</a:t>
            </a:r>
            <a:r>
              <a:rPr lang="en-US" dirty="0" smtClean="0"/>
              <a:t>.</a:t>
            </a:r>
          </a:p>
          <a:p>
            <a:r>
              <a:rPr lang="en-US" dirty="0" smtClean="0"/>
              <a:t> </a:t>
            </a:r>
            <a:r>
              <a:rPr lang="en-US" b="1" dirty="0" err="1"/>
              <a:t>s_id</a:t>
            </a:r>
            <a:r>
              <a:rPr lang="en-US" b="1" dirty="0"/>
              <a:t> </a:t>
            </a:r>
            <a:r>
              <a:rPr lang="en-US" dirty="0"/>
              <a:t>	</a:t>
            </a:r>
            <a:r>
              <a:rPr lang="en-US" b="1" dirty="0" err="1"/>
              <a:t>s_name</a:t>
            </a:r>
            <a:r>
              <a:rPr lang="en-US" b="1" dirty="0"/>
              <a:t> </a:t>
            </a:r>
            <a:r>
              <a:rPr lang="en-US" dirty="0"/>
              <a:t>	</a:t>
            </a:r>
            <a:r>
              <a:rPr lang="en-US" b="1" dirty="0" err="1"/>
              <a:t>s_branch</a:t>
            </a:r>
            <a:r>
              <a:rPr lang="en-US" b="1" dirty="0"/>
              <a:t> </a:t>
            </a:r>
            <a:r>
              <a:rPr lang="en-US" dirty="0"/>
              <a:t>	</a:t>
            </a:r>
            <a:r>
              <a:rPr lang="en-US" b="1" dirty="0" err="1"/>
              <a:t>s_aggregate</a:t>
            </a:r>
            <a:r>
              <a:rPr lang="en-US" b="1" dirty="0"/>
              <a:t> </a:t>
            </a:r>
            <a:r>
              <a:rPr lang="en-US" dirty="0"/>
              <a:t>	</a:t>
            </a:r>
          </a:p>
          <a:p>
            <a:r>
              <a:rPr lang="en-US" dirty="0"/>
              <a:t>1 	ram 	IT 	70 	</a:t>
            </a:r>
          </a:p>
          <a:p>
            <a:r>
              <a:rPr lang="en-US" dirty="0"/>
              <a:t>2 	</a:t>
            </a:r>
            <a:r>
              <a:rPr lang="en-US" dirty="0" err="1"/>
              <a:t>rahman</a:t>
            </a:r>
            <a:r>
              <a:rPr lang="en-US" dirty="0"/>
              <a:t> 	EEE 	75 	</a:t>
            </a:r>
          </a:p>
          <a:p>
            <a:r>
              <a:rPr lang="en-US" dirty="0"/>
              <a:t>3 	</a:t>
            </a:r>
            <a:r>
              <a:rPr lang="en-US" dirty="0" err="1"/>
              <a:t>robbin</a:t>
            </a:r>
            <a:r>
              <a:rPr lang="en-US" dirty="0"/>
              <a:t> 	</a:t>
            </a:r>
            <a:r>
              <a:rPr lang="en-US" dirty="0" err="1"/>
              <a:t>Mech</a:t>
            </a:r>
            <a:r>
              <a:rPr lang="en-US" dirty="0"/>
              <a:t> 	72 	</a:t>
            </a:r>
          </a:p>
          <a:p>
            <a:endParaRPr lang="en-US"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94</a:t>
            </a:fld>
            <a:endParaRPr lang="en-US"/>
          </a:p>
        </p:txBody>
      </p:sp>
    </p:spTree>
    <p:extLst>
      <p:ext uri="{BB962C8B-B14F-4D97-AF65-F5344CB8AC3E}">
        <p14:creationId xmlns:p14="http://schemas.microsoft.com/office/powerpoint/2010/main" val="3075649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r>
              <a:rPr lang="en-US" dirty="0" smtClean="0"/>
              <a:t>Truncate Table </a:t>
            </a:r>
            <a:r>
              <a:rPr lang="en-US" sz="2000" dirty="0" smtClean="0"/>
              <a:t>Contd.</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endParaRPr lang="en-US" dirty="0"/>
          </a:p>
          <a:p>
            <a:r>
              <a:rPr lang="en-US" dirty="0"/>
              <a:t>(3 rows) </a:t>
            </a:r>
          </a:p>
          <a:p>
            <a:r>
              <a:rPr lang="en-US" dirty="0"/>
              <a:t>Now truncate the table using the TRUNCATE command. </a:t>
            </a:r>
          </a:p>
          <a:p>
            <a:r>
              <a:rPr lang="en-US" dirty="0" err="1"/>
              <a:t>cqlsh:tp</a:t>
            </a:r>
            <a:r>
              <a:rPr lang="en-US" dirty="0"/>
              <a:t>&gt; TRUNCATE student; Cassandra </a:t>
            </a:r>
          </a:p>
          <a:p>
            <a:r>
              <a:rPr lang="en-US" dirty="0"/>
              <a:t>63 </a:t>
            </a:r>
          </a:p>
          <a:p>
            <a:endParaRPr lang="en-US" dirty="0"/>
          </a:p>
          <a:p>
            <a:r>
              <a:rPr lang="en-US" b="1" dirty="0"/>
              <a:t>Verification </a:t>
            </a:r>
            <a:endParaRPr lang="en-US" dirty="0"/>
          </a:p>
          <a:p>
            <a:r>
              <a:rPr lang="en-US" dirty="0"/>
              <a:t>Verify whether the table is truncated by executing the </a:t>
            </a:r>
            <a:r>
              <a:rPr lang="en-US" b="1" dirty="0"/>
              <a:t>select </a:t>
            </a:r>
            <a:r>
              <a:rPr lang="en-US" dirty="0"/>
              <a:t>statement. Given below is the output of the select statement on the student table after truncating. </a:t>
            </a:r>
          </a:p>
          <a:p>
            <a:r>
              <a:rPr lang="en-US" dirty="0" err="1"/>
              <a:t>cqlsh:tp</a:t>
            </a:r>
            <a:r>
              <a:rPr lang="en-US" dirty="0"/>
              <a:t>&gt; select * from student; </a:t>
            </a:r>
          </a:p>
          <a:p>
            <a:r>
              <a:rPr lang="en-US" dirty="0" err="1"/>
              <a:t>s_id</a:t>
            </a:r>
            <a:r>
              <a:rPr lang="en-US" dirty="0"/>
              <a:t> | </a:t>
            </a:r>
            <a:r>
              <a:rPr lang="en-US" dirty="0" err="1"/>
              <a:t>s_aggregate</a:t>
            </a:r>
            <a:r>
              <a:rPr lang="en-US" dirty="0"/>
              <a:t> | </a:t>
            </a:r>
            <a:r>
              <a:rPr lang="en-US" dirty="0" err="1"/>
              <a:t>s_branch</a:t>
            </a:r>
            <a:r>
              <a:rPr lang="en-US" dirty="0"/>
              <a:t> | </a:t>
            </a:r>
            <a:r>
              <a:rPr lang="en-US" dirty="0" err="1"/>
              <a:t>s_name</a:t>
            </a:r>
            <a:r>
              <a:rPr lang="en-US" dirty="0"/>
              <a:t> </a:t>
            </a:r>
          </a:p>
          <a:p>
            <a:r>
              <a:rPr lang="en-US" dirty="0"/>
              <a:t>------+-------------+----------+-------- </a:t>
            </a:r>
          </a:p>
          <a:p>
            <a:r>
              <a:rPr lang="en-US" dirty="0"/>
              <a:t>(0 rows) </a:t>
            </a:r>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95</a:t>
            </a:fld>
            <a:endParaRPr lang="en-US"/>
          </a:p>
        </p:txBody>
      </p:sp>
    </p:spTree>
    <p:extLst>
      <p:ext uri="{BB962C8B-B14F-4D97-AF65-F5344CB8AC3E}">
        <p14:creationId xmlns:p14="http://schemas.microsoft.com/office/powerpoint/2010/main" val="30719274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Index</a:t>
            </a:r>
            <a:endParaRPr lang="en-US" dirty="0"/>
          </a:p>
        </p:txBody>
      </p:sp>
      <p:sp>
        <p:nvSpPr>
          <p:cNvPr id="3" name="Content Placeholder 2"/>
          <p:cNvSpPr>
            <a:spLocks noGrp="1"/>
          </p:cNvSpPr>
          <p:nvPr>
            <p:ph idx="1"/>
          </p:nvPr>
        </p:nvSpPr>
        <p:spPr/>
        <p:txBody>
          <a:bodyPr/>
          <a:lstStyle/>
          <a:p>
            <a:r>
              <a:rPr lang="en-US" b="1" dirty="0" smtClean="0"/>
              <a:t>Creating </a:t>
            </a:r>
            <a:r>
              <a:rPr lang="en-US" b="1" dirty="0"/>
              <a:t>an Index </a:t>
            </a:r>
            <a:endParaRPr lang="en-US" dirty="0"/>
          </a:p>
          <a:p>
            <a:r>
              <a:rPr lang="en-US" dirty="0"/>
              <a:t>You can create an index in Cassandra using the command </a:t>
            </a:r>
            <a:r>
              <a:rPr lang="en-US" b="1" dirty="0"/>
              <a:t>CREATE INDEX</a:t>
            </a:r>
            <a:r>
              <a:rPr lang="en-US" dirty="0"/>
              <a:t>. Its syntax is as follows: </a:t>
            </a:r>
          </a:p>
          <a:p>
            <a:r>
              <a:rPr lang="en-US" dirty="0"/>
              <a:t>CREATE INDEX &lt;identifier&gt; ON &lt;</a:t>
            </a:r>
            <a:r>
              <a:rPr lang="en-US" dirty="0" err="1"/>
              <a:t>tablename</a:t>
            </a:r>
            <a:r>
              <a:rPr lang="en-US" dirty="0"/>
              <a:t>&gt; </a:t>
            </a:r>
          </a:p>
          <a:p>
            <a:r>
              <a:rPr lang="en-US" dirty="0"/>
              <a:t>Given below is an example to create an index to a column. Here we are creating an index to a column ‘</a:t>
            </a:r>
            <a:r>
              <a:rPr lang="en-US" dirty="0" err="1"/>
              <a:t>emp_name</a:t>
            </a:r>
            <a:r>
              <a:rPr lang="en-US" dirty="0"/>
              <a:t>’ in a table named emp</a:t>
            </a:r>
            <a:r>
              <a:rPr lang="en-US" i="1" dirty="0"/>
              <a:t>. </a:t>
            </a:r>
            <a:endParaRPr lang="en-US" dirty="0"/>
          </a:p>
          <a:p>
            <a:r>
              <a:rPr lang="en-US" dirty="0" err="1"/>
              <a:t>cqlsh:tutorialspoint</a:t>
            </a:r>
            <a:r>
              <a:rPr lang="en-US" dirty="0"/>
              <a:t>&gt; CREATE INDEX name ON emp1 (</a:t>
            </a:r>
            <a:r>
              <a:rPr lang="en-US" dirty="0" err="1"/>
              <a:t>emp_name</a:t>
            </a:r>
            <a:r>
              <a:rPr lang="en-US" dirty="0"/>
              <a:t>); </a:t>
            </a:r>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96</a:t>
            </a:fld>
            <a:endParaRPr lang="en-US"/>
          </a:p>
        </p:txBody>
      </p:sp>
    </p:spTree>
    <p:extLst>
      <p:ext uri="{BB962C8B-B14F-4D97-AF65-F5344CB8AC3E}">
        <p14:creationId xmlns:p14="http://schemas.microsoft.com/office/powerpoint/2010/main" val="180814197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 Index</a:t>
            </a:r>
            <a:endParaRPr lang="en-US" dirty="0"/>
          </a:p>
        </p:txBody>
      </p:sp>
      <p:sp>
        <p:nvSpPr>
          <p:cNvPr id="3" name="Content Placeholder 2"/>
          <p:cNvSpPr>
            <a:spLocks noGrp="1"/>
          </p:cNvSpPr>
          <p:nvPr>
            <p:ph idx="1"/>
          </p:nvPr>
        </p:nvSpPr>
        <p:spPr/>
        <p:txBody>
          <a:bodyPr/>
          <a:lstStyle/>
          <a:p>
            <a:r>
              <a:rPr lang="en-US" b="1" dirty="0" smtClean="0"/>
              <a:t>Dropping </a:t>
            </a:r>
            <a:r>
              <a:rPr lang="en-US" b="1" dirty="0"/>
              <a:t>an Index </a:t>
            </a:r>
            <a:endParaRPr lang="en-US" dirty="0"/>
          </a:p>
          <a:p>
            <a:r>
              <a:rPr lang="en-US" dirty="0"/>
              <a:t>You can drop an index using the command </a:t>
            </a:r>
            <a:r>
              <a:rPr lang="en-US" b="1" dirty="0"/>
              <a:t>DROP INDEX</a:t>
            </a:r>
            <a:r>
              <a:rPr lang="en-US" dirty="0"/>
              <a:t>. Its syntax is as follows: </a:t>
            </a:r>
          </a:p>
          <a:p>
            <a:r>
              <a:rPr lang="en-US" dirty="0"/>
              <a:t>DROP INDEX &lt;identifier&gt; </a:t>
            </a:r>
          </a:p>
          <a:p>
            <a:r>
              <a:rPr lang="en-US" dirty="0"/>
              <a:t>Given below is an example to drop an index of a column in a table. Here we are dropping the index of the column name in the table emp. </a:t>
            </a:r>
          </a:p>
          <a:p>
            <a:r>
              <a:rPr lang="en-US" dirty="0" err="1"/>
              <a:t>cqlsh:tp</a:t>
            </a:r>
            <a:r>
              <a:rPr lang="en-US" dirty="0"/>
              <a:t>&gt; drop index name;</a:t>
            </a:r>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97</a:t>
            </a:fld>
            <a:endParaRPr lang="en-US"/>
          </a:p>
        </p:txBody>
      </p:sp>
    </p:spTree>
    <p:extLst>
      <p:ext uri="{BB962C8B-B14F-4D97-AF65-F5344CB8AC3E}">
        <p14:creationId xmlns:p14="http://schemas.microsoft.com/office/powerpoint/2010/main" val="340021462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Statements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Using </a:t>
            </a:r>
            <a:r>
              <a:rPr lang="en-US" b="1" dirty="0"/>
              <a:t>Batch Statements </a:t>
            </a:r>
            <a:endParaRPr lang="en-US" dirty="0"/>
          </a:p>
          <a:p>
            <a:r>
              <a:rPr lang="en-US" dirty="0"/>
              <a:t>Using </a:t>
            </a:r>
            <a:r>
              <a:rPr lang="en-US" b="1" dirty="0"/>
              <a:t>BATCH</a:t>
            </a:r>
            <a:r>
              <a:rPr lang="en-US" dirty="0"/>
              <a:t>, you can execute multiple modification statements (insert, update, delete) </a:t>
            </a:r>
            <a:r>
              <a:rPr lang="en-US" dirty="0" err="1"/>
              <a:t>simultaneiously</a:t>
            </a:r>
            <a:r>
              <a:rPr lang="en-US" dirty="0"/>
              <a:t>. Its syntax is as follows: </a:t>
            </a:r>
          </a:p>
          <a:p>
            <a:r>
              <a:rPr lang="en-US" dirty="0"/>
              <a:t>BEGIN BATCH </a:t>
            </a:r>
          </a:p>
          <a:p>
            <a:r>
              <a:rPr lang="en-US" dirty="0"/>
              <a:t>&lt;insert-</a:t>
            </a:r>
            <a:r>
              <a:rPr lang="en-US" dirty="0" err="1"/>
              <a:t>stmt</a:t>
            </a:r>
            <a:r>
              <a:rPr lang="en-US" dirty="0"/>
              <a:t>&gt;/ &lt;update-</a:t>
            </a:r>
            <a:r>
              <a:rPr lang="en-US" dirty="0" err="1"/>
              <a:t>stmt</a:t>
            </a:r>
            <a:r>
              <a:rPr lang="en-US" dirty="0"/>
              <a:t>&gt;/ &lt;delete-</a:t>
            </a:r>
            <a:r>
              <a:rPr lang="en-US" dirty="0" err="1"/>
              <a:t>stmt</a:t>
            </a:r>
            <a:r>
              <a:rPr lang="en-US" dirty="0"/>
              <a:t>&gt; </a:t>
            </a:r>
          </a:p>
          <a:p>
            <a:r>
              <a:rPr lang="en-US" dirty="0"/>
              <a:t>APPLY BATCH </a:t>
            </a:r>
          </a:p>
          <a:p>
            <a:r>
              <a:rPr lang="en-US" b="1" dirty="0"/>
              <a:t>Example </a:t>
            </a:r>
            <a:endParaRPr lang="en-US" dirty="0"/>
          </a:p>
          <a:p>
            <a:r>
              <a:rPr lang="en-US" dirty="0"/>
              <a:t>Assume there is a table in Cassandra called </a:t>
            </a:r>
            <a:r>
              <a:rPr lang="en-US" dirty="0" err="1"/>
              <a:t>emp</a:t>
            </a:r>
            <a:r>
              <a:rPr lang="en-US" dirty="0"/>
              <a:t> having the following data: </a:t>
            </a:r>
            <a:r>
              <a:rPr lang="en-US" b="1" dirty="0" err="1"/>
              <a:t>emp_id</a:t>
            </a:r>
            <a:r>
              <a:rPr lang="en-US" b="1" dirty="0"/>
              <a:t> </a:t>
            </a:r>
            <a:r>
              <a:rPr lang="en-US" dirty="0"/>
              <a:t>	</a:t>
            </a:r>
            <a:r>
              <a:rPr lang="en-US" b="1" dirty="0" err="1"/>
              <a:t>emp_name</a:t>
            </a:r>
            <a:r>
              <a:rPr lang="en-US" b="1" dirty="0"/>
              <a:t> </a:t>
            </a:r>
            <a:r>
              <a:rPr lang="en-US" dirty="0"/>
              <a:t>	</a:t>
            </a:r>
            <a:r>
              <a:rPr lang="en-US" b="1" dirty="0" err="1"/>
              <a:t>emp_city</a:t>
            </a:r>
            <a:r>
              <a:rPr lang="en-US" b="1" dirty="0"/>
              <a:t> </a:t>
            </a:r>
            <a:r>
              <a:rPr lang="en-US" dirty="0"/>
              <a:t>	</a:t>
            </a:r>
            <a:r>
              <a:rPr lang="en-US" b="1" dirty="0" err="1"/>
              <a:t>emp_phone</a:t>
            </a:r>
            <a:r>
              <a:rPr lang="en-US" b="1" dirty="0"/>
              <a:t> </a:t>
            </a:r>
            <a:r>
              <a:rPr lang="en-US" dirty="0"/>
              <a:t>	</a:t>
            </a:r>
            <a:r>
              <a:rPr lang="en-US" b="1" dirty="0" err="1"/>
              <a:t>emp_sal</a:t>
            </a:r>
            <a:r>
              <a:rPr lang="en-US" b="1" dirty="0"/>
              <a:t> </a:t>
            </a:r>
            <a:r>
              <a:rPr lang="en-US" dirty="0"/>
              <a:t>	</a:t>
            </a:r>
          </a:p>
          <a:p>
            <a:r>
              <a:rPr lang="nb-NO" dirty="0"/>
              <a:t>1 	ram 	Hyderabad 	9848022338 	50000 	</a:t>
            </a:r>
          </a:p>
          <a:p>
            <a:r>
              <a:rPr lang="de-DE" dirty="0"/>
              <a:t>2 	robin 	Delhi 	9848022339 	50000 	</a:t>
            </a:r>
          </a:p>
          <a:p>
            <a:r>
              <a:rPr lang="de-DE" dirty="0"/>
              <a:t>3 	rahman 	Chennai 	9848022330 	45000 	</a:t>
            </a:r>
          </a:p>
          <a:p>
            <a:endParaRPr lang="en-US" dirty="0"/>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98</a:t>
            </a:fld>
            <a:endParaRPr lang="en-US"/>
          </a:p>
        </p:txBody>
      </p:sp>
    </p:spTree>
    <p:extLst>
      <p:ext uri="{BB962C8B-B14F-4D97-AF65-F5344CB8AC3E}">
        <p14:creationId xmlns:p14="http://schemas.microsoft.com/office/powerpoint/2010/main" val="152821900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Statements </a:t>
            </a:r>
            <a:r>
              <a:rPr lang="en-US" sz="1800" dirty="0" smtClean="0"/>
              <a:t>Contd.</a:t>
            </a:r>
            <a:endParaRPr lang="en-US" sz="1800" dirty="0"/>
          </a:p>
        </p:txBody>
      </p:sp>
      <p:sp>
        <p:nvSpPr>
          <p:cNvPr id="3" name="Content Placeholder 2"/>
          <p:cNvSpPr>
            <a:spLocks noGrp="1"/>
          </p:cNvSpPr>
          <p:nvPr>
            <p:ph idx="1"/>
          </p:nvPr>
        </p:nvSpPr>
        <p:spPr/>
        <p:txBody>
          <a:bodyPr>
            <a:normAutofit fontScale="32500" lnSpcReduction="20000"/>
          </a:bodyPr>
          <a:lstStyle/>
          <a:p>
            <a:r>
              <a:rPr lang="en-US" dirty="0" smtClean="0"/>
              <a:t>To </a:t>
            </a:r>
            <a:r>
              <a:rPr lang="en-US" dirty="0"/>
              <a:t>perform the above operations in one go, use the following BATCH command: </a:t>
            </a:r>
          </a:p>
          <a:p>
            <a:r>
              <a:rPr lang="en-US" dirty="0" err="1"/>
              <a:t>cqlsh:tutorialspoint</a:t>
            </a:r>
            <a:r>
              <a:rPr lang="en-US" dirty="0"/>
              <a:t>&gt; BEGIN BATCH </a:t>
            </a:r>
          </a:p>
          <a:p>
            <a:r>
              <a:rPr lang="en-US" dirty="0"/>
              <a:t>... INSERT INTO </a:t>
            </a:r>
            <a:r>
              <a:rPr lang="en-US" dirty="0" err="1"/>
              <a:t>emp</a:t>
            </a:r>
            <a:r>
              <a:rPr lang="en-US" dirty="0"/>
              <a:t> (</a:t>
            </a:r>
            <a:r>
              <a:rPr lang="en-US" dirty="0" err="1"/>
              <a:t>emp_id</a:t>
            </a:r>
            <a:r>
              <a:rPr lang="en-US" dirty="0"/>
              <a:t>, </a:t>
            </a:r>
            <a:r>
              <a:rPr lang="en-US" dirty="0" err="1"/>
              <a:t>emp_city</a:t>
            </a:r>
            <a:r>
              <a:rPr lang="en-US" dirty="0"/>
              <a:t>, </a:t>
            </a:r>
            <a:r>
              <a:rPr lang="en-US" dirty="0" err="1"/>
              <a:t>emp_name</a:t>
            </a:r>
            <a:r>
              <a:rPr lang="en-US" dirty="0"/>
              <a:t>, </a:t>
            </a:r>
          </a:p>
          <a:p>
            <a:r>
              <a:rPr lang="en-US" dirty="0" err="1"/>
              <a:t>emp_phone</a:t>
            </a:r>
            <a:r>
              <a:rPr lang="en-US" dirty="0"/>
              <a:t>, </a:t>
            </a:r>
            <a:r>
              <a:rPr lang="en-US" dirty="0" err="1"/>
              <a:t>emp_sal</a:t>
            </a:r>
            <a:r>
              <a:rPr lang="en-US" dirty="0"/>
              <a:t>) values( 4,'Pune','rajeev',9848022331, 30000); </a:t>
            </a:r>
          </a:p>
          <a:p>
            <a:r>
              <a:rPr lang="en-US" dirty="0"/>
              <a:t>... UPDATE </a:t>
            </a:r>
            <a:r>
              <a:rPr lang="en-US" dirty="0" err="1"/>
              <a:t>emp</a:t>
            </a:r>
            <a:r>
              <a:rPr lang="en-US" dirty="0"/>
              <a:t> SET </a:t>
            </a:r>
            <a:r>
              <a:rPr lang="en-US" dirty="0" err="1"/>
              <a:t>emp_sal</a:t>
            </a:r>
            <a:r>
              <a:rPr lang="en-US" dirty="0"/>
              <a:t> = 50000 WHERE </a:t>
            </a:r>
            <a:r>
              <a:rPr lang="en-US" dirty="0" err="1"/>
              <a:t>emp_id</a:t>
            </a:r>
            <a:r>
              <a:rPr lang="en-US" dirty="0"/>
              <a:t> =3; </a:t>
            </a:r>
          </a:p>
          <a:p>
            <a:r>
              <a:rPr lang="en-US" dirty="0"/>
              <a:t>... DELETE </a:t>
            </a:r>
            <a:r>
              <a:rPr lang="en-US" dirty="0" err="1"/>
              <a:t>emp_city</a:t>
            </a:r>
            <a:r>
              <a:rPr lang="en-US" dirty="0"/>
              <a:t> FROM </a:t>
            </a:r>
            <a:r>
              <a:rPr lang="en-US" dirty="0" err="1"/>
              <a:t>emp</a:t>
            </a:r>
            <a:r>
              <a:rPr lang="en-US" dirty="0"/>
              <a:t> WHERE </a:t>
            </a:r>
            <a:r>
              <a:rPr lang="en-US" dirty="0" err="1"/>
              <a:t>emp_id</a:t>
            </a:r>
            <a:r>
              <a:rPr lang="en-US" dirty="0"/>
              <a:t> = 2; </a:t>
            </a:r>
          </a:p>
          <a:p>
            <a:r>
              <a:rPr lang="en-US" dirty="0"/>
              <a:t>... APPLY </a:t>
            </a:r>
            <a:r>
              <a:rPr lang="en-US" dirty="0" smtClean="0"/>
              <a:t>BATCH;</a:t>
            </a:r>
            <a:endParaRPr lang="en-US" dirty="0"/>
          </a:p>
          <a:p>
            <a:r>
              <a:rPr lang="en-US" b="1" dirty="0"/>
              <a:t>Verification </a:t>
            </a:r>
            <a:endParaRPr lang="en-US" dirty="0"/>
          </a:p>
          <a:p>
            <a:r>
              <a:rPr lang="en-US" dirty="0"/>
              <a:t>After making changes, verify the table using the SELECT statement. It should produce the following output: </a:t>
            </a:r>
          </a:p>
          <a:p>
            <a:r>
              <a:rPr lang="en-US" dirty="0" err="1"/>
              <a:t>cqlsh:tutorialspoint</a:t>
            </a:r>
            <a:r>
              <a:rPr lang="en-US" dirty="0"/>
              <a:t>&gt; select * from </a:t>
            </a:r>
            <a:r>
              <a:rPr lang="en-US" dirty="0" err="1"/>
              <a:t>emp</a:t>
            </a:r>
            <a:r>
              <a:rPr lang="en-US" dirty="0"/>
              <a:t>; </a:t>
            </a:r>
          </a:p>
          <a:p>
            <a:r>
              <a:rPr lang="en-US" dirty="0" err="1"/>
              <a:t>emp_id</a:t>
            </a:r>
            <a:r>
              <a:rPr lang="en-US" dirty="0"/>
              <a:t> | </a:t>
            </a:r>
            <a:r>
              <a:rPr lang="en-US" dirty="0" err="1"/>
              <a:t>emp_city</a:t>
            </a:r>
            <a:r>
              <a:rPr lang="en-US" dirty="0"/>
              <a:t> | </a:t>
            </a:r>
            <a:r>
              <a:rPr lang="en-US" dirty="0" err="1"/>
              <a:t>emp_name</a:t>
            </a:r>
            <a:r>
              <a:rPr lang="en-US" dirty="0"/>
              <a:t> | </a:t>
            </a:r>
            <a:r>
              <a:rPr lang="en-US" dirty="0" err="1"/>
              <a:t>emp_phone</a:t>
            </a:r>
            <a:r>
              <a:rPr lang="en-US" dirty="0"/>
              <a:t> | </a:t>
            </a:r>
            <a:r>
              <a:rPr lang="en-US" dirty="0" err="1"/>
              <a:t>emp_sal</a:t>
            </a:r>
            <a:r>
              <a:rPr lang="en-US" dirty="0"/>
              <a:t> </a:t>
            </a:r>
          </a:p>
          <a:p>
            <a:r>
              <a:rPr lang="en-US" dirty="0"/>
              <a:t>--------+-----------+----------+------------+--------- </a:t>
            </a:r>
          </a:p>
          <a:p>
            <a:r>
              <a:rPr lang="en-US" dirty="0"/>
              <a:t>1 | Hyderabad | ram | 9848022338 | 50000 </a:t>
            </a:r>
          </a:p>
          <a:p>
            <a:r>
              <a:rPr lang="en-US" dirty="0"/>
              <a:t>2 | null | robin | 9848022339 | 50000 </a:t>
            </a:r>
          </a:p>
          <a:p>
            <a:r>
              <a:rPr lang="en-US" dirty="0"/>
              <a:t>3 | Chennai | </a:t>
            </a:r>
            <a:r>
              <a:rPr lang="en-US" dirty="0" err="1"/>
              <a:t>rahman</a:t>
            </a:r>
            <a:r>
              <a:rPr lang="en-US" dirty="0"/>
              <a:t> | 9848022330 | 50000 </a:t>
            </a:r>
          </a:p>
          <a:p>
            <a:r>
              <a:rPr lang="en-US" dirty="0"/>
              <a:t>4 | Pune | </a:t>
            </a:r>
            <a:r>
              <a:rPr lang="en-US" dirty="0" err="1"/>
              <a:t>rajeev</a:t>
            </a:r>
            <a:r>
              <a:rPr lang="en-US" dirty="0"/>
              <a:t> | 9848022331 | 30000 </a:t>
            </a:r>
          </a:p>
          <a:p>
            <a:r>
              <a:rPr lang="en-US" dirty="0"/>
              <a:t>(4 rows) </a:t>
            </a:r>
          </a:p>
          <a:p>
            <a:r>
              <a:rPr lang="en-US" dirty="0"/>
              <a:t>Here you can observe the table with modified data. </a:t>
            </a:r>
          </a:p>
        </p:txBody>
      </p:sp>
      <p:sp>
        <p:nvSpPr>
          <p:cNvPr id="4" name="Date Placeholder 3"/>
          <p:cNvSpPr>
            <a:spLocks noGrp="1"/>
          </p:cNvSpPr>
          <p:nvPr>
            <p:ph type="dt" sz="half" idx="10"/>
          </p:nvPr>
        </p:nvSpPr>
        <p:spPr/>
        <p:txBody>
          <a:bodyPr/>
          <a:lstStyle/>
          <a:p>
            <a:fld id="{0969224E-3C34-4E45-947B-3CADC6EC3905}" type="datetime1">
              <a:rPr lang="en-US" smtClean="0"/>
              <a:t>11/27/2022</a:t>
            </a:fld>
            <a:endParaRPr lang="en-US"/>
          </a:p>
        </p:txBody>
      </p:sp>
      <p:sp>
        <p:nvSpPr>
          <p:cNvPr id="5" name="Footer Placeholder 4"/>
          <p:cNvSpPr>
            <a:spLocks noGrp="1"/>
          </p:cNvSpPr>
          <p:nvPr>
            <p:ph type="ftr" sz="quarter" idx="11"/>
          </p:nvPr>
        </p:nvSpPr>
        <p:spPr/>
        <p:txBody>
          <a:bodyPr/>
          <a:lstStyle/>
          <a:p>
            <a:r>
              <a:rPr lang="en-US" smtClean="0"/>
              <a:t>Rashmi Gupta</a:t>
            </a:r>
            <a:endParaRPr lang="en-US"/>
          </a:p>
        </p:txBody>
      </p:sp>
      <p:sp>
        <p:nvSpPr>
          <p:cNvPr id="6" name="Slide Number Placeholder 5"/>
          <p:cNvSpPr>
            <a:spLocks noGrp="1"/>
          </p:cNvSpPr>
          <p:nvPr>
            <p:ph type="sldNum" sz="quarter" idx="12"/>
          </p:nvPr>
        </p:nvSpPr>
        <p:spPr/>
        <p:txBody>
          <a:bodyPr/>
          <a:lstStyle/>
          <a:p>
            <a:fld id="{A0EBF004-17CD-4FB8-95D1-29BCFFA2DD1B}" type="slidenum">
              <a:rPr lang="en-US" smtClean="0"/>
              <a:t>99</a:t>
            </a:fld>
            <a:endParaRPr lang="en-US"/>
          </a:p>
        </p:txBody>
      </p:sp>
    </p:spTree>
    <p:extLst>
      <p:ext uri="{BB962C8B-B14F-4D97-AF65-F5344CB8AC3E}">
        <p14:creationId xmlns:p14="http://schemas.microsoft.com/office/powerpoint/2010/main" val="1969010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4067</TotalTime>
  <Words>8678</Words>
  <Application>Microsoft Office PowerPoint</Application>
  <PresentationFormat>Widescreen</PresentationFormat>
  <Paragraphs>1526</Paragraphs>
  <Slides>128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128</vt:i4>
      </vt:variant>
    </vt:vector>
  </HeadingPairs>
  <TitlesOfParts>
    <vt:vector size="133" baseType="lpstr">
      <vt:lpstr>Arial</vt:lpstr>
      <vt:lpstr>Calibri</vt:lpstr>
      <vt:lpstr>Calibri Light</vt:lpstr>
      <vt:lpstr>Verdana</vt:lpstr>
      <vt:lpstr>Office Theme</vt:lpstr>
      <vt:lpstr>Cassandra </vt:lpstr>
      <vt:lpstr>Cassandra </vt:lpstr>
      <vt:lpstr>Cassandra </vt:lpstr>
      <vt:lpstr>Cassandra - Overview </vt:lpstr>
      <vt:lpstr>Cassandra – Keyspace Operations </vt:lpstr>
      <vt:lpstr>Cassandra – Table Operations </vt:lpstr>
      <vt:lpstr>Cassandra – CURD Operations </vt:lpstr>
      <vt:lpstr>Cassandra – CQL Types </vt:lpstr>
      <vt:lpstr>Cassandra - Introduction </vt:lpstr>
      <vt:lpstr> NoSQL Database </vt:lpstr>
      <vt:lpstr>NoSQL vs. Relational Database </vt:lpstr>
      <vt:lpstr>NOSQL Database </vt:lpstr>
      <vt:lpstr>What is Apache Cassandra? </vt:lpstr>
      <vt:lpstr>PowerPoint Presentation</vt:lpstr>
      <vt:lpstr>What is Cassandra?</vt:lpstr>
      <vt:lpstr>What is Apache Cassandra? Contd. </vt:lpstr>
      <vt:lpstr>What is Apache Cassandra? Contd. </vt:lpstr>
      <vt:lpstr>Features of Cassandra </vt:lpstr>
      <vt:lpstr>Features of Cassandra Contd. </vt:lpstr>
      <vt:lpstr>History of Cassandra </vt:lpstr>
      <vt:lpstr>Cassandra - Architecture </vt:lpstr>
      <vt:lpstr>Data Replication in Cassandra </vt:lpstr>
      <vt:lpstr>Data Replication in Cassandra </vt:lpstr>
      <vt:lpstr>Components of Cassandra </vt:lpstr>
      <vt:lpstr>Components of Cassandra Contd. </vt:lpstr>
      <vt:lpstr>Components of Cassandra Contd. </vt:lpstr>
      <vt:lpstr>Cassandra Query Language </vt:lpstr>
      <vt:lpstr>Cassandra Query Language Contd. </vt:lpstr>
      <vt:lpstr>Cassandra - Data Model </vt:lpstr>
      <vt:lpstr>Cassandra - Data Model Contd. </vt:lpstr>
      <vt:lpstr>Cassandra - Data Model Contd. </vt:lpstr>
      <vt:lpstr>Cassandra - Data Model Contd. </vt:lpstr>
      <vt:lpstr>Cassandra - Data Model Contd. </vt:lpstr>
      <vt:lpstr>Cassandra - Data Model Contd. </vt:lpstr>
      <vt:lpstr>Cassandra - Data Model Contd. </vt:lpstr>
      <vt:lpstr>Column</vt:lpstr>
      <vt:lpstr>SuperColumn </vt:lpstr>
      <vt:lpstr>Data Models of Cassandra and RDBMS </vt:lpstr>
      <vt:lpstr>Data Models of Cassandra and RDBMS </vt:lpstr>
      <vt:lpstr> Cassandra – Installation on windows </vt:lpstr>
      <vt:lpstr>PowerPoint Presentation</vt:lpstr>
      <vt:lpstr>Cassandra - Referenced API</vt:lpstr>
      <vt:lpstr>Cassandra - Referenced API Contd.</vt:lpstr>
      <vt:lpstr>Cassandra - Referenced API Contd.</vt:lpstr>
      <vt:lpstr>Cassandra - Referenced API Contd.</vt:lpstr>
      <vt:lpstr>Cassandra - Cqlsh </vt:lpstr>
      <vt:lpstr>Cassandra – Cqlsh Contd. </vt:lpstr>
      <vt:lpstr>Cassandra – Cqlsh Contd. </vt:lpstr>
      <vt:lpstr>Cassandra – Cqlsh Contd. </vt:lpstr>
      <vt:lpstr>Cassandra – Cqlsh Contd. </vt:lpstr>
      <vt:lpstr>Cassandra – Cqlsh Contd. </vt:lpstr>
      <vt:lpstr>Cassandra – Cqlsh Contd. </vt:lpstr>
      <vt:lpstr> Cassandra – Cqlsh Contd.  </vt:lpstr>
      <vt:lpstr>Cassandra - Shell Commands </vt:lpstr>
      <vt:lpstr>Cassandra - Shell Commands Contd. </vt:lpstr>
      <vt:lpstr>Cassandra - Shell Commands Contd. </vt:lpstr>
      <vt:lpstr>Cassandra - Shell Commands Contd. </vt:lpstr>
      <vt:lpstr>Cassandra - Shell Commands Contd. </vt:lpstr>
      <vt:lpstr>Cassandra - Shell Commands Contd. </vt:lpstr>
      <vt:lpstr>Cassandra - Shell Commands Contd. </vt:lpstr>
      <vt:lpstr>Cassandra - Shell Commands Contd. </vt:lpstr>
      <vt:lpstr>Cassandra - Shell Commands Contd. </vt:lpstr>
      <vt:lpstr>Cassandra - Shell Commands Contd. </vt:lpstr>
      <vt:lpstr>Cassandra - Shell Commands Contd. </vt:lpstr>
      <vt:lpstr>Cassandra - Shell Commands Contd. </vt:lpstr>
      <vt:lpstr>Cassandra - Shell Commands Contd. </vt:lpstr>
      <vt:lpstr>Cassandra - Shell Commands Contd. </vt:lpstr>
      <vt:lpstr>Cassandra - Shell Commands Contd. </vt:lpstr>
      <vt:lpstr>Cassandra - Shell Commands Contd. </vt:lpstr>
      <vt:lpstr>Cassandra – Create Keyspace</vt:lpstr>
      <vt:lpstr>Cassandra – Create Keyspace Contd.</vt:lpstr>
      <vt:lpstr>Example</vt:lpstr>
      <vt:lpstr>Verification</vt:lpstr>
      <vt:lpstr> Durable_writes  </vt:lpstr>
      <vt:lpstr>Verification </vt:lpstr>
      <vt:lpstr>Using a Keyspace</vt:lpstr>
      <vt:lpstr>Altering a KeySpace</vt:lpstr>
      <vt:lpstr>Altering a keySpace Contd.</vt:lpstr>
      <vt:lpstr>Altering a keySpace Contd.</vt:lpstr>
      <vt:lpstr>Altering a keySpace Contd.</vt:lpstr>
      <vt:lpstr>Dropping a KeySpace</vt:lpstr>
      <vt:lpstr>Cassandra - Create Table </vt:lpstr>
      <vt:lpstr>Cassandra - Create Table </vt:lpstr>
      <vt:lpstr>Cassandra - Create Table </vt:lpstr>
      <vt:lpstr>Example </vt:lpstr>
      <vt:lpstr>Example Contd. </vt:lpstr>
      <vt:lpstr>Altering a Table using Cqlsh </vt:lpstr>
      <vt:lpstr>Altering a Table using Cqlsh </vt:lpstr>
      <vt:lpstr>Altering a Table using Cqlsh </vt:lpstr>
      <vt:lpstr>Altering a Table using Cqlsh Contd. </vt:lpstr>
      <vt:lpstr>Altering a Table using Cqlsh Contd. </vt:lpstr>
      <vt:lpstr>Example</vt:lpstr>
      <vt:lpstr>Drop Table</vt:lpstr>
      <vt:lpstr>  Truncate Table </vt:lpstr>
      <vt:lpstr>  Truncate Table Contd. </vt:lpstr>
      <vt:lpstr>Create Index</vt:lpstr>
      <vt:lpstr>Drop Index</vt:lpstr>
      <vt:lpstr>Batch Statements</vt:lpstr>
      <vt:lpstr>Batch Statements Contd.</vt:lpstr>
      <vt:lpstr>CURD Operations </vt:lpstr>
      <vt:lpstr>Create Data</vt:lpstr>
      <vt:lpstr>Create Data Contd.</vt:lpstr>
      <vt:lpstr>Update Data </vt:lpstr>
      <vt:lpstr>Update Data Contd. </vt:lpstr>
      <vt:lpstr>Reading Data</vt:lpstr>
      <vt:lpstr>Reading Data Contd.</vt:lpstr>
      <vt:lpstr>Reading Data Contd.</vt:lpstr>
      <vt:lpstr>Delete Data</vt:lpstr>
      <vt:lpstr>Delete Data Contd.</vt:lpstr>
      <vt:lpstr> Deleting an Entire Row  </vt:lpstr>
      <vt:lpstr>CQL Types </vt:lpstr>
      <vt:lpstr>CQL Datatypes</vt:lpstr>
      <vt:lpstr>Collection Types</vt:lpstr>
      <vt:lpstr>User-defined datatypes</vt:lpstr>
      <vt:lpstr>CQL Collections</vt:lpstr>
      <vt:lpstr>CQL Collections Contd.</vt:lpstr>
      <vt:lpstr>CQL Collections Contd.</vt:lpstr>
      <vt:lpstr> SET  </vt:lpstr>
      <vt:lpstr> SET Contd. </vt:lpstr>
      <vt:lpstr>MAP</vt:lpstr>
      <vt:lpstr> Updating a Set  </vt:lpstr>
      <vt:lpstr>  CQL USER-DEFINED DATATYPES   </vt:lpstr>
      <vt:lpstr>  CQL USER-DEFINED DATATYPES Contd.   </vt:lpstr>
      <vt:lpstr> Altering a User-defined Data Type  </vt:lpstr>
      <vt:lpstr> Altering a User-defined Data Type Contd.  </vt:lpstr>
      <vt:lpstr> Renaming a Field in a Type  </vt:lpstr>
      <vt:lpstr>Deleting a User-defined Data Type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Cassandra</dc:title>
  <dc:creator>Rashmi</dc:creator>
  <cp:lastModifiedBy>abhis</cp:lastModifiedBy>
  <cp:revision>78</cp:revision>
  <dcterms:created xsi:type="dcterms:W3CDTF">2016-11-15T07:19:39Z</dcterms:created>
  <dcterms:modified xsi:type="dcterms:W3CDTF">2022-11-27T11:45:44Z</dcterms:modified>
</cp:coreProperties>
</file>