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8" r:id="rId10"/>
    <p:sldId id="297" r:id="rId11"/>
    <p:sldId id="29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2ABAC-CA67-AB79-364C-B6365E5BF957}" v="639" dt="2025-01-06T16:50:44.82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273" y="201598"/>
            <a:ext cx="7274385" cy="3830130"/>
          </a:xfrm>
        </p:spPr>
        <p:txBody>
          <a:bodyPr/>
          <a:lstStyle/>
          <a:p>
            <a:r>
              <a:rPr lang="en-US" sz="2800" dirty="0">
                <a:latin typeface="Century Schoolbook"/>
              </a:rPr>
              <a:t>Team Name- Brick by Brick</a:t>
            </a:r>
            <a:br>
              <a:rPr lang="en-US" sz="2800" dirty="0">
                <a:latin typeface="Century Schoolbook"/>
              </a:rPr>
            </a:br>
            <a:br>
              <a:rPr lang="en-US" sz="2800" dirty="0">
                <a:latin typeface="Century Schoolbook"/>
              </a:rPr>
            </a:br>
            <a:r>
              <a:rPr lang="en-US" sz="2800" dirty="0">
                <a:latin typeface="Century Schoolbook"/>
              </a:rPr>
              <a:t>Title of Prototype- Harappan Civilization</a:t>
            </a:r>
            <a:br>
              <a:rPr lang="en-US" sz="2800" dirty="0">
                <a:latin typeface="Century Schoolbook"/>
              </a:rPr>
            </a:br>
            <a:br>
              <a:rPr lang="en-US" sz="2800" dirty="0">
                <a:latin typeface="Century Schoolbook"/>
              </a:rPr>
            </a:br>
            <a:r>
              <a:rPr lang="en-US" sz="2800" dirty="0">
                <a:latin typeface="Century Schoolbook"/>
              </a:rPr>
              <a:t>Subject- Social Science (History)</a:t>
            </a:r>
            <a:br>
              <a:rPr lang="en-US" sz="2800" dirty="0">
                <a:latin typeface="Century Schoolbook"/>
              </a:rPr>
            </a:br>
            <a:br>
              <a:rPr lang="en-US" sz="2800" dirty="0">
                <a:latin typeface="Century Schoolbook"/>
              </a:rPr>
            </a:br>
            <a:r>
              <a:rPr lang="en-US" sz="2800" dirty="0">
                <a:latin typeface="Century Schoolbook"/>
              </a:rPr>
              <a:t>Class- 6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Theory</a:t>
            </a:r>
          </a:p>
          <a:p>
            <a:r>
              <a:rPr lang="en-US" sz="2400" dirty="0"/>
              <a:t>Procedure</a:t>
            </a:r>
          </a:p>
          <a:p>
            <a:r>
              <a:rPr lang="en-US" sz="2400" dirty="0"/>
              <a:t>Sketch Files</a:t>
            </a:r>
          </a:p>
          <a:p>
            <a:r>
              <a:rPr lang="en-US" sz="2400" dirty="0"/>
              <a:t>Images</a:t>
            </a:r>
          </a:p>
          <a:p>
            <a:r>
              <a:rPr lang="en-US" sz="2400" dirty="0"/>
              <a:t>Flow Diagrams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19" y="245946"/>
            <a:ext cx="2135688" cy="1056362"/>
          </a:xfrm>
        </p:spPr>
        <p:txBody>
          <a:bodyPr/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ED897-D4E5-FEBD-F5B7-46303208C715}"/>
              </a:ext>
            </a:extLst>
          </p:cNvPr>
          <p:cNvSpPr txBox="1"/>
          <p:nvPr/>
        </p:nvSpPr>
        <p:spPr>
          <a:xfrm>
            <a:off x="2145167" y="1304544"/>
            <a:ext cx="820351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Objective: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prototype aims to provide an engaging, educational experience through an immersive exploration of one of history's oldest urban cultures.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What to Expect: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Interactive Learning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Experience Harappan city planning through simulations.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Virtually recreate iconic structures like the Great Bath and intricate drainage systems.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Dynamic Visuals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Animations and 3D models showcasing daily life, trade, and craftsmanship.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Self-Evaluation Tools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Assess your understanding through quizzes, activities, and creative challenges.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63A393-C002-1681-FB79-B09D4138651D}"/>
              </a:ext>
            </a:extLst>
          </p:cNvPr>
          <p:cNvSpPr txBox="1"/>
          <p:nvPr/>
        </p:nvSpPr>
        <p:spPr>
          <a:xfrm>
            <a:off x="4620919" y="277095"/>
            <a:ext cx="16205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Bookman Old Style"/>
              </a:rPr>
              <a:t>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2694-21B6-47FF-8D1C-5B3B9A279A2F}"/>
              </a:ext>
            </a:extLst>
          </p:cNvPr>
          <p:cNvSpPr txBox="1"/>
          <p:nvPr/>
        </p:nvSpPr>
        <p:spPr>
          <a:xfrm>
            <a:off x="811590" y="1187075"/>
            <a:ext cx="10571926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This chapter explores the ancient Harappan Civilization, detailing its remarkable urban planning, societal structure, and daily life. </a:t>
            </a:r>
          </a:p>
          <a:p>
            <a:pPr algn="l"/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Discovery and Importance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First uncovered in Harappa (Pakistan) during railway construction. One of the oldest urban civilizations in South Asia, developed around 4700 years ago.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Urban Planning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       Cities divided into two parts: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Citadel</a:t>
            </a:r>
            <a:r>
              <a:rPr lang="en-US" sz="1600" dirty="0">
                <a:ea typeface="+mn-lt"/>
                <a:cs typeface="+mn-lt"/>
              </a:rPr>
              <a:t>: Smaller, higher, and fortified, hosting special structures like the Great Bath.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Lower Town</a:t>
            </a:r>
            <a:r>
              <a:rPr lang="en-US" sz="1600" dirty="0">
                <a:ea typeface="+mn-lt"/>
                <a:cs typeface="+mn-lt"/>
              </a:rPr>
              <a:t>: Larger, lower, and organized residential areas.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 Advanced drainage systems, straight streets, and interlocking bricks for walls.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Special Features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Craft production using materials like stone, shell, and metals (copper, bronze, gold, and silver).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     Beads, seals, and tools showcasing artistic and technical expertise.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Trade connections for materials such as copper (Rajasthan/Oman) and tin (Afghanistan/Iran).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 Decline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      Environmental changes, deforestation, and resource depletion led to the end of the civilization around 3900 years ago.</a:t>
            </a:r>
            <a:endParaRPr lang="en-US" sz="1600"/>
          </a:p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316" y="773466"/>
            <a:ext cx="2327272" cy="760394"/>
          </a:xfrm>
        </p:spPr>
        <p:txBody>
          <a:bodyPr/>
          <a:lstStyle/>
          <a:p>
            <a:r>
              <a:rPr lang="en-US" sz="3600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8996176" cy="34369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83210">
              <a:buNone/>
            </a:pPr>
            <a:r>
              <a:rPr lang="en-US" dirty="0">
                <a:ea typeface="+mn-lt"/>
                <a:cs typeface="+mn-lt"/>
              </a:rPr>
              <a:t>Students will follow these steps to engage with the topic: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Explore the City Layouts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Study diagrams of Harappan cities like </a:t>
            </a:r>
            <a:r>
              <a:rPr lang="en-US" dirty="0" err="1">
                <a:ea typeface="+mn-lt"/>
                <a:cs typeface="+mn-lt"/>
              </a:rPr>
              <a:t>Mohenjodaro</a:t>
            </a:r>
            <a:r>
              <a:rPr lang="en-US" dirty="0">
                <a:ea typeface="+mn-lt"/>
                <a:cs typeface="+mn-lt"/>
              </a:rPr>
              <a:t> and Lothal.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Identify key features of citadels and lower towns.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Analyze Artifacts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Observe images of seals, beads, and tools.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Discuss their significance in Harappan trade and culture.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Compare Lifestyles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Contrast life in Harappan cities with rural villages like </a:t>
            </a:r>
            <a:r>
              <a:rPr lang="en-US" dirty="0" err="1">
                <a:ea typeface="+mn-lt"/>
                <a:cs typeface="+mn-lt"/>
              </a:rPr>
              <a:t>Mehrgarh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Activity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85217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Match sources of raw materials (e.g., tin, gold) with their origins.</a:t>
            </a:r>
            <a:endParaRPr lang="en-US" dirty="0"/>
          </a:p>
          <a:p>
            <a:pPr marL="596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FDE-893F-E6A0-BB3A-6298AE73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Files</a:t>
            </a:r>
          </a:p>
        </p:txBody>
      </p:sp>
      <p:pic>
        <p:nvPicPr>
          <p:cNvPr id="4" name="Content Placeholder 3" descr="A broken brick wall on a blue surface&#10;&#10;Description automatically generated">
            <a:extLst>
              <a:ext uri="{FF2B5EF4-FFF2-40B4-BE49-F238E27FC236}">
                <a16:creationId xmlns:a16="http://schemas.microsoft.com/office/drawing/2014/main" id="{76C1B939-DE66-525B-7590-86678EE3EA8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22381" y="1826313"/>
            <a:ext cx="6096000" cy="3476090"/>
          </a:xfrm>
        </p:spPr>
      </p:pic>
      <p:pic>
        <p:nvPicPr>
          <p:cNvPr id="5" name="Picture 4" descr="A blue crystal on a brown object&#10;&#10;Description automatically generated">
            <a:extLst>
              <a:ext uri="{FF2B5EF4-FFF2-40B4-BE49-F238E27FC236}">
                <a16:creationId xmlns:a16="http://schemas.microsoft.com/office/drawing/2014/main" id="{FB0E5D6D-5F60-D8CD-09BC-383B7450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5" y="1829080"/>
            <a:ext cx="2619375" cy="346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D05F3-3346-46C7-6CC1-2417FEF9E350}"/>
              </a:ext>
            </a:extLst>
          </p:cNvPr>
          <p:cNvSpPr txBox="1"/>
          <p:nvPr/>
        </p:nvSpPr>
        <p:spPr>
          <a:xfrm>
            <a:off x="1974284" y="5482717"/>
            <a:ext cx="3864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/>
              </a:rPr>
              <a:t>Harappan Building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95B9-7560-270F-5597-76B0D4D18D83}"/>
              </a:ext>
            </a:extLst>
          </p:cNvPr>
          <p:cNvSpPr txBox="1"/>
          <p:nvPr/>
        </p:nvSpPr>
        <p:spPr>
          <a:xfrm>
            <a:off x="7862872" y="5482717"/>
            <a:ext cx="24922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entury Schoolbook"/>
              </a:rPr>
              <a:t>Artifact Simulation</a:t>
            </a:r>
          </a:p>
        </p:txBody>
      </p:sp>
    </p:spTree>
    <p:extLst>
      <p:ext uri="{BB962C8B-B14F-4D97-AF65-F5344CB8AC3E}">
        <p14:creationId xmlns:p14="http://schemas.microsoft.com/office/powerpoint/2010/main" val="34274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229" y="-1742"/>
            <a:ext cx="2357471" cy="1129126"/>
          </a:xfrm>
        </p:spPr>
        <p:txBody>
          <a:bodyPr/>
          <a:lstStyle/>
          <a:p>
            <a:r>
              <a:rPr lang="en-US" sz="3200" dirty="0">
                <a:latin typeface="Bookman Old Style"/>
              </a:rPr>
              <a:t>Images</a:t>
            </a:r>
          </a:p>
        </p:txBody>
      </p:sp>
      <p:pic>
        <p:nvPicPr>
          <p:cNvPr id="6" name="Picture 5" descr="A drawing of a city&#10;&#10;Description automatically generated">
            <a:extLst>
              <a:ext uri="{FF2B5EF4-FFF2-40B4-BE49-F238E27FC236}">
                <a16:creationId xmlns:a16="http://schemas.microsoft.com/office/drawing/2014/main" id="{2CD57021-EB90-C4E5-80F4-7CB9D30A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6829"/>
            <a:ext cx="5871883" cy="388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B35BE-1BC5-1AD5-DCBD-D6D10BA3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57" r="-369" b="-273"/>
          <a:stretch/>
        </p:blipFill>
        <p:spPr>
          <a:xfrm>
            <a:off x="1517195" y="1489217"/>
            <a:ext cx="3173680" cy="387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53936F-1DD5-4B9A-8225-05366821EA19}"/>
              </a:ext>
            </a:extLst>
          </p:cNvPr>
          <p:cNvSpPr txBox="1"/>
          <p:nvPr/>
        </p:nvSpPr>
        <p:spPr>
          <a:xfrm>
            <a:off x="1394447" y="5597571"/>
            <a:ext cx="395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 Antiqua"/>
                <a:ea typeface="Calibri"/>
                <a:cs typeface="Calibri"/>
              </a:rPr>
              <a:t>Fig: Harappan Drainage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16C9-61B3-0735-1BE5-CA37F3914B44}"/>
              </a:ext>
            </a:extLst>
          </p:cNvPr>
          <p:cNvSpPr txBox="1"/>
          <p:nvPr/>
        </p:nvSpPr>
        <p:spPr>
          <a:xfrm>
            <a:off x="7443257" y="5600367"/>
            <a:ext cx="3438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"/>
              </a:rPr>
              <a:t>Fig: A sketch of Indus Valley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57" y="2055"/>
            <a:ext cx="3527612" cy="891373"/>
          </a:xfrm>
        </p:spPr>
        <p:txBody>
          <a:bodyPr/>
          <a:lstStyle/>
          <a:p>
            <a:r>
              <a:rPr lang="en-US" sz="3600" dirty="0"/>
              <a:t>Flow Diagram</a:t>
            </a: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0A8FC3-BAD3-6005-EE95-8CB3EAC7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" t="2635" r="28235" b="20351"/>
          <a:stretch/>
        </p:blipFill>
        <p:spPr>
          <a:xfrm>
            <a:off x="1529127" y="721660"/>
            <a:ext cx="2611664" cy="589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37BF5-57A0-20C6-E2FB-2489DF937A2F}"/>
              </a:ext>
            </a:extLst>
          </p:cNvPr>
          <p:cNvSpPr txBox="1"/>
          <p:nvPr/>
        </p:nvSpPr>
        <p:spPr>
          <a:xfrm>
            <a:off x="4956324" y="2086136"/>
            <a:ext cx="57823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ook Antiqua"/>
              </a:rPr>
              <a:t>End Goal</a:t>
            </a:r>
          </a:p>
          <a:p>
            <a:endParaRPr lang="en-US" sz="2000" b="1" dirty="0">
              <a:latin typeface="Book Antiqua"/>
            </a:endParaRPr>
          </a:p>
          <a:p>
            <a:r>
              <a:rPr lang="en-US" sz="2000" dirty="0">
                <a:latin typeface="Book Antiqua"/>
              </a:rPr>
              <a:t>The flowchart concludes with a well-rounded learning experience that combines theoretical knowledge, interactive exploration, and self-assessment. It ensures that users not only learn but also engage actively with the subject matter.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Team Name- Brick by Brick  Title of Prototype- Harappan Civilization  Subject- Social Science (History)  Class- 6</vt:lpstr>
      <vt:lpstr>Agenda</vt:lpstr>
      <vt:lpstr>Introduction</vt:lpstr>
      <vt:lpstr>PowerPoint Presentation</vt:lpstr>
      <vt:lpstr>Procedure</vt:lpstr>
      <vt:lpstr>Sketch Files</vt:lpstr>
      <vt:lpstr>Images</vt:lpstr>
      <vt:lpstr>Flow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199</cp:revision>
  <dcterms:created xsi:type="dcterms:W3CDTF">2025-01-06T15:35:12Z</dcterms:created>
  <dcterms:modified xsi:type="dcterms:W3CDTF">2025-01-06T16:54:26Z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