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4"/>
  </p:sldMasterIdLst>
  <p:notesMasterIdLst>
    <p:notesMasterId r:id="rId22"/>
  </p:notesMasterIdLst>
  <p:sldIdLst>
    <p:sldId id="259" r:id="rId5"/>
    <p:sldId id="274" r:id="rId6"/>
    <p:sldId id="260" r:id="rId7"/>
    <p:sldId id="292" r:id="rId8"/>
    <p:sldId id="294" r:id="rId9"/>
    <p:sldId id="286" r:id="rId10"/>
    <p:sldId id="285" r:id="rId11"/>
    <p:sldId id="270" r:id="rId12"/>
    <p:sldId id="279" r:id="rId13"/>
    <p:sldId id="280" r:id="rId14"/>
    <p:sldId id="281" r:id="rId15"/>
    <p:sldId id="282" r:id="rId16"/>
    <p:sldId id="283" r:id="rId17"/>
    <p:sldId id="284" r:id="rId18"/>
    <p:sldId id="277" r:id="rId19"/>
    <p:sldId id="28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6422" autoAdjust="0"/>
  </p:normalViewPr>
  <p:slideViewPr>
    <p:cSldViewPr snapToGrid="0" snapToObjects="1">
      <p:cViewPr varScale="1">
        <p:scale>
          <a:sx n="84" d="100"/>
          <a:sy n="84" d="100"/>
        </p:scale>
        <p:origin x="61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72EE8-EAE8-0245-90DD-853196D7749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008C-04DD-E842-A7EC-CB21F5A5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6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65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4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2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4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2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3E847F-0CA9-3B44-8062-E053B46502B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7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C543529-372F-5E5C-0874-28B0FDCBD59C}"/>
              </a:ext>
            </a:extLst>
          </p:cNvPr>
          <p:cNvSpPr txBox="1">
            <a:spLocks/>
          </p:cNvSpPr>
          <p:nvPr/>
        </p:nvSpPr>
        <p:spPr>
          <a:xfrm>
            <a:off x="936770" y="2823108"/>
            <a:ext cx="10318460" cy="175432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spcBef>
                <a:spcPts val="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Implementing Deep Neural Network Based Encoder-Decoder Framework for Image Captioning </a:t>
            </a:r>
            <a:endParaRPr lang="en-US" sz="3599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98032-7842-7424-C937-04D05EA3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92" y="1090312"/>
            <a:ext cx="1577416" cy="1577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05E07-55AB-BF3E-8F80-92B9916AB3D3}"/>
              </a:ext>
            </a:extLst>
          </p:cNvPr>
          <p:cNvSpPr txBox="1"/>
          <p:nvPr/>
        </p:nvSpPr>
        <p:spPr>
          <a:xfrm>
            <a:off x="932299" y="4623376"/>
            <a:ext cx="6102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Team members: </a:t>
            </a:r>
          </a:p>
          <a:p>
            <a:r>
              <a:rPr lang="en-IN" dirty="0"/>
              <a:t>Mr. Mayur Gadakh (4136)</a:t>
            </a:r>
          </a:p>
          <a:p>
            <a:r>
              <a:rPr lang="en-IN" dirty="0"/>
              <a:t>Mr. Gaurav Chaudhari (4116)</a:t>
            </a:r>
          </a:p>
          <a:p>
            <a:r>
              <a:rPr lang="en-IN" dirty="0"/>
              <a:t>Ms. Akanksha Gaikwad (4141)</a:t>
            </a:r>
          </a:p>
          <a:p>
            <a:r>
              <a:rPr lang="en-IN" dirty="0"/>
              <a:t>Ms. Shivanjali Dhage (4126)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FB62D-5009-4E27-C725-A1EAFD9220F2}"/>
              </a:ext>
            </a:extLst>
          </p:cNvPr>
          <p:cNvSpPr txBox="1"/>
          <p:nvPr/>
        </p:nvSpPr>
        <p:spPr>
          <a:xfrm flipH="1">
            <a:off x="8208207" y="5177374"/>
            <a:ext cx="327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Guide: Mr. R. S. Gaikwad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F9CB74B-4F81-9649-5D90-4C58655C5B70}"/>
              </a:ext>
            </a:extLst>
          </p:cNvPr>
          <p:cNvSpPr txBox="1">
            <a:spLocks/>
          </p:cNvSpPr>
          <p:nvPr/>
        </p:nvSpPr>
        <p:spPr>
          <a:xfrm>
            <a:off x="936770" y="531903"/>
            <a:ext cx="10318460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Amrutvahini College of Engineering, Sangamner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Class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C7907-EB06-69B4-2DB5-A10CE91E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08" y="721148"/>
            <a:ext cx="6145391" cy="58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5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Object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D696D-0635-2A3E-8F41-E2301DE8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12" y="731382"/>
            <a:ext cx="5151176" cy="597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 Diagram: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E3BB6-A94D-94C1-4823-4850B38C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92" y="949791"/>
            <a:ext cx="8201433" cy="52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5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Sequence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0C384-E6C6-063F-3278-209DAE6D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26" y="975147"/>
            <a:ext cx="8390347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1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395310" y="310257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Activity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C982-490D-9912-74B3-A4FBBE3C2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" t="6116" r="5911" b="11682"/>
          <a:stretch/>
        </p:blipFill>
        <p:spPr>
          <a:xfrm>
            <a:off x="3154262" y="880994"/>
            <a:ext cx="5658260" cy="54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2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2FEFDF-94CF-B9E3-2D38-C3A6A3E45E34}"/>
              </a:ext>
            </a:extLst>
          </p:cNvPr>
          <p:cNvSpPr txBox="1"/>
          <p:nvPr/>
        </p:nvSpPr>
        <p:spPr>
          <a:xfrm>
            <a:off x="4745372" y="58615"/>
            <a:ext cx="270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/>
              <a:t>Questionnaire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568E3-C3BE-4FCF-F064-6EBB9A9D9FD9}"/>
              </a:ext>
            </a:extLst>
          </p:cNvPr>
          <p:cNvSpPr txBox="1"/>
          <p:nvPr/>
        </p:nvSpPr>
        <p:spPr>
          <a:xfrm>
            <a:off x="662473" y="567198"/>
            <a:ext cx="1122472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Are requirement reflected in the system architecture?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Does the design support both project (product) and project goals?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Does the design address all the issues form the requirement?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Is effective modularity achieved and modules are functionally independent?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Are structural diagrams (class, Object, etc) are well defined?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Are all class associations clearly defined and understood? (Is it cleat which classes provide which services)?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Are the classes in the class diagram clear? (What they represent in the architecture design document?)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Is inheritance appropriately used?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Are the multiplicities in the use case diagram depicted in the class diagram?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 Are all objects used in sequence diagram?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dirty="0"/>
              <a:t>Are the symbols used in all diagrams corresponding to UML standards?</a:t>
            </a:r>
          </a:p>
          <a:p>
            <a:pPr>
              <a:lnSpc>
                <a:spcPts val="2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05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D9C60B-1B2B-26D5-F8CA-21CE65B25182}"/>
              </a:ext>
            </a:extLst>
          </p:cNvPr>
          <p:cNvSpPr txBox="1"/>
          <p:nvPr/>
        </p:nvSpPr>
        <p:spPr>
          <a:xfrm>
            <a:off x="979713" y="774441"/>
            <a:ext cx="101692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Are behavioural diagrams (use case, sequence, activity, etc.) well defined and understood ? Does each case have clearly defined actors and input/output?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 the sequence diagram matches with class diagram?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 aggregation/ containment (used) clearly defined and understood ? Whether State charts are capturing system's dynamic behaviour correctly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Related to procedural thinking whether DFDS and CFDs along with transaction and transformation flow are done correctly or not?</a:t>
            </a:r>
          </a:p>
        </p:txBody>
      </p:sp>
    </p:spTree>
    <p:extLst>
      <p:ext uri="{BB962C8B-B14F-4D97-AF65-F5344CB8AC3E}">
        <p14:creationId xmlns:p14="http://schemas.microsoft.com/office/powerpoint/2010/main" val="329540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1E194-0948-3C2E-C284-397F50C15D83}"/>
              </a:ext>
            </a:extLst>
          </p:cNvPr>
          <p:cNvSpPr txBox="1"/>
          <p:nvPr/>
        </p:nvSpPr>
        <p:spPr>
          <a:xfrm>
            <a:off x="0" y="2505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7197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695A3-98BF-D301-3A22-C119B98B5A1D}"/>
              </a:ext>
            </a:extLst>
          </p:cNvPr>
          <p:cNvSpPr txBox="1"/>
          <p:nvPr/>
        </p:nvSpPr>
        <p:spPr>
          <a:xfrm>
            <a:off x="4397229" y="2626332"/>
            <a:ext cx="339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/>
              <a:t>Review III</a:t>
            </a:r>
          </a:p>
        </p:txBody>
      </p:sp>
    </p:spTree>
    <p:extLst>
      <p:ext uri="{BB962C8B-B14F-4D97-AF65-F5344CB8AC3E}">
        <p14:creationId xmlns:p14="http://schemas.microsoft.com/office/powerpoint/2010/main" val="122442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D55C1-5B07-F58B-F0D9-CE6B12856C78}"/>
              </a:ext>
            </a:extLst>
          </p:cNvPr>
          <p:cNvSpPr txBox="1"/>
          <p:nvPr/>
        </p:nvSpPr>
        <p:spPr>
          <a:xfrm>
            <a:off x="1008579" y="1980865"/>
            <a:ext cx="9549051" cy="419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Image Input:</a:t>
            </a:r>
            <a:r>
              <a:rPr lang="en-US" dirty="0"/>
              <a:t>  The system must allow users to provide images as input for caption generation.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Caption Generation</a:t>
            </a:r>
            <a:r>
              <a:rPr lang="en-US" dirty="0"/>
              <a:t>:  The system should generate natural language captions for the provided images using EfficientNetV2 and GRU-based models.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Training Module</a:t>
            </a:r>
            <a:r>
              <a:rPr lang="en-US" dirty="0"/>
              <a:t>:  The system should have a module for training the caption generation 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Inference Module</a:t>
            </a:r>
            <a:r>
              <a:rPr lang="en-US" dirty="0"/>
              <a:t>:  The system should provide an inference module for generating captions in real-time using a trained 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User Interface</a:t>
            </a:r>
            <a:r>
              <a:rPr lang="en-US" dirty="0"/>
              <a:t>:  The system should have a user-friendly interface for users to interact with and provide input images and display the generated captions.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05A2CE7-EEAC-B834-980C-149ABEAB944F}"/>
              </a:ext>
            </a:extLst>
          </p:cNvPr>
          <p:cNvSpPr txBox="1">
            <a:spLocks/>
          </p:cNvSpPr>
          <p:nvPr/>
        </p:nvSpPr>
        <p:spPr>
          <a:xfrm>
            <a:off x="877468" y="1278785"/>
            <a:ext cx="6616700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spcBef>
                <a:spcPts val="0"/>
              </a:spcBef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Requirements:</a:t>
            </a:r>
            <a:endParaRPr lang="en-US" sz="1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211CA-40FA-D129-140B-9E590F9D3FB5}"/>
              </a:ext>
            </a:extLst>
          </p:cNvPr>
          <p:cNvSpPr txBox="1"/>
          <p:nvPr/>
        </p:nvSpPr>
        <p:spPr>
          <a:xfrm>
            <a:off x="877468" y="487151"/>
            <a:ext cx="504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Requirement analysis:</a:t>
            </a:r>
          </a:p>
        </p:txBody>
      </p:sp>
    </p:spTree>
    <p:extLst>
      <p:ext uri="{BB962C8B-B14F-4D97-AF65-F5344CB8AC3E}">
        <p14:creationId xmlns:p14="http://schemas.microsoft.com/office/powerpoint/2010/main" val="185520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D55C1-5B07-F58B-F0D9-CE6B12856C78}"/>
              </a:ext>
            </a:extLst>
          </p:cNvPr>
          <p:cNvSpPr txBox="1"/>
          <p:nvPr/>
        </p:nvSpPr>
        <p:spPr>
          <a:xfrm>
            <a:off x="1050524" y="2053804"/>
            <a:ext cx="9549051" cy="419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Performance:</a:t>
            </a:r>
            <a:r>
              <a:rPr lang="en-US" dirty="0"/>
              <a:t>  The system should generate captions within a reasonable time frame, with low latency during real-time inference.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Scalability</a:t>
            </a:r>
            <a:r>
              <a:rPr lang="en-US" dirty="0"/>
              <a:t>:  The system should be designed to handle a growing dataset and user 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Accuracy</a:t>
            </a:r>
            <a:r>
              <a:rPr lang="en-US" dirty="0"/>
              <a:t>:  The system should aim for high accuracy in caption generation, as measured by evaluation metrics.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Model Efficiency</a:t>
            </a:r>
            <a:r>
              <a:rPr lang="en-US" dirty="0"/>
              <a:t>:  The system should use efficient model architectures to ensure that it can run on common hardware and devices.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User Experience</a:t>
            </a:r>
            <a:r>
              <a:rPr lang="en-US" dirty="0"/>
              <a:t>:  The user interface should be intuitive, providing a positive user experience.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05A2CE7-EEAC-B834-980C-149ABEAB944F}"/>
              </a:ext>
            </a:extLst>
          </p:cNvPr>
          <p:cNvSpPr txBox="1">
            <a:spLocks/>
          </p:cNvSpPr>
          <p:nvPr/>
        </p:nvSpPr>
        <p:spPr>
          <a:xfrm>
            <a:off x="877468" y="1295564"/>
            <a:ext cx="6616700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spcBef>
                <a:spcPts val="0"/>
              </a:spcBef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- Functional Requirements:</a:t>
            </a:r>
            <a:endParaRPr lang="en-US" sz="1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211CA-40FA-D129-140B-9E590F9D3FB5}"/>
              </a:ext>
            </a:extLst>
          </p:cNvPr>
          <p:cNvSpPr txBox="1"/>
          <p:nvPr/>
        </p:nvSpPr>
        <p:spPr>
          <a:xfrm>
            <a:off x="877468" y="532248"/>
            <a:ext cx="504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Requirement analysis:</a:t>
            </a:r>
          </a:p>
        </p:txBody>
      </p:sp>
    </p:spTree>
    <p:extLst>
      <p:ext uri="{BB962C8B-B14F-4D97-AF65-F5344CB8AC3E}">
        <p14:creationId xmlns:p14="http://schemas.microsoft.com/office/powerpoint/2010/main" val="104089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D55C1-5B07-F58B-F0D9-CE6B12856C78}"/>
              </a:ext>
            </a:extLst>
          </p:cNvPr>
          <p:cNvSpPr txBox="1"/>
          <p:nvPr/>
        </p:nvSpPr>
        <p:spPr>
          <a:xfrm>
            <a:off x="1050524" y="1635486"/>
            <a:ext cx="9549051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Internal Interface Requirements: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05A2CE7-EEAC-B834-980C-149ABEAB944F}"/>
              </a:ext>
            </a:extLst>
          </p:cNvPr>
          <p:cNvSpPr txBox="1">
            <a:spLocks/>
          </p:cNvSpPr>
          <p:nvPr/>
        </p:nvSpPr>
        <p:spPr>
          <a:xfrm>
            <a:off x="877468" y="1173821"/>
            <a:ext cx="6616700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spcBef>
                <a:spcPts val="0"/>
              </a:spcBef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configurations:</a:t>
            </a:r>
            <a:endParaRPr lang="en-US" sz="1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211CA-40FA-D129-140B-9E590F9D3FB5}"/>
              </a:ext>
            </a:extLst>
          </p:cNvPr>
          <p:cNvSpPr txBox="1"/>
          <p:nvPr/>
        </p:nvSpPr>
        <p:spPr>
          <a:xfrm>
            <a:off x="877468" y="530323"/>
            <a:ext cx="504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Requirement analysis: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87BB2-CB31-6377-6CF0-433F50B4C01E}"/>
              </a:ext>
            </a:extLst>
          </p:cNvPr>
          <p:cNvSpPr txBox="1"/>
          <p:nvPr/>
        </p:nvSpPr>
        <p:spPr>
          <a:xfrm>
            <a:off x="1339859" y="2168819"/>
            <a:ext cx="9549051" cy="300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Software Requirements: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Operating System</a:t>
            </a:r>
            <a:r>
              <a:rPr lang="en-US" sz="1600" dirty="0"/>
              <a:t>: Windows, macOS, and Linux.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GPU:</a:t>
            </a:r>
            <a:r>
              <a:rPr lang="en-US" sz="1600" dirty="0"/>
              <a:t> Dedicated GPU is required</a:t>
            </a:r>
            <a:endParaRPr lang="en-US" sz="1600" u="sng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RAM:</a:t>
            </a:r>
            <a:r>
              <a:rPr lang="en-US" sz="1600" dirty="0"/>
              <a:t> 8GB (16GB recommended)</a:t>
            </a:r>
            <a:endParaRPr lang="en-US" sz="1600" u="sng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Software Frameworks/libraries</a:t>
            </a:r>
            <a:r>
              <a:rPr lang="en-US" sz="1600" dirty="0"/>
              <a:t>: Python </a:t>
            </a:r>
            <a:r>
              <a:rPr lang="en-US" sz="1600" dirty="0" err="1"/>
              <a:t>Tensorflow</a:t>
            </a:r>
            <a:r>
              <a:rPr lang="en-US" sz="1600" dirty="0"/>
              <a:t>, </a:t>
            </a:r>
            <a:r>
              <a:rPr lang="en-US" sz="1600" dirty="0" err="1"/>
              <a:t>Keras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Hardware requirements: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Hardware</a:t>
            </a:r>
            <a:r>
              <a:rPr lang="en-US" sz="16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: The system should be optimized for standard computer hardware, and it should be adaptable for GPU acceleration if available.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8F058-C8C4-B4DD-DB96-2C4EE2F94283}"/>
              </a:ext>
            </a:extLst>
          </p:cNvPr>
          <p:cNvSpPr txBox="1"/>
          <p:nvPr/>
        </p:nvSpPr>
        <p:spPr>
          <a:xfrm>
            <a:off x="1050522" y="4553134"/>
            <a:ext cx="9549051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External Interface Requirements: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6972F-A0BD-BC8E-8516-19F7370E44AE}"/>
              </a:ext>
            </a:extLst>
          </p:cNvPr>
          <p:cNvSpPr txBox="1"/>
          <p:nvPr/>
        </p:nvSpPr>
        <p:spPr>
          <a:xfrm>
            <a:off x="1339859" y="5036378"/>
            <a:ext cx="9838389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sz="1600" u="sng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Data Sources</a:t>
            </a:r>
            <a:r>
              <a:rPr lang="en-US" sz="16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: The system will interface with external datasets, including Flickr8k, Flickr30k, and MSCOCO, for training and evaluation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2871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2FEFDF-94CF-B9E3-2D38-C3A6A3E45E34}"/>
              </a:ext>
            </a:extLst>
          </p:cNvPr>
          <p:cNvSpPr txBox="1"/>
          <p:nvPr/>
        </p:nvSpPr>
        <p:spPr>
          <a:xfrm>
            <a:off x="4745372" y="58615"/>
            <a:ext cx="270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/>
              <a:t>Questionnaire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28FC3-1B0E-6469-8662-9D8505E6BE9E}"/>
              </a:ext>
            </a:extLst>
          </p:cNvPr>
          <p:cNvSpPr txBox="1"/>
          <p:nvPr/>
        </p:nvSpPr>
        <p:spPr>
          <a:xfrm>
            <a:off x="478172" y="581835"/>
            <a:ext cx="10972800" cy="47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09F29-FC7C-2F3C-7923-B2784BBDB20D}"/>
              </a:ext>
            </a:extLst>
          </p:cNvPr>
          <p:cNvSpPr txBox="1"/>
          <p:nvPr/>
        </p:nvSpPr>
        <p:spPr>
          <a:xfrm>
            <a:off x="823404" y="581835"/>
            <a:ext cx="1028233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 information domain analysis complete, consistent and accurate?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 problem statement categorized in identified area and targeted towards specific area there 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 external and internal interfacing properly defined?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Are requirement consistent with schedule, resources and budget?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Are all requirements traceable to system level?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is needed to make the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 there a demand for the produce?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 identification of stakeholders is done properly?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Whether all requirements are captured and documented inline with scope?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Whether all type of analysis classes are identified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Whether the Acceptance criteria is decided are not?</a:t>
            </a:r>
          </a:p>
        </p:txBody>
      </p:sp>
    </p:spTree>
    <p:extLst>
      <p:ext uri="{BB962C8B-B14F-4D97-AF65-F5344CB8AC3E}">
        <p14:creationId xmlns:p14="http://schemas.microsoft.com/office/powerpoint/2010/main" val="8078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6817F-82CB-5D59-C908-194A7AC521AE}"/>
              </a:ext>
            </a:extLst>
          </p:cNvPr>
          <p:cNvSpPr txBox="1"/>
          <p:nvPr/>
        </p:nvSpPr>
        <p:spPr>
          <a:xfrm>
            <a:off x="4674636" y="2705878"/>
            <a:ext cx="257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/>
              <a:t>Review IV</a:t>
            </a:r>
          </a:p>
        </p:txBody>
      </p:sp>
    </p:spTree>
    <p:extLst>
      <p:ext uri="{BB962C8B-B14F-4D97-AF65-F5344CB8AC3E}">
        <p14:creationId xmlns:p14="http://schemas.microsoft.com/office/powerpoint/2010/main" val="349356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3">
            <a:extLst>
              <a:ext uri="{FF2B5EF4-FFF2-40B4-BE49-F238E27FC236}">
                <a16:creationId xmlns:a16="http://schemas.microsoft.com/office/drawing/2014/main" id="{BAB541B7-E3BC-845F-99F8-706347E1ADE0}"/>
              </a:ext>
            </a:extLst>
          </p:cNvPr>
          <p:cNvSpPr txBox="1">
            <a:spLocks/>
          </p:cNvSpPr>
          <p:nvPr/>
        </p:nvSpPr>
        <p:spPr bwMode="gray">
          <a:xfrm>
            <a:off x="1050525" y="1760353"/>
            <a:ext cx="3008291" cy="13467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lnSpc>
                <a:spcPct val="200000"/>
              </a:lnSpc>
              <a:spcBef>
                <a:spcPts val="95"/>
              </a:spcBef>
              <a:buNone/>
              <a:tabLst>
                <a:tab pos="240665" algn="l"/>
                <a:tab pos="241300" algn="l"/>
              </a:tabLst>
            </a:pP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C5871-02BC-AA97-CD61-F4495141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7" t="4048" r="12575"/>
          <a:stretch/>
        </p:blipFill>
        <p:spPr>
          <a:xfrm>
            <a:off x="2785144" y="1044223"/>
            <a:ext cx="6568581" cy="5413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A84804-B9C5-2AD6-15B3-B7A6F616F644}"/>
              </a:ext>
            </a:extLst>
          </p:cNvPr>
          <p:cNvSpPr txBox="1"/>
          <p:nvPr/>
        </p:nvSpPr>
        <p:spPr>
          <a:xfrm>
            <a:off x="711874" y="320510"/>
            <a:ext cx="36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Architecture Diagram:</a:t>
            </a:r>
          </a:p>
        </p:txBody>
      </p:sp>
    </p:spTree>
    <p:extLst>
      <p:ext uri="{BB962C8B-B14F-4D97-AF65-F5344CB8AC3E}">
        <p14:creationId xmlns:p14="http://schemas.microsoft.com/office/powerpoint/2010/main" val="411967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 Flow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4D7B6-C2E8-C7CC-3329-8C42C7301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83" t="47217" r="708" b="5416"/>
          <a:stretch/>
        </p:blipFill>
        <p:spPr>
          <a:xfrm>
            <a:off x="3219147" y="809808"/>
            <a:ext cx="6606700" cy="57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0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C5CD7-A53C-4B73-A64C-C849E6137C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032317-7D1A-4F07-A22E-EE47ADB572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1725A5-183C-4B83-939B-1225E58BB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522</TotalTime>
  <Words>716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Dhage  Shivanjali</dc:creator>
  <cp:keywords/>
  <dc:description/>
  <cp:lastModifiedBy>Gaurav Chaudhari</cp:lastModifiedBy>
  <cp:revision>95</cp:revision>
  <dcterms:created xsi:type="dcterms:W3CDTF">2023-08-16T16:58:40Z</dcterms:created>
  <dcterms:modified xsi:type="dcterms:W3CDTF">2023-11-04T00:34:30Z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