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4"/>
  </p:sldMasterIdLst>
  <p:notesMasterIdLst>
    <p:notesMasterId r:id="rId20"/>
  </p:notesMasterIdLst>
  <p:sldIdLst>
    <p:sldId id="259" r:id="rId5"/>
    <p:sldId id="265" r:id="rId6"/>
    <p:sldId id="274" r:id="rId7"/>
    <p:sldId id="260" r:id="rId8"/>
    <p:sldId id="270" r:id="rId9"/>
    <p:sldId id="266" r:id="rId10"/>
    <p:sldId id="271" r:id="rId11"/>
    <p:sldId id="272" r:id="rId12"/>
    <p:sldId id="276" r:id="rId13"/>
    <p:sldId id="275" r:id="rId14"/>
    <p:sldId id="268" r:id="rId15"/>
    <p:sldId id="278" r:id="rId16"/>
    <p:sldId id="267" r:id="rId17"/>
    <p:sldId id="277"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86422" autoAdjust="0"/>
  </p:normalViewPr>
  <p:slideViewPr>
    <p:cSldViewPr snapToGrid="0" snapToObjects="1">
      <p:cViewPr varScale="1">
        <p:scale>
          <a:sx n="85" d="100"/>
          <a:sy n="85" d="100"/>
        </p:scale>
        <p:origin x="581" y="6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172EE8-EAE8-0245-90DD-853196D7749D}" type="datetimeFigureOut">
              <a:rPr lang="en-US" smtClean="0"/>
              <a:t>10/14/2023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F008C-04DD-E842-A7EC-CB21F5A51C2E}" type="slidenum">
              <a:rPr lang="en-US" smtClean="0"/>
              <a:t>‹#›</a:t>
            </a:fld>
            <a:endParaRPr lang="en-US"/>
          </a:p>
        </p:txBody>
      </p:sp>
    </p:spTree>
    <p:extLst>
      <p:ext uri="{BB962C8B-B14F-4D97-AF65-F5344CB8AC3E}">
        <p14:creationId xmlns:p14="http://schemas.microsoft.com/office/powerpoint/2010/main" val="1492129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3E847F-0CA9-3B44-8062-E053B46502BC}" type="datetimeFigureOut">
              <a:rPr lang="en-US" smtClean="0"/>
              <a:t>10/14/2023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256640C-4C1D-C144-B233-881EDB4BE137}"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4887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E847F-0CA9-3B44-8062-E053B46502BC}"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6640C-4C1D-C144-B233-881EDB4BE137}"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8489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E847F-0CA9-3B44-8062-E053B46502BC}"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6640C-4C1D-C144-B233-881EDB4BE137}"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444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E847F-0CA9-3B44-8062-E053B46502BC}"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6640C-4C1D-C144-B233-881EDB4BE137}"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950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3E847F-0CA9-3B44-8062-E053B46502BC}"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6640C-4C1D-C144-B233-881EDB4BE137}"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1383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3E847F-0CA9-3B44-8062-E053B46502BC}" type="datetimeFigureOut">
              <a:rPr lang="en-US" smtClean="0"/>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56640C-4C1D-C144-B233-881EDB4BE137}"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8897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3E847F-0CA9-3B44-8062-E053B46502BC}" type="datetimeFigureOut">
              <a:rPr lang="en-US" smtClean="0"/>
              <a:t>10/14/2023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56640C-4C1D-C144-B233-881EDB4BE137}"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9614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3E847F-0CA9-3B44-8062-E053B46502BC}" type="datetimeFigureOut">
              <a:rPr lang="en-US" smtClean="0"/>
              <a:t>10/14/2023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56640C-4C1D-C144-B233-881EDB4BE137}"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5200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E847F-0CA9-3B44-8062-E053B46502BC}" type="datetimeFigureOut">
              <a:rPr lang="en-US" smtClean="0"/>
              <a:t>10/14/2023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56640C-4C1D-C144-B233-881EDB4BE137}" type="slidenum">
              <a:rPr lang="en-US" smtClean="0"/>
              <a:t>‹#›</a:t>
            </a:fld>
            <a:endParaRPr lang="en-US"/>
          </a:p>
        </p:txBody>
      </p:sp>
    </p:spTree>
    <p:extLst>
      <p:ext uri="{BB962C8B-B14F-4D97-AF65-F5344CB8AC3E}">
        <p14:creationId xmlns:p14="http://schemas.microsoft.com/office/powerpoint/2010/main" val="670226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3E847F-0CA9-3B44-8062-E053B46502BC}" type="datetimeFigureOut">
              <a:rPr lang="en-US" smtClean="0"/>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56640C-4C1D-C144-B233-881EDB4BE137}"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2431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A3E847F-0CA9-3B44-8062-E053B46502BC}" type="datetimeFigureOut">
              <a:rPr lang="en-US" smtClean="0"/>
              <a:t>10/14/2023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8256640C-4C1D-C144-B233-881EDB4BE137}"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0237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A3E847F-0CA9-3B44-8062-E053B46502BC}" type="datetimeFigureOut">
              <a:rPr lang="en-US" smtClean="0"/>
              <a:t>10/14/2023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256640C-4C1D-C144-B233-881EDB4BE137}"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3839484"/>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ieeexplore.ieee.org/document/9885414"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EC543529-372F-5E5C-0874-28B0FDCBD59C}"/>
              </a:ext>
            </a:extLst>
          </p:cNvPr>
          <p:cNvSpPr txBox="1">
            <a:spLocks/>
          </p:cNvSpPr>
          <p:nvPr/>
        </p:nvSpPr>
        <p:spPr>
          <a:xfrm>
            <a:off x="936770" y="2529493"/>
            <a:ext cx="10318460"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defTabSz="914400">
              <a:spcBef>
                <a:spcPts val="0"/>
              </a:spcBef>
              <a:defRPr/>
            </a:pPr>
            <a:r>
              <a:rPr lang="en-US" dirty="0"/>
              <a:t>Implementing Deep Neural Network Based Encoder-Decoder Framework for Image Captioning </a:t>
            </a:r>
            <a:endParaRPr lang="en-US" sz="3599" b="1" dirty="0">
              <a:solidFill>
                <a:schemeClr val="bg1"/>
              </a:solidFill>
              <a:latin typeface="Arial" panose="020B0604020202020204" pitchFamily="34" charset="0"/>
              <a:ea typeface="+mn-ea"/>
              <a:cs typeface="Arial" panose="020B0604020202020204" pitchFamily="34" charset="0"/>
            </a:endParaRPr>
          </a:p>
        </p:txBody>
      </p:sp>
      <p:pic>
        <p:nvPicPr>
          <p:cNvPr id="4" name="Picture 3">
            <a:extLst>
              <a:ext uri="{FF2B5EF4-FFF2-40B4-BE49-F238E27FC236}">
                <a16:creationId xmlns:a16="http://schemas.microsoft.com/office/drawing/2014/main" id="{2D898032-7842-7424-C937-04D05EA3874D}"/>
              </a:ext>
            </a:extLst>
          </p:cNvPr>
          <p:cNvPicPr>
            <a:picLocks noChangeAspect="1"/>
          </p:cNvPicPr>
          <p:nvPr/>
        </p:nvPicPr>
        <p:blipFill>
          <a:blip r:embed="rId2"/>
          <a:stretch>
            <a:fillRect/>
          </a:stretch>
        </p:blipFill>
        <p:spPr>
          <a:xfrm>
            <a:off x="5307292" y="796697"/>
            <a:ext cx="1577416" cy="1577416"/>
          </a:xfrm>
          <a:prstGeom prst="rect">
            <a:avLst/>
          </a:prstGeom>
        </p:spPr>
      </p:pic>
      <p:sp>
        <p:nvSpPr>
          <p:cNvPr id="6" name="TextBox 5">
            <a:extLst>
              <a:ext uri="{FF2B5EF4-FFF2-40B4-BE49-F238E27FC236}">
                <a16:creationId xmlns:a16="http://schemas.microsoft.com/office/drawing/2014/main" id="{EBF05E07-55AB-BF3E-8F80-92B9916AB3D3}"/>
              </a:ext>
            </a:extLst>
          </p:cNvPr>
          <p:cNvSpPr txBox="1"/>
          <p:nvPr/>
        </p:nvSpPr>
        <p:spPr>
          <a:xfrm>
            <a:off x="932299" y="4187148"/>
            <a:ext cx="6102990" cy="1477328"/>
          </a:xfrm>
          <a:prstGeom prst="rect">
            <a:avLst/>
          </a:prstGeom>
          <a:noFill/>
        </p:spPr>
        <p:txBody>
          <a:bodyPr wrap="square">
            <a:spAutoFit/>
          </a:bodyPr>
          <a:lstStyle/>
          <a:p>
            <a:r>
              <a:rPr lang="en-IN" dirty="0"/>
              <a:t>Team members: </a:t>
            </a:r>
          </a:p>
          <a:p>
            <a:r>
              <a:rPr lang="en-IN" dirty="0"/>
              <a:t>Mr. Mayur Gadakh (4136)</a:t>
            </a:r>
          </a:p>
          <a:p>
            <a:r>
              <a:rPr lang="en-IN" dirty="0"/>
              <a:t>Mr. Gaurav Chaudhari (4116)</a:t>
            </a:r>
          </a:p>
          <a:p>
            <a:r>
              <a:rPr lang="en-IN" dirty="0"/>
              <a:t>Ms. Akanksha Gaikwad (4141)</a:t>
            </a:r>
          </a:p>
          <a:p>
            <a:r>
              <a:rPr lang="en-IN" dirty="0"/>
              <a:t>Ms. Shivanjali Dhage (4126)</a:t>
            </a:r>
          </a:p>
        </p:txBody>
      </p:sp>
      <p:sp>
        <p:nvSpPr>
          <p:cNvPr id="7" name="TextBox 6">
            <a:extLst>
              <a:ext uri="{FF2B5EF4-FFF2-40B4-BE49-F238E27FC236}">
                <a16:creationId xmlns:a16="http://schemas.microsoft.com/office/drawing/2014/main" id="{48CFB62D-5009-4E27-C725-A1EAFD9220F2}"/>
              </a:ext>
            </a:extLst>
          </p:cNvPr>
          <p:cNvSpPr txBox="1"/>
          <p:nvPr/>
        </p:nvSpPr>
        <p:spPr>
          <a:xfrm flipH="1">
            <a:off x="8208207" y="4741146"/>
            <a:ext cx="3276321" cy="369332"/>
          </a:xfrm>
          <a:prstGeom prst="rect">
            <a:avLst/>
          </a:prstGeom>
          <a:noFill/>
        </p:spPr>
        <p:txBody>
          <a:bodyPr wrap="square" rtlCol="0">
            <a:spAutoFit/>
          </a:bodyPr>
          <a:lstStyle/>
          <a:p>
            <a:r>
              <a:rPr lang="en-IN" dirty="0"/>
              <a:t>Guide: Mr. R. S. Gaikwad</a:t>
            </a:r>
          </a:p>
        </p:txBody>
      </p:sp>
      <p:sp>
        <p:nvSpPr>
          <p:cNvPr id="8" name="Title 3">
            <a:extLst>
              <a:ext uri="{FF2B5EF4-FFF2-40B4-BE49-F238E27FC236}">
                <a16:creationId xmlns:a16="http://schemas.microsoft.com/office/drawing/2014/main" id="{4F9CB74B-4F81-9649-5D90-4C58655C5B70}"/>
              </a:ext>
            </a:extLst>
          </p:cNvPr>
          <p:cNvSpPr txBox="1">
            <a:spLocks/>
          </p:cNvSpPr>
          <p:nvPr/>
        </p:nvSpPr>
        <p:spPr>
          <a:xfrm>
            <a:off x="936770" y="238288"/>
            <a:ext cx="10318460" cy="461665"/>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defTabSz="914400">
              <a:spcBef>
                <a:spcPts val="0"/>
              </a:spcBef>
              <a:defRPr/>
            </a:pPr>
            <a:r>
              <a:rPr lang="en-US" sz="2400" b="1" dirty="0">
                <a:solidFill>
                  <a:schemeClr val="tx1"/>
                </a:solidFill>
              </a:rPr>
              <a:t>Amrutvahini College of Engineering, Sangamner</a:t>
            </a:r>
            <a:endParaRPr lang="en-US" sz="2400" b="1" dirty="0">
              <a:solidFill>
                <a:schemeClr val="tx1"/>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609464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B695A3-98BF-D301-3A22-C119B98B5A1D}"/>
              </a:ext>
            </a:extLst>
          </p:cNvPr>
          <p:cNvSpPr txBox="1"/>
          <p:nvPr/>
        </p:nvSpPr>
        <p:spPr>
          <a:xfrm>
            <a:off x="4397229" y="2719638"/>
            <a:ext cx="3397541" cy="646331"/>
          </a:xfrm>
          <a:prstGeom prst="rect">
            <a:avLst/>
          </a:prstGeom>
          <a:noFill/>
        </p:spPr>
        <p:txBody>
          <a:bodyPr wrap="square" rtlCol="0">
            <a:spAutoFit/>
          </a:bodyPr>
          <a:lstStyle/>
          <a:p>
            <a:pPr algn="ctr"/>
            <a:r>
              <a:rPr lang="en-IN" sz="3600" u="sng" dirty="0"/>
              <a:t>Review 2</a:t>
            </a:r>
          </a:p>
        </p:txBody>
      </p:sp>
    </p:spTree>
    <p:extLst>
      <p:ext uri="{BB962C8B-B14F-4D97-AF65-F5344CB8AC3E}">
        <p14:creationId xmlns:p14="http://schemas.microsoft.com/office/powerpoint/2010/main" val="4217819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42A917-2DC0-41C3-A1A8-3D1A5C65E9C5}"/>
              </a:ext>
            </a:extLst>
          </p:cNvPr>
          <p:cNvSpPr txBox="1">
            <a:spLocks noGrp="1"/>
          </p:cNvSpPr>
          <p:nvPr>
            <p:ph type="title" idx="4294967295"/>
          </p:nvPr>
        </p:nvSpPr>
        <p:spPr>
          <a:xfrm>
            <a:off x="1050526" y="730961"/>
            <a:ext cx="8974318" cy="5847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b="1" u="sng" dirty="0"/>
              <a:t>Feasibility:</a:t>
            </a:r>
            <a:endParaRPr kumimoji="0" lang="en-US" sz="3599" b="1" i="0" u="sng"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2" name="Subtitle 3">
            <a:extLst>
              <a:ext uri="{FF2B5EF4-FFF2-40B4-BE49-F238E27FC236}">
                <a16:creationId xmlns:a16="http://schemas.microsoft.com/office/drawing/2014/main" id="{2D9ED869-58B4-51C6-15FA-FBAAE4EE70B2}"/>
              </a:ext>
            </a:extLst>
          </p:cNvPr>
          <p:cNvSpPr txBox="1">
            <a:spLocks/>
          </p:cNvSpPr>
          <p:nvPr/>
        </p:nvSpPr>
        <p:spPr bwMode="gray">
          <a:xfrm>
            <a:off x="1050525" y="1668074"/>
            <a:ext cx="10031331" cy="2752924"/>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12700" indent="0">
              <a:lnSpc>
                <a:spcPct val="200000"/>
              </a:lnSpc>
              <a:spcBef>
                <a:spcPts val="95"/>
              </a:spcBef>
              <a:buNone/>
              <a:tabLst>
                <a:tab pos="240665" algn="l"/>
                <a:tab pos="241300" algn="l"/>
              </a:tabLst>
            </a:pPr>
            <a:endParaRPr lang="en-US" sz="2000" dirty="0">
              <a:latin typeface="Times New Roman"/>
              <a:cs typeface="Times New Roman"/>
            </a:endParaRPr>
          </a:p>
        </p:txBody>
      </p:sp>
      <p:sp>
        <p:nvSpPr>
          <p:cNvPr id="6" name="TextBox 5">
            <a:extLst>
              <a:ext uri="{FF2B5EF4-FFF2-40B4-BE49-F238E27FC236}">
                <a16:creationId xmlns:a16="http://schemas.microsoft.com/office/drawing/2014/main" id="{2B9BA60D-54A7-5337-774E-F666BA03A17B}"/>
              </a:ext>
            </a:extLst>
          </p:cNvPr>
          <p:cNvSpPr txBox="1"/>
          <p:nvPr/>
        </p:nvSpPr>
        <p:spPr>
          <a:xfrm>
            <a:off x="1050526" y="1958111"/>
            <a:ext cx="10031330" cy="1889876"/>
          </a:xfrm>
          <a:prstGeom prst="rect">
            <a:avLst/>
          </a:prstGeom>
          <a:noFill/>
        </p:spPr>
        <p:txBody>
          <a:bodyPr wrap="square" anchor="t">
            <a:spAutoFit/>
          </a:bodyPr>
          <a:lstStyle/>
          <a:p>
            <a:pPr>
              <a:lnSpc>
                <a:spcPct val="150000"/>
              </a:lnSpc>
            </a:pPr>
            <a:r>
              <a:rPr lang="en-US" sz="2000" b="0" i="0" dirty="0">
                <a:solidFill>
                  <a:schemeClr val="tx1">
                    <a:lumMod val="85000"/>
                    <a:lumOff val="15000"/>
                  </a:schemeClr>
                </a:solidFill>
                <a:effectLst/>
              </a:rPr>
              <a:t>Image captioning is feasible due to advancements in deep learning and computer vision. It involves training models to generate descriptive text for images, benefiting applications like accessibility, content indexing, and more. Challenges remain in fine-grained understanding, but ongoing research continues to improve accuracy and broaden its practicality.</a:t>
            </a:r>
            <a:endParaRPr lang="en-US" sz="2000" dirty="0">
              <a:solidFill>
                <a:schemeClr val="tx1">
                  <a:lumMod val="85000"/>
                  <a:lumOff val="15000"/>
                </a:schemeClr>
              </a:solidFill>
            </a:endParaRPr>
          </a:p>
        </p:txBody>
      </p:sp>
    </p:spTree>
    <p:extLst>
      <p:ext uri="{BB962C8B-B14F-4D97-AF65-F5344CB8AC3E}">
        <p14:creationId xmlns:p14="http://schemas.microsoft.com/office/powerpoint/2010/main" val="1105141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1E453514-3739-4F91-E52D-3E45DB91F031}"/>
              </a:ext>
            </a:extLst>
          </p:cNvPr>
          <p:cNvSpPr txBox="1">
            <a:spLocks/>
          </p:cNvSpPr>
          <p:nvPr/>
        </p:nvSpPr>
        <p:spPr>
          <a:xfrm>
            <a:off x="1050526" y="571570"/>
            <a:ext cx="6616467" cy="5847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nSpc>
                <a:spcPct val="100000"/>
              </a:lnSpc>
              <a:spcBef>
                <a:spcPts val="0"/>
              </a:spcBef>
              <a:defRPr/>
            </a:pPr>
            <a:r>
              <a:rPr lang="en-US" b="1" u="sng" dirty="0"/>
              <a:t>Feasibility:</a:t>
            </a:r>
            <a:endParaRPr lang="en-US" sz="3599" b="1" u="sng" cap="none" dirty="0">
              <a:solidFill>
                <a:schemeClr val="bg1"/>
              </a:solidFill>
              <a:latin typeface="Arial" panose="020B0604020202020204" pitchFamily="34" charset="0"/>
              <a:ea typeface="+mn-ea"/>
              <a:cs typeface="Arial" panose="020B0604020202020204" pitchFamily="34" charset="0"/>
            </a:endParaRPr>
          </a:p>
        </p:txBody>
      </p:sp>
      <p:sp>
        <p:nvSpPr>
          <p:cNvPr id="3" name="Subtitle 3">
            <a:extLst>
              <a:ext uri="{FF2B5EF4-FFF2-40B4-BE49-F238E27FC236}">
                <a16:creationId xmlns:a16="http://schemas.microsoft.com/office/drawing/2014/main" id="{BAB541B7-E3BC-845F-99F8-706347E1ADE0}"/>
              </a:ext>
            </a:extLst>
          </p:cNvPr>
          <p:cNvSpPr txBox="1">
            <a:spLocks/>
          </p:cNvSpPr>
          <p:nvPr/>
        </p:nvSpPr>
        <p:spPr bwMode="gray">
          <a:xfrm>
            <a:off x="1050525" y="1216544"/>
            <a:ext cx="10031331" cy="4875339"/>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55600">
              <a:lnSpc>
                <a:spcPct val="150000"/>
              </a:lnSpc>
              <a:spcBef>
                <a:spcPts val="95"/>
              </a:spcBef>
              <a:buFont typeface="Wingdings" panose="05000000000000000000" pitchFamily="2" charset="2"/>
              <a:buChar char="Ø"/>
              <a:tabLst>
                <a:tab pos="240665" algn="l"/>
                <a:tab pos="241300" algn="l"/>
              </a:tabLst>
            </a:pPr>
            <a:r>
              <a:rPr lang="en-US" dirty="0"/>
              <a:t>Technical Risks – </a:t>
            </a:r>
          </a:p>
          <a:p>
            <a:pPr marL="812800" lvl="1" indent="-342900">
              <a:lnSpc>
                <a:spcPct val="150000"/>
              </a:lnSpc>
              <a:spcBef>
                <a:spcPts val="95"/>
              </a:spcBef>
              <a:buFont typeface="+mj-lt"/>
              <a:buAutoNum type="arabicPeriod"/>
              <a:tabLst>
                <a:tab pos="240665" algn="l"/>
                <a:tab pos="241300" algn="l"/>
              </a:tabLst>
            </a:pPr>
            <a:r>
              <a:rPr lang="en-US" dirty="0"/>
              <a:t>Model overfitting</a:t>
            </a:r>
          </a:p>
          <a:p>
            <a:pPr marL="812800" lvl="1" indent="-342900">
              <a:lnSpc>
                <a:spcPct val="150000"/>
              </a:lnSpc>
              <a:spcBef>
                <a:spcPts val="95"/>
              </a:spcBef>
              <a:buFont typeface="+mj-lt"/>
              <a:buAutoNum type="arabicPeriod"/>
              <a:tabLst>
                <a:tab pos="240665" algn="l"/>
                <a:tab pos="241300" algn="l"/>
              </a:tabLst>
            </a:pPr>
            <a:r>
              <a:rPr lang="en-US" dirty="0"/>
              <a:t>Limited data</a:t>
            </a:r>
            <a:endParaRPr lang="en-US" sz="1800" dirty="0"/>
          </a:p>
          <a:p>
            <a:pPr marL="355600">
              <a:lnSpc>
                <a:spcPct val="150000"/>
              </a:lnSpc>
              <a:spcBef>
                <a:spcPts val="95"/>
              </a:spcBef>
              <a:buFont typeface="Wingdings" panose="05000000000000000000" pitchFamily="2" charset="2"/>
              <a:buChar char="Ø"/>
              <a:tabLst>
                <a:tab pos="240665" algn="l"/>
                <a:tab pos="241300" algn="l"/>
              </a:tabLst>
            </a:pPr>
            <a:r>
              <a:rPr lang="en-US" dirty="0"/>
              <a:t>Operational risks – </a:t>
            </a:r>
          </a:p>
          <a:p>
            <a:pPr marL="812800" lvl="1" indent="-342900">
              <a:lnSpc>
                <a:spcPct val="150000"/>
              </a:lnSpc>
              <a:spcBef>
                <a:spcPts val="95"/>
              </a:spcBef>
              <a:buFont typeface="+mj-lt"/>
              <a:buAutoNum type="arabicPeriod"/>
              <a:tabLst>
                <a:tab pos="240665" algn="l"/>
                <a:tab pos="241300" algn="l"/>
              </a:tabLst>
            </a:pPr>
            <a:r>
              <a:rPr lang="en-US" dirty="0"/>
              <a:t>Inaccurate data</a:t>
            </a:r>
          </a:p>
          <a:p>
            <a:pPr marL="812800" lvl="1" indent="-342900">
              <a:lnSpc>
                <a:spcPct val="150000"/>
              </a:lnSpc>
              <a:spcBef>
                <a:spcPts val="95"/>
              </a:spcBef>
              <a:buFont typeface="+mj-lt"/>
              <a:buAutoNum type="arabicPeriod"/>
              <a:tabLst>
                <a:tab pos="240665" algn="l"/>
                <a:tab pos="241300" algn="l"/>
              </a:tabLst>
            </a:pPr>
            <a:r>
              <a:rPr lang="en-US" dirty="0"/>
              <a:t>Data privacy</a:t>
            </a:r>
          </a:p>
          <a:p>
            <a:pPr marL="355600">
              <a:lnSpc>
                <a:spcPct val="150000"/>
              </a:lnSpc>
              <a:spcBef>
                <a:spcPts val="95"/>
              </a:spcBef>
              <a:buFont typeface="Wingdings" panose="05000000000000000000" pitchFamily="2" charset="2"/>
              <a:buChar char="Ø"/>
              <a:tabLst>
                <a:tab pos="240665" algn="l"/>
                <a:tab pos="241300" algn="l"/>
              </a:tabLst>
            </a:pPr>
            <a:r>
              <a:rPr lang="en-US" dirty="0"/>
              <a:t>Schedule risks – </a:t>
            </a:r>
          </a:p>
          <a:p>
            <a:pPr marL="812800" lvl="1" indent="-342900">
              <a:lnSpc>
                <a:spcPct val="150000"/>
              </a:lnSpc>
              <a:spcBef>
                <a:spcPts val="95"/>
              </a:spcBef>
              <a:buFont typeface="+mj-lt"/>
              <a:buAutoNum type="arabicPeriod"/>
              <a:tabLst>
                <a:tab pos="240665" algn="l"/>
                <a:tab pos="241300" algn="l"/>
              </a:tabLst>
            </a:pPr>
            <a:r>
              <a:rPr lang="en-US" dirty="0"/>
              <a:t>Model training time</a:t>
            </a:r>
          </a:p>
          <a:p>
            <a:pPr marL="812800" lvl="1" indent="-342900">
              <a:lnSpc>
                <a:spcPct val="150000"/>
              </a:lnSpc>
              <a:spcBef>
                <a:spcPts val="95"/>
              </a:spcBef>
              <a:buFont typeface="+mj-lt"/>
              <a:buAutoNum type="arabicPeriod"/>
              <a:tabLst>
                <a:tab pos="240665" algn="l"/>
                <a:tab pos="241300" algn="l"/>
              </a:tabLst>
            </a:pPr>
            <a:r>
              <a:rPr lang="en-US" dirty="0"/>
              <a:t>Data collection and preprocessing</a:t>
            </a:r>
            <a:endParaRPr lang="en-US" sz="1800" dirty="0"/>
          </a:p>
          <a:p>
            <a:pPr marL="355600">
              <a:lnSpc>
                <a:spcPct val="150000"/>
              </a:lnSpc>
              <a:spcBef>
                <a:spcPts val="95"/>
              </a:spcBef>
              <a:buFont typeface="Wingdings" panose="05000000000000000000" pitchFamily="2" charset="2"/>
              <a:buChar char="Ø"/>
              <a:tabLst>
                <a:tab pos="240665" algn="l"/>
                <a:tab pos="241300" algn="l"/>
              </a:tabLst>
            </a:pPr>
            <a:r>
              <a:rPr lang="en-US" dirty="0"/>
              <a:t>Business risks – </a:t>
            </a:r>
          </a:p>
          <a:p>
            <a:pPr marL="812800" lvl="1" indent="-342900">
              <a:lnSpc>
                <a:spcPct val="150000"/>
              </a:lnSpc>
              <a:spcBef>
                <a:spcPts val="95"/>
              </a:spcBef>
              <a:buFont typeface="+mj-lt"/>
              <a:buAutoNum type="arabicPeriod"/>
              <a:tabLst>
                <a:tab pos="240665" algn="l"/>
                <a:tab pos="241300" algn="l"/>
              </a:tabLst>
            </a:pPr>
            <a:r>
              <a:rPr lang="en-US" dirty="0"/>
              <a:t>Market viability</a:t>
            </a:r>
          </a:p>
          <a:p>
            <a:pPr marL="812800" lvl="1" indent="-342900">
              <a:lnSpc>
                <a:spcPct val="150000"/>
              </a:lnSpc>
              <a:spcBef>
                <a:spcPts val="95"/>
              </a:spcBef>
              <a:buFont typeface="+mj-lt"/>
              <a:buAutoNum type="arabicPeriod"/>
              <a:tabLst>
                <a:tab pos="240665" algn="l"/>
                <a:tab pos="241300" algn="l"/>
              </a:tabLst>
            </a:pPr>
            <a:r>
              <a:rPr lang="en-US" dirty="0"/>
              <a:t>Competition</a:t>
            </a:r>
          </a:p>
        </p:txBody>
      </p:sp>
    </p:spTree>
    <p:extLst>
      <p:ext uri="{BB962C8B-B14F-4D97-AF65-F5344CB8AC3E}">
        <p14:creationId xmlns:p14="http://schemas.microsoft.com/office/powerpoint/2010/main" val="4088798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42A917-2DC0-41C3-A1A8-3D1A5C65E9C5}"/>
              </a:ext>
            </a:extLst>
          </p:cNvPr>
          <p:cNvSpPr txBox="1">
            <a:spLocks noGrp="1"/>
          </p:cNvSpPr>
          <p:nvPr>
            <p:ph type="title" idx="4294967295"/>
          </p:nvPr>
        </p:nvSpPr>
        <p:spPr>
          <a:xfrm>
            <a:off x="1050526" y="1192356"/>
            <a:ext cx="8974318" cy="5847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b="1" u="sng" dirty="0"/>
              <a:t>Scope :</a:t>
            </a:r>
            <a:endParaRPr kumimoji="0" lang="en-US" sz="3599" b="1" i="0" u="sng"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2" name="Subtitle 3">
            <a:extLst>
              <a:ext uri="{FF2B5EF4-FFF2-40B4-BE49-F238E27FC236}">
                <a16:creationId xmlns:a16="http://schemas.microsoft.com/office/drawing/2014/main" id="{2D9ED869-58B4-51C6-15FA-FBAAE4EE70B2}"/>
              </a:ext>
            </a:extLst>
          </p:cNvPr>
          <p:cNvSpPr txBox="1">
            <a:spLocks/>
          </p:cNvSpPr>
          <p:nvPr/>
        </p:nvSpPr>
        <p:spPr bwMode="gray">
          <a:xfrm>
            <a:off x="1050525" y="1668074"/>
            <a:ext cx="10031331" cy="2752924"/>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12700" indent="0">
              <a:lnSpc>
                <a:spcPct val="200000"/>
              </a:lnSpc>
              <a:spcBef>
                <a:spcPts val="95"/>
              </a:spcBef>
              <a:buNone/>
              <a:tabLst>
                <a:tab pos="240665" algn="l"/>
                <a:tab pos="241300" algn="l"/>
              </a:tabLst>
            </a:pPr>
            <a:endParaRPr lang="en-US" sz="2000" dirty="0">
              <a:latin typeface="Times New Roman"/>
              <a:cs typeface="Times New Roman"/>
            </a:endParaRPr>
          </a:p>
        </p:txBody>
      </p:sp>
      <p:sp>
        <p:nvSpPr>
          <p:cNvPr id="6" name="TextBox 5">
            <a:extLst>
              <a:ext uri="{FF2B5EF4-FFF2-40B4-BE49-F238E27FC236}">
                <a16:creationId xmlns:a16="http://schemas.microsoft.com/office/drawing/2014/main" id="{2B9BA60D-54A7-5337-774E-F666BA03A17B}"/>
              </a:ext>
            </a:extLst>
          </p:cNvPr>
          <p:cNvSpPr txBox="1"/>
          <p:nvPr/>
        </p:nvSpPr>
        <p:spPr>
          <a:xfrm>
            <a:off x="1080335" y="2321813"/>
            <a:ext cx="10031330" cy="1889876"/>
          </a:xfrm>
          <a:prstGeom prst="rect">
            <a:avLst/>
          </a:prstGeom>
          <a:noFill/>
        </p:spPr>
        <p:txBody>
          <a:bodyPr wrap="square" anchor="t">
            <a:spAutoFit/>
          </a:bodyPr>
          <a:lstStyle/>
          <a:p>
            <a:pPr>
              <a:lnSpc>
                <a:spcPct val="150000"/>
              </a:lnSpc>
            </a:pPr>
            <a:r>
              <a:rPr lang="en-US" sz="2000" dirty="0">
                <a:solidFill>
                  <a:schemeClr val="tx1">
                    <a:lumMod val="85000"/>
                    <a:lumOff val="15000"/>
                  </a:schemeClr>
                </a:solidFill>
              </a:rPr>
              <a:t>	</a:t>
            </a:r>
            <a:r>
              <a:rPr lang="en-US" sz="2000" b="0" i="0" dirty="0">
                <a:solidFill>
                  <a:schemeClr val="tx1">
                    <a:lumMod val="85000"/>
                    <a:lumOff val="15000"/>
                  </a:schemeClr>
                </a:solidFill>
                <a:effectLst/>
              </a:rPr>
              <a:t>Automatic image captioning using deep neural network encoder-decoder frameworks has extensive potential. It can enhance accessibility, content indexing, e-commerce, healthcare, education, and more by generating descriptive image captions. This technology streamlines processes, improves user experiences, and finds applications across diverse domains.</a:t>
            </a:r>
            <a:endParaRPr lang="en-US" sz="2000" dirty="0">
              <a:solidFill>
                <a:schemeClr val="tx1">
                  <a:lumMod val="85000"/>
                  <a:lumOff val="15000"/>
                </a:schemeClr>
              </a:solidFill>
            </a:endParaRPr>
          </a:p>
        </p:txBody>
      </p:sp>
    </p:spTree>
    <p:extLst>
      <p:ext uri="{BB962C8B-B14F-4D97-AF65-F5344CB8AC3E}">
        <p14:creationId xmlns:p14="http://schemas.microsoft.com/office/powerpoint/2010/main" val="3805102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2FEFDF-94CF-B9E3-2D38-C3A6A3E45E34}"/>
              </a:ext>
            </a:extLst>
          </p:cNvPr>
          <p:cNvSpPr txBox="1"/>
          <p:nvPr/>
        </p:nvSpPr>
        <p:spPr>
          <a:xfrm>
            <a:off x="4745372" y="58615"/>
            <a:ext cx="2701255" cy="523220"/>
          </a:xfrm>
          <a:prstGeom prst="rect">
            <a:avLst/>
          </a:prstGeom>
          <a:noFill/>
        </p:spPr>
        <p:txBody>
          <a:bodyPr wrap="square" rtlCol="0">
            <a:spAutoFit/>
          </a:bodyPr>
          <a:lstStyle/>
          <a:p>
            <a:pPr algn="ctr"/>
            <a:r>
              <a:rPr lang="en-IN" sz="2800" u="sng" dirty="0"/>
              <a:t>Questionnaire</a:t>
            </a:r>
          </a:p>
        </p:txBody>
      </p:sp>
      <p:sp>
        <p:nvSpPr>
          <p:cNvPr id="4" name="TextBox 3">
            <a:extLst>
              <a:ext uri="{FF2B5EF4-FFF2-40B4-BE49-F238E27FC236}">
                <a16:creationId xmlns:a16="http://schemas.microsoft.com/office/drawing/2014/main" id="{5B15ACC2-2D5E-1F6F-5C9B-0D0F352D7DA6}"/>
              </a:ext>
            </a:extLst>
          </p:cNvPr>
          <p:cNvSpPr txBox="1"/>
          <p:nvPr/>
        </p:nvSpPr>
        <p:spPr>
          <a:xfrm>
            <a:off x="478172" y="511728"/>
            <a:ext cx="10972800" cy="574234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900" dirty="0"/>
              <a:t>Is the project's view point is understood?</a:t>
            </a:r>
          </a:p>
          <a:p>
            <a:pPr marL="285750" indent="-285750">
              <a:lnSpc>
                <a:spcPct val="150000"/>
              </a:lnSpc>
              <a:buFont typeface="Arial" panose="020B0604020202020204" pitchFamily="34" charset="0"/>
              <a:buChar char="•"/>
            </a:pPr>
            <a:r>
              <a:rPr lang="en-US" sz="1900" dirty="0"/>
              <a:t>Is the project goal statement is in alignment with the sponsoring organization's business goal and mission?</a:t>
            </a:r>
          </a:p>
          <a:p>
            <a:pPr marL="285750" indent="-285750">
              <a:lnSpc>
                <a:spcPct val="150000"/>
              </a:lnSpc>
              <a:buFont typeface="Arial" panose="020B0604020202020204" pitchFamily="34" charset="0"/>
              <a:buChar char="•"/>
            </a:pPr>
            <a:r>
              <a:rPr lang="en-US" sz="1900" dirty="0"/>
              <a:t>Who is the project's end user?</a:t>
            </a:r>
          </a:p>
          <a:p>
            <a:pPr marL="285750" indent="-285750">
              <a:lnSpc>
                <a:spcPct val="150000"/>
              </a:lnSpc>
              <a:buFont typeface="Arial" panose="020B0604020202020204" pitchFamily="34" charset="0"/>
              <a:buChar char="•"/>
            </a:pPr>
            <a:r>
              <a:rPr lang="en-US" sz="1900" dirty="0"/>
              <a:t>What is the projected cost of producing a product? </a:t>
            </a:r>
          </a:p>
          <a:p>
            <a:pPr marL="285750" indent="-285750">
              <a:lnSpc>
                <a:spcPct val="150000"/>
              </a:lnSpc>
              <a:buFont typeface="Arial" panose="020B0604020202020204" pitchFamily="34" charset="0"/>
              <a:buChar char="•"/>
            </a:pPr>
            <a:r>
              <a:rPr lang="en-US" sz="1900" dirty="0"/>
              <a:t>Is project achievable in specified (Time, Cost, Budget)? </a:t>
            </a:r>
          </a:p>
          <a:p>
            <a:pPr marL="285750" indent="-285750">
              <a:lnSpc>
                <a:spcPct val="150000"/>
              </a:lnSpc>
              <a:buFont typeface="Arial" panose="020B0604020202020204" pitchFamily="34" charset="0"/>
              <a:buChar char="•"/>
            </a:pPr>
            <a:r>
              <a:rPr lang="en-US" sz="1900" dirty="0"/>
              <a:t>Are the requirements within the scope of the project?</a:t>
            </a:r>
          </a:p>
          <a:p>
            <a:pPr marL="285750" indent="-285750">
              <a:lnSpc>
                <a:spcPct val="150000"/>
              </a:lnSpc>
              <a:buFont typeface="Arial" panose="020B0604020202020204" pitchFamily="34" charset="0"/>
              <a:buChar char="•"/>
            </a:pPr>
            <a:r>
              <a:rPr lang="en-US" sz="1900" dirty="0"/>
              <a:t>Is the scope properly defined?</a:t>
            </a:r>
          </a:p>
          <a:p>
            <a:pPr marL="285750" indent="-285750">
              <a:lnSpc>
                <a:spcPct val="150000"/>
              </a:lnSpc>
              <a:buFont typeface="Arial" panose="020B0604020202020204" pitchFamily="34" charset="0"/>
              <a:buChar char="•"/>
            </a:pPr>
            <a:r>
              <a:rPr lang="en-US" sz="1900" dirty="0"/>
              <a:t>Does the problem statement clearly define scope of the project? </a:t>
            </a:r>
          </a:p>
          <a:p>
            <a:pPr marL="285750" indent="-285750">
              <a:lnSpc>
                <a:spcPct val="150000"/>
              </a:lnSpc>
              <a:buFont typeface="Arial" panose="020B0604020202020204" pitchFamily="34" charset="0"/>
              <a:buChar char="•"/>
            </a:pPr>
            <a:r>
              <a:rPr lang="en-US" sz="1900" dirty="0"/>
              <a:t>Do the project requirements fit into available software and hardware?</a:t>
            </a:r>
          </a:p>
          <a:p>
            <a:pPr marL="285750" indent="-285750">
              <a:lnSpc>
                <a:spcPct val="150000"/>
              </a:lnSpc>
              <a:buFont typeface="Arial" panose="020B0604020202020204" pitchFamily="34" charset="0"/>
              <a:buChar char="•"/>
            </a:pPr>
            <a:r>
              <a:rPr lang="en-US" sz="1900" dirty="0"/>
              <a:t>Whether the milestones are stated completely and project timeline is given?</a:t>
            </a:r>
          </a:p>
          <a:p>
            <a:pPr marL="285750" indent="-285750">
              <a:lnSpc>
                <a:spcPct val="150000"/>
              </a:lnSpc>
              <a:buFont typeface="Arial" panose="020B0604020202020204" pitchFamily="34" charset="0"/>
              <a:buChar char="•"/>
            </a:pPr>
            <a:r>
              <a:rPr lang="en-US" sz="1900" dirty="0"/>
              <a:t>Whether risks like technical risks, Operational risks, schedule risks, business risks are identified correctly or not?</a:t>
            </a:r>
          </a:p>
          <a:p>
            <a:pPr marL="285750" indent="-285750">
              <a:lnSpc>
                <a:spcPct val="150000"/>
              </a:lnSpc>
              <a:buFont typeface="Arial" panose="020B0604020202020204" pitchFamily="34" charset="0"/>
              <a:buChar char="•"/>
            </a:pPr>
            <a:r>
              <a:rPr lang="en-US" sz="1900" dirty="0"/>
              <a:t> Whether Risk prioritization is done properly or not and any back up plan is there or not?</a:t>
            </a:r>
            <a:endParaRPr lang="en-IN" sz="1900" dirty="0"/>
          </a:p>
        </p:txBody>
      </p:sp>
    </p:spTree>
    <p:extLst>
      <p:ext uri="{BB962C8B-B14F-4D97-AF65-F5344CB8AC3E}">
        <p14:creationId xmlns:p14="http://schemas.microsoft.com/office/powerpoint/2010/main" val="1089053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C1E194-0948-3C2E-C284-397F50C15D83}"/>
              </a:ext>
            </a:extLst>
          </p:cNvPr>
          <p:cNvSpPr txBox="1"/>
          <p:nvPr/>
        </p:nvSpPr>
        <p:spPr>
          <a:xfrm>
            <a:off x="0" y="2281804"/>
            <a:ext cx="12192000" cy="923330"/>
          </a:xfrm>
          <a:prstGeom prst="rect">
            <a:avLst/>
          </a:prstGeom>
          <a:noFill/>
        </p:spPr>
        <p:txBody>
          <a:bodyPr wrap="square" rtlCol="0">
            <a:spAutoFit/>
          </a:bodyPr>
          <a:lstStyle/>
          <a:p>
            <a:pPr algn="ctr"/>
            <a:r>
              <a:rPr lang="en-IN" sz="5400" dirty="0"/>
              <a:t>THANK YOU!</a:t>
            </a:r>
          </a:p>
        </p:txBody>
      </p:sp>
    </p:spTree>
    <p:extLst>
      <p:ext uri="{BB962C8B-B14F-4D97-AF65-F5344CB8AC3E}">
        <p14:creationId xmlns:p14="http://schemas.microsoft.com/office/powerpoint/2010/main" val="1571971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3">
            <a:extLst>
              <a:ext uri="{FF2B5EF4-FFF2-40B4-BE49-F238E27FC236}">
                <a16:creationId xmlns:a16="http://schemas.microsoft.com/office/drawing/2014/main" id="{49382CA0-13E5-3DF3-C275-AA7F09261A63}"/>
              </a:ext>
            </a:extLst>
          </p:cNvPr>
          <p:cNvSpPr txBox="1">
            <a:spLocks/>
          </p:cNvSpPr>
          <p:nvPr/>
        </p:nvSpPr>
        <p:spPr bwMode="gray">
          <a:xfrm>
            <a:off x="1274065" y="1925527"/>
            <a:ext cx="9643870" cy="1933409"/>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12700" indent="0" algn="ctr">
              <a:lnSpc>
                <a:spcPct val="200000"/>
              </a:lnSpc>
              <a:spcBef>
                <a:spcPts val="95"/>
              </a:spcBef>
              <a:buNone/>
              <a:tabLst>
                <a:tab pos="240665" algn="l"/>
                <a:tab pos="241300" algn="l"/>
              </a:tabLst>
            </a:pPr>
            <a:r>
              <a:rPr lang="en-IN" sz="3200" dirty="0"/>
              <a:t> </a:t>
            </a:r>
            <a:r>
              <a:rPr lang="en-IN" sz="3200" b="1" u="sng" dirty="0"/>
              <a:t>Domain:</a:t>
            </a:r>
            <a:r>
              <a:rPr lang="en-IN" sz="3200" dirty="0"/>
              <a:t> Deep Learning</a:t>
            </a:r>
          </a:p>
          <a:p>
            <a:pPr marL="12700" indent="0" algn="ctr">
              <a:lnSpc>
                <a:spcPct val="200000"/>
              </a:lnSpc>
              <a:spcBef>
                <a:spcPts val="95"/>
              </a:spcBef>
              <a:buNone/>
              <a:tabLst>
                <a:tab pos="240665" algn="l"/>
                <a:tab pos="241300" algn="l"/>
              </a:tabLst>
            </a:pPr>
            <a:r>
              <a:rPr lang="en-IN" sz="3200" dirty="0"/>
              <a:t> </a:t>
            </a:r>
            <a:r>
              <a:rPr lang="en-IN" sz="3200" b="1" u="sng" dirty="0"/>
              <a:t>Sub Domain:</a:t>
            </a:r>
            <a:r>
              <a:rPr lang="en-IN" sz="3200" dirty="0"/>
              <a:t> Computer Vision</a:t>
            </a:r>
            <a:endParaRPr lang="en-US" sz="3200" dirty="0">
              <a:latin typeface="Times New Roman"/>
              <a:cs typeface="Times New Roman"/>
            </a:endParaRPr>
          </a:p>
        </p:txBody>
      </p:sp>
    </p:spTree>
    <p:extLst>
      <p:ext uri="{BB962C8B-B14F-4D97-AF65-F5344CB8AC3E}">
        <p14:creationId xmlns:p14="http://schemas.microsoft.com/office/powerpoint/2010/main" val="2663121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B695A3-98BF-D301-3A22-C119B98B5A1D}"/>
              </a:ext>
            </a:extLst>
          </p:cNvPr>
          <p:cNvSpPr txBox="1"/>
          <p:nvPr/>
        </p:nvSpPr>
        <p:spPr>
          <a:xfrm>
            <a:off x="4397229" y="2719638"/>
            <a:ext cx="3397541" cy="646331"/>
          </a:xfrm>
          <a:prstGeom prst="rect">
            <a:avLst/>
          </a:prstGeom>
          <a:noFill/>
        </p:spPr>
        <p:txBody>
          <a:bodyPr wrap="square" rtlCol="0">
            <a:spAutoFit/>
          </a:bodyPr>
          <a:lstStyle/>
          <a:p>
            <a:pPr algn="ctr"/>
            <a:r>
              <a:rPr lang="en-IN" sz="3600" u="sng" dirty="0"/>
              <a:t>Review 1</a:t>
            </a:r>
          </a:p>
        </p:txBody>
      </p:sp>
    </p:spTree>
    <p:extLst>
      <p:ext uri="{BB962C8B-B14F-4D97-AF65-F5344CB8AC3E}">
        <p14:creationId xmlns:p14="http://schemas.microsoft.com/office/powerpoint/2010/main" val="1224423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42A917-2DC0-41C3-A1A8-3D1A5C65E9C5}"/>
              </a:ext>
            </a:extLst>
          </p:cNvPr>
          <p:cNvSpPr txBox="1">
            <a:spLocks noGrp="1"/>
          </p:cNvSpPr>
          <p:nvPr>
            <p:ph type="title" idx="4294967295"/>
          </p:nvPr>
        </p:nvSpPr>
        <p:spPr>
          <a:xfrm>
            <a:off x="1050526" y="1083299"/>
            <a:ext cx="6616467" cy="5847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b="1" u="sng" dirty="0"/>
              <a:t>Problem Statement:</a:t>
            </a:r>
            <a:endParaRPr kumimoji="0" lang="en-US" sz="3599" b="1" i="0" u="sng"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2" name="Subtitle 3">
            <a:extLst>
              <a:ext uri="{FF2B5EF4-FFF2-40B4-BE49-F238E27FC236}">
                <a16:creationId xmlns:a16="http://schemas.microsoft.com/office/drawing/2014/main" id="{2D9ED869-58B4-51C6-15FA-FBAAE4EE70B2}"/>
              </a:ext>
            </a:extLst>
          </p:cNvPr>
          <p:cNvSpPr txBox="1">
            <a:spLocks/>
          </p:cNvSpPr>
          <p:nvPr/>
        </p:nvSpPr>
        <p:spPr bwMode="gray">
          <a:xfrm>
            <a:off x="1050525" y="1760353"/>
            <a:ext cx="10031331" cy="2081805"/>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12700" indent="0">
              <a:lnSpc>
                <a:spcPct val="200000"/>
              </a:lnSpc>
              <a:spcBef>
                <a:spcPts val="95"/>
              </a:spcBef>
              <a:buNone/>
              <a:tabLst>
                <a:tab pos="240665" algn="l"/>
                <a:tab pos="241300" algn="l"/>
              </a:tabLst>
            </a:pPr>
            <a:r>
              <a:rPr lang="en-US" sz="2000" dirty="0"/>
              <a:t>Implementing Deep Neural Network Based Encoder-Decoder Framework for Image Captioning using EfficientNetV2 as encoder and GRU as decoder.</a:t>
            </a:r>
            <a:endParaRPr lang="en-US" sz="4000" b="1" dirty="0">
              <a:solidFill>
                <a:schemeClr val="bg1"/>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855205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1E453514-3739-4F91-E52D-3E45DB91F031}"/>
              </a:ext>
            </a:extLst>
          </p:cNvPr>
          <p:cNvSpPr txBox="1">
            <a:spLocks/>
          </p:cNvSpPr>
          <p:nvPr/>
        </p:nvSpPr>
        <p:spPr>
          <a:xfrm>
            <a:off x="1050526" y="1083299"/>
            <a:ext cx="6616467" cy="5847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nSpc>
                <a:spcPct val="100000"/>
              </a:lnSpc>
              <a:spcBef>
                <a:spcPts val="0"/>
              </a:spcBef>
              <a:defRPr/>
            </a:pPr>
            <a:r>
              <a:rPr lang="en-US" b="1" u="sng" dirty="0"/>
              <a:t>Motivation:</a:t>
            </a:r>
            <a:endParaRPr lang="en-US" sz="3599" b="1" u="sng" cap="none" dirty="0">
              <a:solidFill>
                <a:schemeClr val="bg1"/>
              </a:solidFill>
              <a:latin typeface="Arial" panose="020B0604020202020204" pitchFamily="34" charset="0"/>
              <a:ea typeface="+mn-ea"/>
              <a:cs typeface="Arial" panose="020B0604020202020204" pitchFamily="34" charset="0"/>
            </a:endParaRPr>
          </a:p>
        </p:txBody>
      </p:sp>
      <p:sp>
        <p:nvSpPr>
          <p:cNvPr id="3" name="Subtitle 3">
            <a:extLst>
              <a:ext uri="{FF2B5EF4-FFF2-40B4-BE49-F238E27FC236}">
                <a16:creationId xmlns:a16="http://schemas.microsoft.com/office/drawing/2014/main" id="{BAB541B7-E3BC-845F-99F8-706347E1ADE0}"/>
              </a:ext>
            </a:extLst>
          </p:cNvPr>
          <p:cNvSpPr txBox="1">
            <a:spLocks/>
          </p:cNvSpPr>
          <p:nvPr/>
        </p:nvSpPr>
        <p:spPr bwMode="gray">
          <a:xfrm>
            <a:off x="1050525" y="1760352"/>
            <a:ext cx="10031331" cy="2048249"/>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12700" indent="0">
              <a:lnSpc>
                <a:spcPct val="200000"/>
              </a:lnSpc>
              <a:spcBef>
                <a:spcPts val="95"/>
              </a:spcBef>
              <a:buNone/>
              <a:tabLst>
                <a:tab pos="240665" algn="l"/>
                <a:tab pos="241300" algn="l"/>
              </a:tabLst>
            </a:pPr>
            <a:r>
              <a:rPr lang="en-US" sz="2000" dirty="0"/>
              <a:t>The motivation behind this project is to enhance the quality of image captions, making visual content more accessible and valuable. Our system aims to provide accurate and informative image descriptions.</a:t>
            </a:r>
            <a:endParaRPr lang="en-US" sz="2000" dirty="0">
              <a:latin typeface="Times New Roman"/>
              <a:cs typeface="Times New Roman"/>
            </a:endParaRPr>
          </a:p>
        </p:txBody>
      </p:sp>
    </p:spTree>
    <p:extLst>
      <p:ext uri="{BB962C8B-B14F-4D97-AF65-F5344CB8AC3E}">
        <p14:creationId xmlns:p14="http://schemas.microsoft.com/office/powerpoint/2010/main" val="4119678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42A917-2DC0-41C3-A1A8-3D1A5C65E9C5}"/>
              </a:ext>
            </a:extLst>
          </p:cNvPr>
          <p:cNvSpPr txBox="1">
            <a:spLocks noGrp="1"/>
          </p:cNvSpPr>
          <p:nvPr>
            <p:ph type="title" idx="4294967295"/>
          </p:nvPr>
        </p:nvSpPr>
        <p:spPr>
          <a:xfrm>
            <a:off x="1050526" y="1083299"/>
            <a:ext cx="6616467" cy="5847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b="1" u="sng" dirty="0"/>
              <a:t>Objectives of Project:</a:t>
            </a:r>
            <a:endParaRPr kumimoji="0" lang="en-US" sz="3599" b="1" i="0" u="sng"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2" name="Subtitle 3">
            <a:extLst>
              <a:ext uri="{FF2B5EF4-FFF2-40B4-BE49-F238E27FC236}">
                <a16:creationId xmlns:a16="http://schemas.microsoft.com/office/drawing/2014/main" id="{2D9ED869-58B4-51C6-15FA-FBAAE4EE70B2}"/>
              </a:ext>
            </a:extLst>
          </p:cNvPr>
          <p:cNvSpPr txBox="1">
            <a:spLocks/>
          </p:cNvSpPr>
          <p:nvPr/>
        </p:nvSpPr>
        <p:spPr bwMode="gray">
          <a:xfrm>
            <a:off x="1050525" y="1668074"/>
            <a:ext cx="10031331" cy="351632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200000"/>
              </a:lnSpc>
              <a:buFont typeface="Wingdings" panose="05000000000000000000" pitchFamily="2" charset="2"/>
              <a:buChar char="Ø"/>
            </a:pPr>
            <a:r>
              <a:rPr lang="en-US" sz="2000" dirty="0"/>
              <a:t>To study the deep learning techniques like CNN and RNN.</a:t>
            </a:r>
          </a:p>
          <a:p>
            <a:pPr>
              <a:lnSpc>
                <a:spcPct val="200000"/>
              </a:lnSpc>
              <a:buFont typeface="Wingdings" panose="05000000000000000000" pitchFamily="2" charset="2"/>
              <a:buChar char="Ø"/>
            </a:pPr>
            <a:r>
              <a:rPr lang="en-US" sz="2000" dirty="0"/>
              <a:t>To develop a deep-learning based image caption generator that can accurately describe the contents of an image in natural language.</a:t>
            </a:r>
          </a:p>
          <a:p>
            <a:pPr>
              <a:lnSpc>
                <a:spcPct val="200000"/>
              </a:lnSpc>
              <a:buFont typeface="Wingdings" panose="05000000000000000000" pitchFamily="2" charset="2"/>
              <a:buChar char="Ø"/>
            </a:pPr>
            <a:r>
              <a:rPr lang="en-US" sz="2000" dirty="0"/>
              <a:t>To create a user-friendly interface for interacting with the image captioning system.</a:t>
            </a:r>
          </a:p>
        </p:txBody>
      </p:sp>
    </p:spTree>
    <p:extLst>
      <p:ext uri="{BB962C8B-B14F-4D97-AF65-F5344CB8AC3E}">
        <p14:creationId xmlns:p14="http://schemas.microsoft.com/office/powerpoint/2010/main" val="786700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1E453514-3739-4F91-E52D-3E45DB91F031}"/>
              </a:ext>
            </a:extLst>
          </p:cNvPr>
          <p:cNvSpPr txBox="1">
            <a:spLocks/>
          </p:cNvSpPr>
          <p:nvPr/>
        </p:nvSpPr>
        <p:spPr>
          <a:xfrm>
            <a:off x="961750" y="417474"/>
            <a:ext cx="6616467" cy="5847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nSpc>
                <a:spcPct val="100000"/>
              </a:lnSpc>
              <a:spcBef>
                <a:spcPts val="0"/>
              </a:spcBef>
              <a:defRPr/>
            </a:pPr>
            <a:r>
              <a:rPr lang="en-US" b="1" u="sng" dirty="0"/>
              <a:t>Literature Review:</a:t>
            </a:r>
            <a:endParaRPr lang="en-US" sz="3599" b="1" u="sng" cap="none" dirty="0">
              <a:solidFill>
                <a:schemeClr val="bg1"/>
              </a:solidFill>
              <a:latin typeface="Arial" panose="020B0604020202020204" pitchFamily="34" charset="0"/>
              <a:ea typeface="+mn-ea"/>
              <a:cs typeface="Arial" panose="020B0604020202020204" pitchFamily="34" charset="0"/>
            </a:endParaRPr>
          </a:p>
        </p:txBody>
      </p:sp>
      <p:sp>
        <p:nvSpPr>
          <p:cNvPr id="3" name="Subtitle 3">
            <a:extLst>
              <a:ext uri="{FF2B5EF4-FFF2-40B4-BE49-F238E27FC236}">
                <a16:creationId xmlns:a16="http://schemas.microsoft.com/office/drawing/2014/main" id="{BAB541B7-E3BC-845F-99F8-706347E1ADE0}"/>
              </a:ext>
            </a:extLst>
          </p:cNvPr>
          <p:cNvSpPr txBox="1">
            <a:spLocks/>
          </p:cNvSpPr>
          <p:nvPr/>
        </p:nvSpPr>
        <p:spPr bwMode="gray">
          <a:xfrm>
            <a:off x="1050527" y="1170924"/>
            <a:ext cx="10191128" cy="4528539"/>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69900" indent="-457200">
              <a:lnSpc>
                <a:spcPct val="200000"/>
              </a:lnSpc>
              <a:spcBef>
                <a:spcPts val="95"/>
              </a:spcBef>
              <a:buFont typeface="Wingdings" panose="05000000000000000000" pitchFamily="2" charset="2"/>
              <a:buChar char="Ø"/>
              <a:tabLst>
                <a:tab pos="240665" algn="l"/>
                <a:tab pos="241300" algn="l"/>
              </a:tabLst>
            </a:pPr>
            <a:r>
              <a:rPr lang="en-IN" sz="1600" dirty="0">
                <a:solidFill>
                  <a:srgbClr val="222222"/>
                </a:solidFill>
              </a:rPr>
              <a:t>Md. </a:t>
            </a:r>
            <a:r>
              <a:rPr lang="en-IN" sz="1600" dirty="0" err="1">
                <a:solidFill>
                  <a:srgbClr val="222222"/>
                </a:solidFill>
              </a:rPr>
              <a:t>Mijanur</a:t>
            </a:r>
            <a:r>
              <a:rPr lang="en-IN" sz="1600" dirty="0">
                <a:solidFill>
                  <a:srgbClr val="222222"/>
                </a:solidFill>
              </a:rPr>
              <a:t> Rahman, Ashik </a:t>
            </a:r>
            <a:r>
              <a:rPr lang="en-IN" sz="1600" dirty="0" err="1">
                <a:solidFill>
                  <a:srgbClr val="222222"/>
                </a:solidFill>
              </a:rPr>
              <a:t>Uzzaman</a:t>
            </a:r>
            <a:r>
              <a:rPr lang="en-IN" sz="1600" dirty="0">
                <a:solidFill>
                  <a:srgbClr val="222222"/>
                </a:solidFill>
              </a:rPr>
              <a:t>, Sadia Islam Sami, “</a:t>
            </a:r>
            <a:r>
              <a:rPr lang="en-US" sz="1600" dirty="0">
                <a:solidFill>
                  <a:srgbClr val="222222"/>
                </a:solidFill>
              </a:rPr>
              <a:t>Implementing Deep Neural Network Based Encoder-Decoder Framework for Image Captioning,</a:t>
            </a:r>
            <a:r>
              <a:rPr lang="en-IN" sz="1600" dirty="0">
                <a:solidFill>
                  <a:srgbClr val="222222"/>
                </a:solidFill>
              </a:rPr>
              <a:t>” IEEE International Conference. Sept. 2022. Available: </a:t>
            </a:r>
            <a:r>
              <a:rPr lang="en-IN" sz="1600" dirty="0">
                <a:solidFill>
                  <a:srgbClr val="222222"/>
                </a:solidFill>
                <a:hlinkClick r:id="rId2"/>
              </a:rPr>
              <a:t>https://ieeexplore.ieee.org/document/9885414</a:t>
            </a:r>
            <a:endParaRPr lang="en-IN" sz="1600" dirty="0">
              <a:solidFill>
                <a:srgbClr val="222222"/>
              </a:solidFill>
            </a:endParaRPr>
          </a:p>
          <a:p>
            <a:pPr marL="469900" indent="-457200">
              <a:lnSpc>
                <a:spcPct val="200000"/>
              </a:lnSpc>
              <a:spcBef>
                <a:spcPts val="95"/>
              </a:spcBef>
              <a:buFont typeface="Wingdings" panose="05000000000000000000" pitchFamily="2" charset="2"/>
              <a:buChar char="Ø"/>
              <a:tabLst>
                <a:tab pos="240665" algn="l"/>
                <a:tab pos="241300" algn="l"/>
              </a:tabLst>
            </a:pPr>
            <a:r>
              <a:rPr lang="en-IN" sz="1600" b="0" i="0" dirty="0">
                <a:solidFill>
                  <a:srgbClr val="222222"/>
                </a:solidFill>
                <a:effectLst/>
              </a:rPr>
              <a:t>Verma, Akash, Arun Kumar Yadav, Mohit Kumar, and Divakar Yadav. "Automatic image caption generation using deep learning." </a:t>
            </a:r>
            <a:r>
              <a:rPr lang="en-IN" sz="1600" b="0" i="1" dirty="0">
                <a:solidFill>
                  <a:srgbClr val="222222"/>
                </a:solidFill>
                <a:effectLst/>
              </a:rPr>
              <a:t>Multimedia Tools and Applications</a:t>
            </a:r>
            <a:r>
              <a:rPr lang="en-IN" sz="1600" b="0" i="0" dirty="0">
                <a:solidFill>
                  <a:srgbClr val="222222"/>
                </a:solidFill>
                <a:effectLst/>
              </a:rPr>
              <a:t> (2023): 1-17.</a:t>
            </a:r>
          </a:p>
          <a:p>
            <a:pPr marL="469900" indent="-457200">
              <a:lnSpc>
                <a:spcPct val="200000"/>
              </a:lnSpc>
              <a:spcBef>
                <a:spcPts val="95"/>
              </a:spcBef>
              <a:buFont typeface="Wingdings" panose="05000000000000000000" pitchFamily="2" charset="2"/>
              <a:buChar char="Ø"/>
              <a:tabLst>
                <a:tab pos="240665" algn="l"/>
                <a:tab pos="241300" algn="l"/>
              </a:tabLst>
            </a:pPr>
            <a:r>
              <a:rPr lang="en-IN" sz="1600" b="0" i="0" dirty="0">
                <a:solidFill>
                  <a:srgbClr val="222222"/>
                </a:solidFill>
                <a:effectLst/>
              </a:rPr>
              <a:t>Srivastava, Siddharth, Yash Chaudhari, Yash </a:t>
            </a:r>
            <a:r>
              <a:rPr lang="en-IN" sz="1600" b="0" i="0" dirty="0" err="1">
                <a:solidFill>
                  <a:srgbClr val="222222"/>
                </a:solidFill>
                <a:effectLst/>
              </a:rPr>
              <a:t>Damania</a:t>
            </a:r>
            <a:r>
              <a:rPr lang="en-IN" sz="1600" b="0" i="0" dirty="0">
                <a:solidFill>
                  <a:srgbClr val="222222"/>
                </a:solidFill>
                <a:effectLst/>
              </a:rPr>
              <a:t>, and Parul Jadhav. "Deep Learning Techniques for Automated Image Captioning." In </a:t>
            </a:r>
            <a:r>
              <a:rPr lang="en-IN" sz="1600" b="0" i="1" dirty="0">
                <a:solidFill>
                  <a:srgbClr val="222222"/>
                </a:solidFill>
                <a:effectLst/>
              </a:rPr>
              <a:t>Smart Trends in Computing and Communications: Proceedings of </a:t>
            </a:r>
            <a:r>
              <a:rPr lang="en-IN" sz="1600" b="0" i="1" dirty="0" err="1">
                <a:solidFill>
                  <a:srgbClr val="222222"/>
                </a:solidFill>
                <a:effectLst/>
              </a:rPr>
              <a:t>SmartCom</a:t>
            </a:r>
            <a:r>
              <a:rPr lang="en-IN" sz="1600" b="0" i="1" dirty="0">
                <a:solidFill>
                  <a:srgbClr val="222222"/>
                </a:solidFill>
                <a:effectLst/>
              </a:rPr>
              <a:t> 2021</a:t>
            </a:r>
            <a:r>
              <a:rPr lang="en-IN" sz="1600" b="0" i="0" dirty="0">
                <a:solidFill>
                  <a:srgbClr val="222222"/>
                </a:solidFill>
                <a:effectLst/>
              </a:rPr>
              <a:t>, pp. 583-591. Springer Singapore, 2022.</a:t>
            </a:r>
          </a:p>
          <a:p>
            <a:pPr marL="12700" indent="0">
              <a:lnSpc>
                <a:spcPct val="200000"/>
              </a:lnSpc>
              <a:spcBef>
                <a:spcPts val="95"/>
              </a:spcBef>
              <a:buNone/>
              <a:tabLst>
                <a:tab pos="240665" algn="l"/>
                <a:tab pos="241300" algn="l"/>
              </a:tabLst>
            </a:pPr>
            <a:endParaRPr lang="en-US" sz="1600" dirty="0">
              <a:cs typeface="Times New Roman"/>
            </a:endParaRPr>
          </a:p>
        </p:txBody>
      </p:sp>
    </p:spTree>
    <p:extLst>
      <p:ext uri="{BB962C8B-B14F-4D97-AF65-F5344CB8AC3E}">
        <p14:creationId xmlns:p14="http://schemas.microsoft.com/office/powerpoint/2010/main" val="3778495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1E453514-3739-4F91-E52D-3E45DB91F031}"/>
              </a:ext>
            </a:extLst>
          </p:cNvPr>
          <p:cNvSpPr txBox="1">
            <a:spLocks/>
          </p:cNvSpPr>
          <p:nvPr/>
        </p:nvSpPr>
        <p:spPr>
          <a:xfrm>
            <a:off x="961750" y="435229"/>
            <a:ext cx="6616467" cy="5847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nSpc>
                <a:spcPct val="100000"/>
              </a:lnSpc>
              <a:spcBef>
                <a:spcPts val="0"/>
              </a:spcBef>
              <a:defRPr/>
            </a:pPr>
            <a:r>
              <a:rPr lang="en-US" b="1" u="sng" dirty="0"/>
              <a:t>Literature Review:</a:t>
            </a:r>
            <a:endParaRPr lang="en-US" sz="3599" b="1" u="sng" cap="none" dirty="0">
              <a:solidFill>
                <a:schemeClr val="bg1"/>
              </a:solidFill>
              <a:latin typeface="Arial" panose="020B0604020202020204" pitchFamily="34" charset="0"/>
              <a:ea typeface="+mn-ea"/>
              <a:cs typeface="Arial" panose="020B0604020202020204" pitchFamily="34" charset="0"/>
            </a:endParaRPr>
          </a:p>
        </p:txBody>
      </p:sp>
      <p:sp>
        <p:nvSpPr>
          <p:cNvPr id="3" name="Subtitle 3">
            <a:extLst>
              <a:ext uri="{FF2B5EF4-FFF2-40B4-BE49-F238E27FC236}">
                <a16:creationId xmlns:a16="http://schemas.microsoft.com/office/drawing/2014/main" id="{BAB541B7-E3BC-845F-99F8-706347E1ADE0}"/>
              </a:ext>
            </a:extLst>
          </p:cNvPr>
          <p:cNvSpPr txBox="1">
            <a:spLocks/>
          </p:cNvSpPr>
          <p:nvPr/>
        </p:nvSpPr>
        <p:spPr bwMode="gray">
          <a:xfrm>
            <a:off x="1050527" y="1170925"/>
            <a:ext cx="10191128" cy="471497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55600">
              <a:lnSpc>
                <a:spcPct val="200000"/>
              </a:lnSpc>
              <a:spcBef>
                <a:spcPts val="95"/>
              </a:spcBef>
              <a:buFont typeface="Wingdings" panose="05000000000000000000" pitchFamily="2" charset="2"/>
              <a:buChar char="Ø"/>
              <a:tabLst>
                <a:tab pos="240665" algn="l"/>
                <a:tab pos="241300" algn="l"/>
              </a:tabLst>
            </a:pPr>
            <a:r>
              <a:rPr lang="en-IN" sz="1600" b="0" i="0" dirty="0" err="1">
                <a:solidFill>
                  <a:srgbClr val="222222"/>
                </a:solidFill>
                <a:effectLst/>
              </a:rPr>
              <a:t>Alam</a:t>
            </a:r>
            <a:r>
              <a:rPr lang="en-IN" sz="1600" b="0" i="0" dirty="0">
                <a:solidFill>
                  <a:srgbClr val="222222"/>
                </a:solidFill>
                <a:effectLst/>
              </a:rPr>
              <a:t>, Mohammad Shahnawaz, Vaishali Narula, Ruchika Haldia, and Gitanjali </a:t>
            </a:r>
            <a:r>
              <a:rPr lang="en-IN" sz="1600" b="0" i="0" dirty="0" err="1">
                <a:solidFill>
                  <a:srgbClr val="222222"/>
                </a:solidFill>
                <a:effectLst/>
              </a:rPr>
              <a:t>Nikam</a:t>
            </a:r>
            <a:r>
              <a:rPr lang="en-IN" sz="1600" b="0" i="0" dirty="0">
                <a:solidFill>
                  <a:srgbClr val="222222"/>
                </a:solidFill>
                <a:effectLst/>
              </a:rPr>
              <a:t> </a:t>
            </a:r>
            <a:r>
              <a:rPr lang="en-IN" sz="1600" b="0" i="0" dirty="0" err="1">
                <a:solidFill>
                  <a:srgbClr val="222222"/>
                </a:solidFill>
                <a:effectLst/>
              </a:rPr>
              <a:t>Ganpatrao</a:t>
            </a:r>
            <a:r>
              <a:rPr lang="en-IN" sz="1600" b="0" i="0" dirty="0">
                <a:solidFill>
                  <a:srgbClr val="222222"/>
                </a:solidFill>
                <a:effectLst/>
              </a:rPr>
              <a:t>. "An empirical study of image captioning using deep learning." In </a:t>
            </a:r>
            <a:r>
              <a:rPr lang="en-IN" sz="1600" b="0" i="1" dirty="0">
                <a:solidFill>
                  <a:srgbClr val="222222"/>
                </a:solidFill>
                <a:effectLst/>
              </a:rPr>
              <a:t>2021 5th International Conference on Trends in Electronics and Informatics (ICOEI)</a:t>
            </a:r>
            <a:r>
              <a:rPr lang="en-IN" sz="1600" b="0" i="0" dirty="0">
                <a:solidFill>
                  <a:srgbClr val="222222"/>
                </a:solidFill>
                <a:effectLst/>
              </a:rPr>
              <a:t>, pp. 1039-1044. IEEE, 2021.</a:t>
            </a:r>
          </a:p>
          <a:p>
            <a:pPr marL="469900" indent="-457200">
              <a:lnSpc>
                <a:spcPct val="200000"/>
              </a:lnSpc>
              <a:spcBef>
                <a:spcPts val="95"/>
              </a:spcBef>
              <a:buFont typeface="Wingdings" panose="05000000000000000000" pitchFamily="2" charset="2"/>
              <a:buChar char="Ø"/>
              <a:tabLst>
                <a:tab pos="240665" algn="l"/>
                <a:tab pos="241300" algn="l"/>
              </a:tabLst>
            </a:pPr>
            <a:r>
              <a:rPr lang="en-US" sz="1600" b="0" i="0" dirty="0">
                <a:solidFill>
                  <a:srgbClr val="222222"/>
                </a:solidFill>
                <a:effectLst/>
              </a:rPr>
              <a:t>Kavitha, P. V., and V. </a:t>
            </a:r>
            <a:r>
              <a:rPr lang="en-US" sz="1600" b="0" i="0" dirty="0" err="1">
                <a:solidFill>
                  <a:srgbClr val="222222"/>
                </a:solidFill>
                <a:effectLst/>
              </a:rPr>
              <a:t>Karpagam</a:t>
            </a:r>
            <a:r>
              <a:rPr lang="en-US" sz="1600" b="0" i="0" dirty="0">
                <a:solidFill>
                  <a:srgbClr val="222222"/>
                </a:solidFill>
                <a:effectLst/>
              </a:rPr>
              <a:t>. "A Comprehensive Review on Automatic Image Captioning Using Deep Learning." </a:t>
            </a:r>
            <a:r>
              <a:rPr lang="en-US" sz="1600" b="0" i="1" dirty="0">
                <a:solidFill>
                  <a:srgbClr val="222222"/>
                </a:solidFill>
                <a:effectLst/>
              </a:rPr>
              <a:t>Disruptive Technologies for Big Data and Cloud Applications: Proceedings of ICBDCC 2021</a:t>
            </a:r>
            <a:r>
              <a:rPr lang="en-US" sz="1600" b="0" i="0" dirty="0">
                <a:solidFill>
                  <a:srgbClr val="222222"/>
                </a:solidFill>
                <a:effectLst/>
              </a:rPr>
              <a:t> (2022): 167-175.</a:t>
            </a:r>
            <a:endParaRPr lang="en-IN" sz="1600" b="0" i="0" dirty="0">
              <a:solidFill>
                <a:srgbClr val="222222"/>
              </a:solidFill>
              <a:effectLst/>
            </a:endParaRPr>
          </a:p>
          <a:p>
            <a:pPr marL="469900" indent="-457200">
              <a:lnSpc>
                <a:spcPct val="200000"/>
              </a:lnSpc>
              <a:spcBef>
                <a:spcPts val="95"/>
              </a:spcBef>
              <a:buFont typeface="Wingdings" panose="05000000000000000000" pitchFamily="2" charset="2"/>
              <a:buChar char="Ø"/>
              <a:tabLst>
                <a:tab pos="240665" algn="l"/>
                <a:tab pos="241300" algn="l"/>
              </a:tabLst>
            </a:pPr>
            <a:r>
              <a:rPr lang="en-IN" sz="1600" b="0" i="0" dirty="0" err="1">
                <a:solidFill>
                  <a:srgbClr val="222222"/>
                </a:solidFill>
                <a:effectLst/>
              </a:rPr>
              <a:t>Hrga</a:t>
            </a:r>
            <a:r>
              <a:rPr lang="en-IN" sz="1600" b="0" i="0" dirty="0">
                <a:solidFill>
                  <a:srgbClr val="222222"/>
                </a:solidFill>
                <a:effectLst/>
              </a:rPr>
              <a:t>, Ingrid, and M. </a:t>
            </a:r>
            <a:r>
              <a:rPr lang="en-IN" sz="1600" b="0" i="0" dirty="0" err="1">
                <a:solidFill>
                  <a:srgbClr val="222222"/>
                </a:solidFill>
                <a:effectLst/>
              </a:rPr>
              <a:t>Ivašić</a:t>
            </a:r>
            <a:r>
              <a:rPr lang="en-IN" sz="1600" b="0" i="0" dirty="0">
                <a:solidFill>
                  <a:srgbClr val="222222"/>
                </a:solidFill>
                <a:effectLst/>
              </a:rPr>
              <a:t>-Kos. "Deep image captioning: An overview." In </a:t>
            </a:r>
            <a:r>
              <a:rPr lang="en-IN" sz="1600" b="0" i="1" dirty="0">
                <a:solidFill>
                  <a:srgbClr val="222222"/>
                </a:solidFill>
                <a:effectLst/>
              </a:rPr>
              <a:t>2019 42nd International Convention on Information and Communication Technology, Electronics and Microelectronics (MIPRO)</a:t>
            </a:r>
            <a:r>
              <a:rPr lang="en-IN" sz="1600" b="0" i="0" dirty="0">
                <a:solidFill>
                  <a:srgbClr val="222222"/>
                </a:solidFill>
                <a:effectLst/>
              </a:rPr>
              <a:t>, pp. 995-1000. IEEE, 2019.</a:t>
            </a:r>
          </a:p>
          <a:p>
            <a:pPr marL="355600">
              <a:lnSpc>
                <a:spcPct val="200000"/>
              </a:lnSpc>
              <a:spcBef>
                <a:spcPts val="95"/>
              </a:spcBef>
              <a:buFont typeface="Wingdings" panose="05000000000000000000" pitchFamily="2" charset="2"/>
              <a:buChar char="Ø"/>
              <a:tabLst>
                <a:tab pos="240665" algn="l"/>
                <a:tab pos="241300" algn="l"/>
              </a:tabLst>
            </a:pPr>
            <a:endParaRPr lang="en-US" sz="1600" b="0" i="0" dirty="0">
              <a:solidFill>
                <a:srgbClr val="222222"/>
              </a:solidFill>
              <a:effectLst/>
              <a:cs typeface="Times New Roman"/>
            </a:endParaRPr>
          </a:p>
        </p:txBody>
      </p:sp>
    </p:spTree>
    <p:extLst>
      <p:ext uri="{BB962C8B-B14F-4D97-AF65-F5344CB8AC3E}">
        <p14:creationId xmlns:p14="http://schemas.microsoft.com/office/powerpoint/2010/main" val="3032577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2FEFDF-94CF-B9E3-2D38-C3A6A3E45E34}"/>
              </a:ext>
            </a:extLst>
          </p:cNvPr>
          <p:cNvSpPr txBox="1"/>
          <p:nvPr/>
        </p:nvSpPr>
        <p:spPr>
          <a:xfrm>
            <a:off x="4745372" y="58615"/>
            <a:ext cx="2701255" cy="523220"/>
          </a:xfrm>
          <a:prstGeom prst="rect">
            <a:avLst/>
          </a:prstGeom>
          <a:noFill/>
        </p:spPr>
        <p:txBody>
          <a:bodyPr wrap="square" rtlCol="0">
            <a:spAutoFit/>
          </a:bodyPr>
          <a:lstStyle/>
          <a:p>
            <a:pPr algn="ctr"/>
            <a:r>
              <a:rPr lang="en-IN" sz="2800" u="sng" dirty="0"/>
              <a:t>Questionnaire</a:t>
            </a:r>
          </a:p>
        </p:txBody>
      </p:sp>
      <p:sp>
        <p:nvSpPr>
          <p:cNvPr id="4" name="TextBox 3">
            <a:extLst>
              <a:ext uri="{FF2B5EF4-FFF2-40B4-BE49-F238E27FC236}">
                <a16:creationId xmlns:a16="http://schemas.microsoft.com/office/drawing/2014/main" id="{5B15ACC2-2D5E-1F6F-5C9B-0D0F352D7DA6}"/>
              </a:ext>
            </a:extLst>
          </p:cNvPr>
          <p:cNvSpPr txBox="1"/>
          <p:nvPr/>
        </p:nvSpPr>
        <p:spPr>
          <a:xfrm>
            <a:off x="478172" y="511728"/>
            <a:ext cx="10972800" cy="561878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200" dirty="0"/>
              <a:t>Does the statement gives clear identification about what your project will accomplish?</a:t>
            </a:r>
          </a:p>
          <a:p>
            <a:pPr marL="285750" indent="-285750">
              <a:lnSpc>
                <a:spcPct val="150000"/>
              </a:lnSpc>
              <a:buFont typeface="Arial" panose="020B0604020202020204" pitchFamily="34" charset="0"/>
              <a:buChar char="•"/>
            </a:pPr>
            <a:r>
              <a:rPr lang="en-US" sz="2200" dirty="0"/>
              <a:t>Is the statement short and concise?</a:t>
            </a:r>
          </a:p>
          <a:p>
            <a:pPr marL="285750" indent="-285750">
              <a:lnSpc>
                <a:spcPct val="150000"/>
              </a:lnSpc>
              <a:buFont typeface="Arial" panose="020B0604020202020204" pitchFamily="34" charset="0"/>
              <a:buChar char="•"/>
            </a:pPr>
            <a:r>
              <a:rPr lang="en-US" sz="2200" dirty="0"/>
              <a:t>Can a person who is not familiar with the project understand scope of the project by reading the project problem statement?</a:t>
            </a:r>
          </a:p>
          <a:p>
            <a:pPr marL="285750" indent="-285750">
              <a:lnSpc>
                <a:spcPct val="150000"/>
              </a:lnSpc>
              <a:buFont typeface="Arial" panose="020B0604020202020204" pitchFamily="34" charset="0"/>
              <a:buChar char="•"/>
            </a:pPr>
            <a:r>
              <a:rPr lang="en-US" sz="2200" dirty="0"/>
              <a:t>The project's objectives of study (what product, process, resource etc.) are being addressed?</a:t>
            </a:r>
          </a:p>
          <a:p>
            <a:pPr marL="285750" indent="-285750">
              <a:lnSpc>
                <a:spcPct val="150000"/>
              </a:lnSpc>
              <a:buFont typeface="Arial" panose="020B0604020202020204" pitchFamily="34" charset="0"/>
              <a:buChar char="•"/>
            </a:pPr>
            <a:r>
              <a:rPr lang="en-US" sz="2200" dirty="0"/>
              <a:t>Is similar type of methodology/ model used for existing work? </a:t>
            </a:r>
          </a:p>
          <a:p>
            <a:pPr marL="285750" indent="-285750">
              <a:lnSpc>
                <a:spcPct val="150000"/>
              </a:lnSpc>
              <a:buFont typeface="Arial" panose="020B0604020202020204" pitchFamily="34" charset="0"/>
              <a:buChar char="•"/>
            </a:pPr>
            <a:r>
              <a:rPr lang="en-US" sz="2200" dirty="0"/>
              <a:t>Is the studied literature sufficient to decide scope of the project?</a:t>
            </a:r>
          </a:p>
          <a:p>
            <a:pPr marL="285750" indent="-285750">
              <a:lnSpc>
                <a:spcPct val="150000"/>
              </a:lnSpc>
              <a:buFont typeface="Arial" panose="020B0604020202020204" pitchFamily="34" charset="0"/>
              <a:buChar char="•"/>
            </a:pPr>
            <a:r>
              <a:rPr lang="en-US" sz="2200" dirty="0"/>
              <a:t>Are the objectives set will help to achieve goal of the project?</a:t>
            </a:r>
          </a:p>
          <a:p>
            <a:pPr marL="285750" indent="-285750">
              <a:lnSpc>
                <a:spcPct val="150000"/>
              </a:lnSpc>
              <a:buFont typeface="Arial" panose="020B0604020202020204" pitchFamily="34" charset="0"/>
              <a:buChar char="•"/>
            </a:pPr>
            <a:r>
              <a:rPr lang="en-US" sz="2200" dirty="0"/>
              <a:t>Does Research gap identified will lead to find motivation of project?</a:t>
            </a:r>
          </a:p>
          <a:p>
            <a:pPr marL="285750" indent="-285750">
              <a:lnSpc>
                <a:spcPct val="150000"/>
              </a:lnSpc>
              <a:buFont typeface="Arial" panose="020B0604020202020204" pitchFamily="34" charset="0"/>
              <a:buChar char="•"/>
            </a:pPr>
            <a:r>
              <a:rPr lang="en-US" sz="2200" dirty="0"/>
              <a:t>Does your project contribute to our society by any means and will lead to find motivation?</a:t>
            </a:r>
          </a:p>
          <a:p>
            <a:pPr marL="285750" indent="-285750">
              <a:lnSpc>
                <a:spcPct val="150000"/>
              </a:lnSpc>
              <a:buFont typeface="Arial" panose="020B0604020202020204" pitchFamily="34" charset="0"/>
              <a:buChar char="•"/>
            </a:pPr>
            <a:r>
              <a:rPr lang="en-US" sz="2200" dirty="0"/>
              <a:t>Are the objectives clearly and unambiguously listed?</a:t>
            </a:r>
            <a:endParaRPr lang="en-IN" sz="2200" dirty="0"/>
          </a:p>
        </p:txBody>
      </p:sp>
    </p:spTree>
    <p:extLst>
      <p:ext uri="{BB962C8B-B14F-4D97-AF65-F5344CB8AC3E}">
        <p14:creationId xmlns:p14="http://schemas.microsoft.com/office/powerpoint/2010/main" val="65748357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A6032317-7D1A-4F07-A22E-EE47ADB572FD}">
  <ds:schemaRefs>
    <ds:schemaRef ds:uri="http://schemas.microsoft.com/sharepoint/v3/contenttype/forms"/>
  </ds:schemaRefs>
</ds:datastoreItem>
</file>

<file path=customXml/itemProps2.xml><?xml version="1.0" encoding="utf-8"?>
<ds:datastoreItem xmlns:ds="http://schemas.openxmlformats.org/officeDocument/2006/customXml" ds:itemID="{E01725A5-183C-4B83-939B-1225E58BB2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3C5CD7-A53C-4B73-A64C-C849E6137CE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Gallery</Template>
  <TotalTime>248</TotalTime>
  <Words>863</Words>
  <Application>Microsoft Office PowerPoint</Application>
  <PresentationFormat>Widescreen</PresentationFormat>
  <Paragraphs>70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Gill Sans MT</vt:lpstr>
      <vt:lpstr>Times New Roman</vt:lpstr>
      <vt:lpstr>Wingdings</vt:lpstr>
      <vt:lpstr>Wingdings 3</vt:lpstr>
      <vt:lpstr>Gallery</vt:lpstr>
      <vt:lpstr>PowerPoint Presentation</vt:lpstr>
      <vt:lpstr>PowerPoint Presentation</vt:lpstr>
      <vt:lpstr>PowerPoint Presentation</vt:lpstr>
      <vt:lpstr>Problem Statement:</vt:lpstr>
      <vt:lpstr>PowerPoint Presentation</vt:lpstr>
      <vt:lpstr>Objectives of Project:</vt:lpstr>
      <vt:lpstr>PowerPoint Presentation</vt:lpstr>
      <vt:lpstr>PowerPoint Presentation</vt:lpstr>
      <vt:lpstr>PowerPoint Presentation</vt:lpstr>
      <vt:lpstr>PowerPoint Presentation</vt:lpstr>
      <vt:lpstr>Feasibility:</vt:lpstr>
      <vt:lpstr>PowerPoint Presentation</vt:lpstr>
      <vt:lpstr>Scope :</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Dhage  Shivanjali</dc:creator>
  <cp:keywords/>
  <dc:description/>
  <cp:lastModifiedBy>Gaurav Chaudhari</cp:lastModifiedBy>
  <cp:revision>58</cp:revision>
  <dcterms:created xsi:type="dcterms:W3CDTF">2023-08-16T16:58:40Z</dcterms:created>
  <dcterms:modified xsi:type="dcterms:W3CDTF">2023-10-14T06:20:31Z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