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7" r:id="rId2"/>
  </p:sldMasterIdLst>
  <p:sldIdLst>
    <p:sldId id="259" r:id="rId3"/>
    <p:sldId id="262" r:id="rId4"/>
    <p:sldId id="268" r:id="rId5"/>
    <p:sldId id="271" r:id="rId6"/>
    <p:sldId id="274" r:id="rId7"/>
    <p:sldId id="277" r:id="rId8"/>
    <p:sldId id="286" r:id="rId9"/>
    <p:sldId id="289" r:id="rId10"/>
    <p:sldId id="292" r:id="rId11"/>
    <p:sldId id="307" r:id="rId12"/>
    <p:sldId id="310" r:id="rId13"/>
    <p:sldId id="313" r:id="rId14"/>
    <p:sldId id="322" r:id="rId15"/>
    <p:sldId id="325" r:id="rId16"/>
    <p:sldId id="350" r:id="rId17"/>
    <p:sldId id="328" r:id="rId18"/>
    <p:sldId id="331" r:id="rId19"/>
    <p:sldId id="334" r:id="rId20"/>
    <p:sldId id="337" r:id="rId21"/>
    <p:sldId id="340" r:id="rId22"/>
    <p:sldId id="349" r:id="rId23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/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E7BE37-BD27-46E6-A266-6BADCD99817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9C406-2B5A-423B-9793-6948BFFA3D4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9C9AF3-A942-46D2-B1AF-AA0FE10EC58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0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6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3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8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11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713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1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C4EE29-EA5D-4297-8AAD-3D52B9C17CD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3E847F-0CA9-3B44-8062-E053B46502B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62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28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47F-0CA9-3B44-8062-E053B46502B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40C-4C1D-C144-B233-881EDB4BE1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5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CB3201-BD2C-46D1-B902-053E65237E3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BB27D76-AE45-46F1-96D2-6EADA9C21C0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CF1DF9D-43A9-40F9-83F6-C9441F10BFB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510EA10-ACE9-4030-8A09-85884B5885C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A93B928-8E67-4B8E-B7F5-4567C9919CD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F6B63AC-F4A3-46AD-9B0B-2865FF97992B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E22062E-560C-4CCB-AF9D-BEDFA104DAF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4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C543529-372F-5E5C-0874-28B0FDCBD59C}"/>
              </a:ext>
            </a:extLst>
          </p:cNvPr>
          <p:cNvSpPr txBox="1"/>
          <p:nvPr/>
        </p:nvSpPr>
        <p:spPr>
          <a:xfrm>
            <a:off x="936770" y="2529493"/>
            <a:ext cx="10318460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/>
                </a:solidFill>
                <a:ea typeface="+mn-ea"/>
                <a:cs typeface="Arial" pitchFamily="34" charset="0"/>
              </a:rPr>
              <a:t>Image Captioning system using deep neural network based on encoder-decoder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98032-7842-7424-C937-04D05EA3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292" y="796697"/>
            <a:ext cx="1577416" cy="1577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F05E07-55AB-BF3E-8F80-92B9916AB3D3}"/>
              </a:ext>
            </a:extLst>
          </p:cNvPr>
          <p:cNvSpPr txBox="1"/>
          <p:nvPr/>
        </p:nvSpPr>
        <p:spPr>
          <a:xfrm>
            <a:off x="932299" y="4187148"/>
            <a:ext cx="61029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Team members: </a:t>
            </a:r>
          </a:p>
          <a:p>
            <a:r>
              <a:rPr lang="en-IN" dirty="0"/>
              <a:t>Mr. Mayur Gadakh (B190104240)</a:t>
            </a:r>
          </a:p>
          <a:p>
            <a:r>
              <a:rPr lang="en-IN" dirty="0"/>
              <a:t>Mr. Gaurav Chaudhari (B190104219)</a:t>
            </a:r>
          </a:p>
          <a:p>
            <a:r>
              <a:rPr lang="en-IN" dirty="0"/>
              <a:t>Ms. Akanksha Gaikwad (B190104245)</a:t>
            </a:r>
          </a:p>
          <a:p>
            <a:r>
              <a:rPr lang="en-IN" dirty="0"/>
              <a:t>Ms. </a:t>
            </a:r>
            <a:r>
              <a:rPr lang="en-IN" dirty="0" err="1"/>
              <a:t>Shivanjali</a:t>
            </a:r>
            <a:r>
              <a:rPr lang="en-IN" dirty="0"/>
              <a:t> </a:t>
            </a:r>
            <a:r>
              <a:rPr lang="en-IN" dirty="0" err="1"/>
              <a:t>Dhage</a:t>
            </a:r>
            <a:r>
              <a:rPr lang="en-IN" dirty="0"/>
              <a:t> (B190104229)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FB62D-5009-4E27-C725-A1EAFD9220F2}"/>
              </a:ext>
            </a:extLst>
          </p:cNvPr>
          <p:cNvSpPr txBox="1"/>
          <p:nvPr/>
        </p:nvSpPr>
        <p:spPr>
          <a:xfrm flipH="1">
            <a:off x="8208207" y="4741146"/>
            <a:ext cx="327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Guide: Mr. R. S. Gaikwad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F9CB74B-4F81-9649-5D90-4C58655C5B70}"/>
              </a:ext>
            </a:extLst>
          </p:cNvPr>
          <p:cNvSpPr txBox="1"/>
          <p:nvPr/>
        </p:nvSpPr>
        <p:spPr>
          <a:xfrm>
            <a:off x="936770" y="238288"/>
            <a:ext cx="1031846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spcBef>
                <a:spcPct val="0"/>
              </a:spcBef>
              <a:defRPr/>
            </a:pPr>
            <a:r>
              <a:rPr lang="en-US" sz="2400" b="1">
                <a:solidFill>
                  <a:schemeClr val="tx1"/>
                </a:solidFill>
              </a:rPr>
              <a:t>Amrutvahini College of Engineering, Sangamner</a:t>
            </a:r>
            <a:endParaRPr lang="en-US" sz="2400" b="1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6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D55C1-5B07-F58B-F0D9-CE6B12856C78}"/>
              </a:ext>
            </a:extLst>
          </p:cNvPr>
          <p:cNvSpPr txBox="1"/>
          <p:nvPr/>
        </p:nvSpPr>
        <p:spPr>
          <a:xfrm>
            <a:off x="1008579" y="1980865"/>
            <a:ext cx="9549051" cy="41946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/>
              <a:t>Image Input:</a:t>
            </a:r>
            <a:r>
              <a:rPr lang="en-US"/>
              <a:t>  The system must allow users to provide images as input for caption generation.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/>
              <a:t>Caption Generation</a:t>
            </a:r>
            <a:r>
              <a:rPr lang="en-US"/>
              <a:t>:  The system should generate natural language captions for the provided images using EfficientNetV2 and GRU-based models.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/>
              <a:t>Training Module</a:t>
            </a:r>
            <a:r>
              <a:rPr lang="en-US"/>
              <a:t>:  The system should have a module for training the caption generation model.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/>
              <a:t>Inference Module</a:t>
            </a:r>
            <a:r>
              <a:rPr lang="en-US"/>
              <a:t>:  The system should provide an inference module for generating captions in real-time using a trained model.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/>
              <a:t>User Interface</a:t>
            </a:r>
            <a:r>
              <a:rPr lang="en-US"/>
              <a:t>:  The system should have a user-friendly interface for users to interact with and provide input images and display the generated captions.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05A2CE7-EEAC-B834-980C-149ABEAB944F}"/>
              </a:ext>
            </a:extLst>
          </p:cNvPr>
          <p:cNvSpPr txBox="1"/>
          <p:nvPr/>
        </p:nvSpPr>
        <p:spPr>
          <a:xfrm>
            <a:off x="877468" y="1278785"/>
            <a:ext cx="66167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ct val="0"/>
              </a:spcBef>
              <a:defRPr/>
            </a:pPr>
            <a:r>
              <a:rPr lang="en-US"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Requirements:</a:t>
            </a:r>
            <a:endParaRPr lang="en-US" sz="1800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211CA-40FA-D129-140B-9E590F9D3FB5}"/>
              </a:ext>
            </a:extLst>
          </p:cNvPr>
          <p:cNvSpPr txBox="1"/>
          <p:nvPr/>
        </p:nvSpPr>
        <p:spPr>
          <a:xfrm>
            <a:off x="877468" y="487151"/>
            <a:ext cx="5045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u="sng"/>
              <a:t>Requirement analysis:</a:t>
            </a:r>
          </a:p>
        </p:txBody>
      </p:sp>
    </p:spTree>
    <p:extLst>
      <p:ext uri="{BB962C8B-B14F-4D97-AF65-F5344CB8AC3E}">
        <p14:creationId xmlns:p14="http://schemas.microsoft.com/office/powerpoint/2010/main" val="185520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D55C1-5B07-F58B-F0D9-CE6B12856C78}"/>
              </a:ext>
            </a:extLst>
          </p:cNvPr>
          <p:cNvSpPr txBox="1"/>
          <p:nvPr/>
        </p:nvSpPr>
        <p:spPr>
          <a:xfrm>
            <a:off x="1050524" y="2053804"/>
            <a:ext cx="9549051" cy="25365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/>
              <a:t>Performance:</a:t>
            </a:r>
            <a:r>
              <a:rPr lang="en-US" dirty="0"/>
              <a:t>  The system should generate captions within a reasonable time frame, with low latency during real-time inference.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/>
              <a:t>Scalability</a:t>
            </a:r>
            <a:r>
              <a:rPr lang="en-US" dirty="0"/>
              <a:t>:  The system should be designed to handle a growing dataset and user base.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/>
              <a:t>Accuracy</a:t>
            </a:r>
            <a:r>
              <a:rPr lang="en-US" dirty="0"/>
              <a:t>:  The system should aim for high accuracy in caption generation, as measured by evaluation metrics.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sng" dirty="0"/>
              <a:t>User Experience</a:t>
            </a:r>
            <a:r>
              <a:rPr lang="en-US" dirty="0"/>
              <a:t>:  The user interface should be intuitive, providing a positive user experience.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05A2CE7-EEAC-B834-980C-149ABEAB944F}"/>
              </a:ext>
            </a:extLst>
          </p:cNvPr>
          <p:cNvSpPr txBox="1"/>
          <p:nvPr/>
        </p:nvSpPr>
        <p:spPr>
          <a:xfrm>
            <a:off x="877468" y="1295564"/>
            <a:ext cx="66167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ct val="0"/>
              </a:spcBef>
              <a:defRPr/>
            </a:pPr>
            <a:r>
              <a:rPr lang="en-US"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- Functional Requirements:</a:t>
            </a:r>
            <a:endParaRPr lang="en-US" sz="1800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211CA-40FA-D129-140B-9E590F9D3FB5}"/>
              </a:ext>
            </a:extLst>
          </p:cNvPr>
          <p:cNvSpPr txBox="1"/>
          <p:nvPr/>
        </p:nvSpPr>
        <p:spPr>
          <a:xfrm>
            <a:off x="877468" y="532248"/>
            <a:ext cx="5045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u="sng"/>
              <a:t>Requirement analysis:</a:t>
            </a:r>
          </a:p>
        </p:txBody>
      </p:sp>
    </p:spTree>
    <p:extLst>
      <p:ext uri="{BB962C8B-B14F-4D97-AF65-F5344CB8AC3E}">
        <p14:creationId xmlns:p14="http://schemas.microsoft.com/office/powerpoint/2010/main" val="104089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D55C1-5B07-F58B-F0D9-CE6B12856C78}"/>
              </a:ext>
            </a:extLst>
          </p:cNvPr>
          <p:cNvSpPr txBox="1"/>
          <p:nvPr/>
        </p:nvSpPr>
        <p:spPr>
          <a:xfrm>
            <a:off x="1050524" y="1635486"/>
            <a:ext cx="9549051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Internal Interface Requirements: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05A2CE7-EEAC-B834-980C-149ABEAB944F}"/>
              </a:ext>
            </a:extLst>
          </p:cNvPr>
          <p:cNvSpPr txBox="1"/>
          <p:nvPr/>
        </p:nvSpPr>
        <p:spPr>
          <a:xfrm>
            <a:off x="877468" y="1173821"/>
            <a:ext cx="66167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ct val="0"/>
              </a:spcBef>
              <a:defRPr/>
            </a:pPr>
            <a:r>
              <a:rPr lang="en-US"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configurations:</a:t>
            </a:r>
            <a:endParaRPr lang="en-US" sz="1800" u="sng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211CA-40FA-D129-140B-9E590F9D3FB5}"/>
              </a:ext>
            </a:extLst>
          </p:cNvPr>
          <p:cNvSpPr txBox="1"/>
          <p:nvPr/>
        </p:nvSpPr>
        <p:spPr>
          <a:xfrm>
            <a:off x="877468" y="530323"/>
            <a:ext cx="5045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u="sng"/>
              <a:t>Requirement analysis: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B87BB2-CB31-6377-6CF0-433F50B4C01E}"/>
              </a:ext>
            </a:extLst>
          </p:cNvPr>
          <p:cNvSpPr txBox="1"/>
          <p:nvPr/>
        </p:nvSpPr>
        <p:spPr>
          <a:xfrm>
            <a:off x="1339859" y="2168819"/>
            <a:ext cx="9549051" cy="22649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Software Requirements: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/>
              <a:t>Operating System</a:t>
            </a:r>
            <a:r>
              <a:rPr lang="en-US" sz="1600" dirty="0"/>
              <a:t>:  Windows, macOS, and Linux.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/>
              <a:t>Software Frameworks/libraries</a:t>
            </a:r>
            <a:r>
              <a:rPr lang="en-US" sz="1600" dirty="0"/>
              <a:t>: Python </a:t>
            </a:r>
            <a:r>
              <a:rPr lang="en-US" sz="1600" dirty="0" err="1"/>
              <a:t>Tensorflow</a:t>
            </a:r>
            <a:r>
              <a:rPr lang="en-US" sz="1600" dirty="0"/>
              <a:t>, </a:t>
            </a:r>
            <a:r>
              <a:rPr lang="en-US" sz="1600" dirty="0" err="1"/>
              <a:t>Keras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Hardware requirements: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/>
              <a:t>GPU:</a:t>
            </a:r>
            <a:r>
              <a:rPr lang="en-US" sz="1600" dirty="0"/>
              <a:t> Dedicated GPU is required</a:t>
            </a:r>
            <a:endParaRPr lang="en-US" sz="1600" u="sng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/>
              <a:t>RAM:</a:t>
            </a:r>
            <a:r>
              <a:rPr lang="en-US" sz="1600" dirty="0"/>
              <a:t> 8GB (16GB recommended)</a:t>
            </a:r>
            <a:endParaRPr lang="en-US" sz="1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8F058-C8C4-B4DD-DB96-2C4EE2F94283}"/>
              </a:ext>
            </a:extLst>
          </p:cNvPr>
          <p:cNvSpPr txBox="1"/>
          <p:nvPr/>
        </p:nvSpPr>
        <p:spPr>
          <a:xfrm>
            <a:off x="1050522" y="4553134"/>
            <a:ext cx="9549051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/>
              <a:t>External Interface Requirements: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0C6C3-5FB8-A7D0-75F4-D3DF0D896DC2}"/>
              </a:ext>
            </a:extLst>
          </p:cNvPr>
          <p:cNvSpPr txBox="1"/>
          <p:nvPr/>
        </p:nvSpPr>
        <p:spPr>
          <a:xfrm>
            <a:off x="1321474" y="5008323"/>
            <a:ext cx="9549051" cy="124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u="sng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Data Sources</a:t>
            </a:r>
            <a:r>
              <a:rPr lang="en-US" sz="18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: The system will interface with external datasets, including Flickr8kfor training and evaluation.</a:t>
            </a:r>
            <a:endParaRPr lang="en-IN" sz="1800" dirty="0">
              <a:effectLst/>
            </a:endParaRP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871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3">
            <a:extLst>
              <a:ext uri="{FF2B5EF4-FFF2-40B4-BE49-F238E27FC236}">
                <a16:creationId xmlns:a16="http://schemas.microsoft.com/office/drawing/2014/main" id="{BAB541B7-E3BC-845F-99F8-706347E1ADE0}"/>
              </a:ext>
            </a:extLst>
          </p:cNvPr>
          <p:cNvSpPr txBox="1"/>
          <p:nvPr/>
        </p:nvSpPr>
        <p:spPr bwMode="gray">
          <a:xfrm>
            <a:off x="1050525" y="1760353"/>
            <a:ext cx="3008291" cy="134674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42900" indent="-3429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lnSpc>
                <a:spcPct val="200000"/>
              </a:lnSpc>
              <a:spcBef>
                <a:spcPts val="95"/>
              </a:spcBef>
              <a:buNone/>
              <a:tabLst>
                <a:tab pos="240665" algn="l"/>
                <a:tab pos="241300" algn="l"/>
              </a:tabLst>
            </a:pP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84804-B9C5-2AD6-15B3-B7A6F616F644}"/>
              </a:ext>
            </a:extLst>
          </p:cNvPr>
          <p:cNvSpPr txBox="1"/>
          <p:nvPr/>
        </p:nvSpPr>
        <p:spPr>
          <a:xfrm>
            <a:off x="711874" y="320510"/>
            <a:ext cx="368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>
                <a:latin typeface="Arial" pitchFamily="34" charset="0"/>
                <a:cs typeface="Arial" pitchFamily="34" charset="0"/>
              </a:rPr>
              <a:t>Architecture Diagram: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49A8D4-EB42-9DFD-B3FE-A17CB5131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5" y="902751"/>
            <a:ext cx="10722269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7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43833-B15D-806A-B3B4-6DA388B266DD}"/>
              </a:ext>
            </a:extLst>
          </p:cNvPr>
          <p:cNvSpPr txBox="1"/>
          <p:nvPr/>
        </p:nvSpPr>
        <p:spPr>
          <a:xfrm>
            <a:off x="559837" y="317241"/>
            <a:ext cx="321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>
                <a:latin typeface="Arial" pitchFamily="34" charset="0"/>
                <a:cs typeface="Arial" pitchFamily="34" charset="0"/>
              </a:rPr>
              <a:t>Data Flow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2768B-4D07-D1D0-D3D0-6FA04B34D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53" y="733374"/>
            <a:ext cx="7529212" cy="1691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F04BA-C681-3D37-644C-4F5DD1F01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17" y="2841294"/>
            <a:ext cx="6965284" cy="2880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8A42B0-6447-AF95-DC4E-268887C92088}"/>
              </a:ext>
            </a:extLst>
          </p:cNvPr>
          <p:cNvSpPr txBox="1"/>
          <p:nvPr/>
        </p:nvSpPr>
        <p:spPr>
          <a:xfrm>
            <a:off x="5159896" y="2502740"/>
            <a:ext cx="134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Fig. DFD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025FB-47BF-A5ED-8C4C-EF56A51DD679}"/>
              </a:ext>
            </a:extLst>
          </p:cNvPr>
          <p:cNvSpPr txBox="1"/>
          <p:nvPr/>
        </p:nvSpPr>
        <p:spPr>
          <a:xfrm>
            <a:off x="5159896" y="5799483"/>
            <a:ext cx="134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Fig. DFD 2</a:t>
            </a:r>
          </a:p>
        </p:txBody>
      </p:sp>
    </p:spTree>
    <p:extLst>
      <p:ext uri="{BB962C8B-B14F-4D97-AF65-F5344CB8AC3E}">
        <p14:creationId xmlns:p14="http://schemas.microsoft.com/office/powerpoint/2010/main" val="143660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43833-B15D-806A-B3B4-6DA388B266DD}"/>
              </a:ext>
            </a:extLst>
          </p:cNvPr>
          <p:cNvSpPr txBox="1"/>
          <p:nvPr/>
        </p:nvSpPr>
        <p:spPr>
          <a:xfrm>
            <a:off x="559837" y="317241"/>
            <a:ext cx="321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>
                <a:latin typeface="Arial" pitchFamily="34" charset="0"/>
                <a:cs typeface="Arial" pitchFamily="34" charset="0"/>
              </a:rPr>
              <a:t>Data Flow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5B903-6643-249F-56A9-8AF6D8CE0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03" y="908720"/>
            <a:ext cx="6858594" cy="3947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50FCB-5E01-F5D4-0A56-79E1C99C2035}"/>
              </a:ext>
            </a:extLst>
          </p:cNvPr>
          <p:cNvSpPr txBox="1"/>
          <p:nvPr/>
        </p:nvSpPr>
        <p:spPr>
          <a:xfrm>
            <a:off x="5422776" y="5157192"/>
            <a:ext cx="134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Fig. DFD 3</a:t>
            </a:r>
          </a:p>
        </p:txBody>
      </p:sp>
    </p:spTree>
    <p:extLst>
      <p:ext uri="{BB962C8B-B14F-4D97-AF65-F5344CB8AC3E}">
        <p14:creationId xmlns:p14="http://schemas.microsoft.com/office/powerpoint/2010/main" val="107823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43833-B15D-806A-B3B4-6DA388B266DD}"/>
              </a:ext>
            </a:extLst>
          </p:cNvPr>
          <p:cNvSpPr txBox="1"/>
          <p:nvPr/>
        </p:nvSpPr>
        <p:spPr>
          <a:xfrm>
            <a:off x="559837" y="317241"/>
            <a:ext cx="321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>
                <a:latin typeface="Arial" pitchFamily="34" charset="0"/>
                <a:cs typeface="Arial" pitchFamily="34" charset="0"/>
              </a:rPr>
              <a:t>Class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C7907-EB06-69B4-2DB5-A10CE91E2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5680" y="188640"/>
            <a:ext cx="6408712" cy="65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57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43833-B15D-806A-B3B4-6DA388B266DD}"/>
              </a:ext>
            </a:extLst>
          </p:cNvPr>
          <p:cNvSpPr txBox="1"/>
          <p:nvPr/>
        </p:nvSpPr>
        <p:spPr>
          <a:xfrm>
            <a:off x="559837" y="317241"/>
            <a:ext cx="321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>
                <a:latin typeface="Arial" pitchFamily="34" charset="0"/>
                <a:cs typeface="Arial" pitchFamily="34" charset="0"/>
              </a:rPr>
              <a:t>Object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D696D-0635-2A3E-8F41-E2301DE84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7688" y="581857"/>
            <a:ext cx="6336704" cy="58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2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43833-B15D-806A-B3B4-6DA388B266DD}"/>
              </a:ext>
            </a:extLst>
          </p:cNvPr>
          <p:cNvSpPr txBox="1"/>
          <p:nvPr/>
        </p:nvSpPr>
        <p:spPr>
          <a:xfrm>
            <a:off x="559837" y="317241"/>
            <a:ext cx="321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>
                <a:latin typeface="Arial" pitchFamily="34" charset="0"/>
                <a:cs typeface="Arial" pitchFamily="34" charset="0"/>
              </a:rPr>
              <a:t>Use Case Diagram: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9E3BB6-A94D-94C1-4823-4850B38CB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1704" y="794934"/>
            <a:ext cx="5113050" cy="522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5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43833-B15D-806A-B3B4-6DA388B266DD}"/>
              </a:ext>
            </a:extLst>
          </p:cNvPr>
          <p:cNvSpPr txBox="1"/>
          <p:nvPr/>
        </p:nvSpPr>
        <p:spPr>
          <a:xfrm>
            <a:off x="559837" y="317241"/>
            <a:ext cx="321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>
                <a:latin typeface="Arial" pitchFamily="34" charset="0"/>
                <a:cs typeface="Arial" pitchFamily="34" charset="0"/>
              </a:rPr>
              <a:t>Sequence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1465D-EC7D-BD38-6670-C326CBDCF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3"/>
          <a:stretch/>
        </p:blipFill>
        <p:spPr>
          <a:xfrm>
            <a:off x="3184773" y="908720"/>
            <a:ext cx="5822454" cy="48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1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3">
            <a:extLst>
              <a:ext uri="{FF2B5EF4-FFF2-40B4-BE49-F238E27FC236}">
                <a16:creationId xmlns:a16="http://schemas.microsoft.com/office/drawing/2014/main" id="{49382CA0-13E5-3DF3-C275-AA7F09261A63}"/>
              </a:ext>
            </a:extLst>
          </p:cNvPr>
          <p:cNvSpPr txBox="1"/>
          <p:nvPr/>
        </p:nvSpPr>
        <p:spPr bwMode="gray">
          <a:xfrm>
            <a:off x="1274065" y="1925527"/>
            <a:ext cx="9643870" cy="193340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42900" indent="-3429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 algn="ctr">
              <a:lnSpc>
                <a:spcPct val="200000"/>
              </a:lnSpc>
              <a:spcBef>
                <a:spcPts val="95"/>
              </a:spcBef>
              <a:buNone/>
              <a:tabLst>
                <a:tab pos="240665" algn="l"/>
                <a:tab pos="241300" algn="l"/>
              </a:tabLst>
            </a:pPr>
            <a:r>
              <a:rPr lang="en-IN" sz="3200"/>
              <a:t> </a:t>
            </a:r>
            <a:r>
              <a:rPr lang="en-IN" sz="3200" b="1" u="sng"/>
              <a:t>Domain:</a:t>
            </a:r>
            <a:r>
              <a:rPr lang="en-IN" sz="3200"/>
              <a:t> Deep Learning</a:t>
            </a:r>
          </a:p>
          <a:p>
            <a:pPr marL="12700" indent="0" algn="ctr">
              <a:lnSpc>
                <a:spcPct val="200000"/>
              </a:lnSpc>
              <a:spcBef>
                <a:spcPts val="95"/>
              </a:spcBef>
              <a:buNone/>
              <a:tabLst>
                <a:tab pos="240665" algn="l"/>
                <a:tab pos="241300" algn="l"/>
              </a:tabLst>
            </a:pPr>
            <a:r>
              <a:rPr lang="en-IN" sz="3200"/>
              <a:t> </a:t>
            </a:r>
            <a:r>
              <a:rPr lang="en-IN" sz="3200" b="1" u="sng"/>
              <a:t>Sub Domain:</a:t>
            </a:r>
            <a:r>
              <a:rPr lang="en-IN" sz="3200"/>
              <a:t> Computer Vision</a:t>
            </a:r>
            <a:endParaRPr lang="en-US"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3121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43833-B15D-806A-B3B4-6DA388B266DD}"/>
              </a:ext>
            </a:extLst>
          </p:cNvPr>
          <p:cNvSpPr txBox="1"/>
          <p:nvPr/>
        </p:nvSpPr>
        <p:spPr>
          <a:xfrm>
            <a:off x="395310" y="310257"/>
            <a:ext cx="321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>
                <a:latin typeface="Arial" pitchFamily="34" charset="0"/>
                <a:cs typeface="Arial" pitchFamily="34" charset="0"/>
              </a:rPr>
              <a:t>Activity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32978-BC55-74EA-03F6-AE3F653B7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337" y="598376"/>
            <a:ext cx="3919325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2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1E194-0948-3C2E-C284-397F50C15D83}"/>
              </a:ext>
            </a:extLst>
          </p:cNvPr>
          <p:cNvSpPr txBox="1"/>
          <p:nvPr/>
        </p:nvSpPr>
        <p:spPr>
          <a:xfrm>
            <a:off x="0" y="25056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5400"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7197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83432" y="1082675"/>
            <a:ext cx="6616700" cy="585788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b="1" u="sng" dirty="0"/>
              <a:t>Problem Statement:</a:t>
            </a:r>
            <a:endParaRPr kumimoji="0" lang="en-US" sz="3599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2D9ED869-58B4-51C6-15FA-FBAAE4EE70B2}"/>
              </a:ext>
            </a:extLst>
          </p:cNvPr>
          <p:cNvSpPr txBox="1"/>
          <p:nvPr/>
        </p:nvSpPr>
        <p:spPr bwMode="gray">
          <a:xfrm>
            <a:off x="1050525" y="1760353"/>
            <a:ext cx="10031331" cy="20818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42900" indent="-3429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lnSpc>
                <a:spcPct val="200000"/>
              </a:lnSpc>
              <a:spcBef>
                <a:spcPts val="95"/>
              </a:spcBef>
              <a:buNone/>
              <a:tabLst>
                <a:tab pos="240665" algn="l"/>
                <a:tab pos="241300" algn="l"/>
              </a:tabLst>
            </a:pPr>
            <a:r>
              <a:rPr lang="en-US" sz="2000"/>
              <a:t>Implementing Deep Neural Network Based Encoder-Decoder Framework for Image Captioning using EfficientNetV2 as encoder and GRU as decoder.</a:t>
            </a:r>
            <a:endParaRPr lang="en-US" sz="4000" b="1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0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E453514-3739-4F91-E52D-3E45DB91F031}"/>
              </a:ext>
            </a:extLst>
          </p:cNvPr>
          <p:cNvSpPr txBox="1"/>
          <p:nvPr/>
        </p:nvSpPr>
        <p:spPr>
          <a:xfrm>
            <a:off x="1050526" y="1083299"/>
            <a:ext cx="661646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b="1" u="sng"/>
              <a:t>Motivation:</a:t>
            </a:r>
            <a:endParaRPr lang="en-US" sz="3599" b="1" u="sng" cap="none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BAB541B7-E3BC-845F-99F8-706347E1ADE0}"/>
              </a:ext>
            </a:extLst>
          </p:cNvPr>
          <p:cNvSpPr txBox="1"/>
          <p:nvPr/>
        </p:nvSpPr>
        <p:spPr bwMode="gray">
          <a:xfrm>
            <a:off x="1050525" y="1760352"/>
            <a:ext cx="10031331" cy="20482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42900" indent="-3429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lnSpc>
                <a:spcPct val="200000"/>
              </a:lnSpc>
              <a:spcBef>
                <a:spcPts val="95"/>
              </a:spcBef>
              <a:buNone/>
              <a:tabLst>
                <a:tab pos="240665" algn="l"/>
                <a:tab pos="241300" algn="l"/>
              </a:tabLst>
            </a:pPr>
            <a:r>
              <a:rPr lang="en-US" sz="2000">
                <a:solidFill>
                  <a:schemeClr val="tx1"/>
                </a:solidFill>
              </a:rPr>
              <a:t>The motivation behind this project is to enhance the quality of image captions, making visual content more accessible and valuable. Our system aims to provide accurate and informative image descriptions.</a:t>
            </a:r>
            <a:endParaRPr lang="en-US" sz="2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967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3476" y="1082675"/>
            <a:ext cx="6616700" cy="585788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b="1" u="sng" dirty="0"/>
              <a:t>Objectives :</a:t>
            </a:r>
            <a:endParaRPr kumimoji="0" lang="en-US" sz="3599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2D9ED869-58B4-51C6-15FA-FBAAE4EE70B2}"/>
              </a:ext>
            </a:extLst>
          </p:cNvPr>
          <p:cNvSpPr txBox="1"/>
          <p:nvPr/>
        </p:nvSpPr>
        <p:spPr bwMode="gray">
          <a:xfrm>
            <a:off x="1050525" y="1668074"/>
            <a:ext cx="10031331" cy="35163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42900" indent="-3429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To study the deep learning techniques like CNN and RNN.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To develop a deep-learning based image caption generator that can accurately describe the contents of an image in natural language.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To create a user-friendly interface for interacting with the image captioning system.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To compare efficiency and accuracy of our model with existing model.</a:t>
            </a:r>
          </a:p>
        </p:txBody>
      </p:sp>
    </p:spTree>
    <p:extLst>
      <p:ext uri="{BB962C8B-B14F-4D97-AF65-F5344CB8AC3E}">
        <p14:creationId xmlns:p14="http://schemas.microsoft.com/office/powerpoint/2010/main" val="78670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E453514-3739-4F91-E52D-3E45DB91F031}"/>
              </a:ext>
            </a:extLst>
          </p:cNvPr>
          <p:cNvSpPr txBox="1"/>
          <p:nvPr/>
        </p:nvSpPr>
        <p:spPr>
          <a:xfrm>
            <a:off x="961750" y="417474"/>
            <a:ext cx="661646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b="1" u="sng"/>
              <a:t>Literature Review:</a:t>
            </a:r>
            <a:endParaRPr lang="en-US" sz="3599" b="1" u="sng" cap="none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4EE070-9289-1A94-3F8B-DA45A8E5B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202637"/>
              </p:ext>
            </p:extLst>
          </p:nvPr>
        </p:nvGraphicFramePr>
        <p:xfrm>
          <a:off x="681529" y="1321160"/>
          <a:ext cx="10673824" cy="433049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4318">
                  <a:extLst>
                    <a:ext uri="{9D8B030D-6E8A-4147-A177-3AD203B41FA5}">
                      <a16:colId xmlns:a16="http://schemas.microsoft.com/office/drawing/2014/main" val="211895162"/>
                    </a:ext>
                  </a:extLst>
                </a:gridCol>
                <a:gridCol w="2744578">
                  <a:extLst>
                    <a:ext uri="{9D8B030D-6E8A-4147-A177-3AD203B41FA5}">
                      <a16:colId xmlns:a16="http://schemas.microsoft.com/office/drawing/2014/main" val="2963972493"/>
                    </a:ext>
                  </a:extLst>
                </a:gridCol>
                <a:gridCol w="2940620">
                  <a:extLst>
                    <a:ext uri="{9D8B030D-6E8A-4147-A177-3AD203B41FA5}">
                      <a16:colId xmlns:a16="http://schemas.microsoft.com/office/drawing/2014/main" val="233461745"/>
                    </a:ext>
                  </a:extLst>
                </a:gridCol>
                <a:gridCol w="1381861">
                  <a:extLst>
                    <a:ext uri="{9D8B030D-6E8A-4147-A177-3AD203B41FA5}">
                      <a16:colId xmlns:a16="http://schemas.microsoft.com/office/drawing/2014/main" val="303784359"/>
                    </a:ext>
                  </a:extLst>
                </a:gridCol>
                <a:gridCol w="3032447">
                  <a:extLst>
                    <a:ext uri="{9D8B030D-6E8A-4147-A177-3AD203B41FA5}">
                      <a16:colId xmlns:a16="http://schemas.microsoft.com/office/drawing/2014/main" val="2468398537"/>
                    </a:ext>
                  </a:extLst>
                </a:gridCol>
              </a:tblGrid>
              <a:tr h="271850">
                <a:tc>
                  <a:txBody>
                    <a:bodyPr/>
                    <a:lstStyle/>
                    <a:p>
                      <a:r>
                        <a:rPr lang="en-IN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Authors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Gap identified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52993"/>
                  </a:ext>
                </a:extLst>
              </a:tr>
              <a:tr h="1491087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222222"/>
                          </a:solidFill>
                        </a:rPr>
                        <a:t>Md. Mijanur Rahman, Ashik Uzzaman, Sadia Islam Sami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222222"/>
                          </a:solidFill>
                        </a:rPr>
                        <a:t>Implementing Deep Neural Network Based Encoder-Decoder Framework for Image Captioning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Limited discussion of specific challenges and limitations in the proposed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33079"/>
                  </a:ext>
                </a:extLst>
              </a:tr>
              <a:tr h="1063689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>
                          <a:solidFill>
                            <a:srgbClr val="222222"/>
                          </a:solidFill>
                          <a:effectLst/>
                        </a:rPr>
                        <a:t>Srivastava, Siddharth, Yash Chaudhari, Yash Damania, and Parul Jadhav.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>
                          <a:solidFill>
                            <a:srgbClr val="222222"/>
                          </a:solidFill>
                          <a:effectLst/>
                        </a:rPr>
                        <a:t>Deep Learning Techniques for Automated Image Captioning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Does not address real time performance or computational efficiency.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4229"/>
                  </a:ext>
                </a:extLst>
              </a:tr>
              <a:tr h="1135637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err="1">
                          <a:solidFill>
                            <a:srgbClr val="222222"/>
                          </a:solidFill>
                          <a:effectLst/>
                        </a:rPr>
                        <a:t>Alam, Mohammad Shahnawaz, Vaishali Narula 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>
                          <a:solidFill>
                            <a:srgbClr val="222222"/>
                          </a:solidFill>
                          <a:effectLst/>
                        </a:rPr>
                        <a:t>An empirical study of image captioning using deep learning.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Lacks a broader analysis of the applications and implications of the technology.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96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49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7408" y="692696"/>
            <a:ext cx="8974138" cy="585788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b="1" u="sng" dirty="0"/>
              <a:t>Feasibility:</a:t>
            </a:r>
            <a:endParaRPr kumimoji="0" lang="en-US" sz="3599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A60D-54A7-5337-774E-F666BA03A17B}"/>
              </a:ext>
            </a:extLst>
          </p:cNvPr>
          <p:cNvSpPr txBox="1"/>
          <p:nvPr/>
        </p:nvSpPr>
        <p:spPr>
          <a:xfrm>
            <a:off x="983432" y="1412776"/>
            <a:ext cx="10031330" cy="369293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Clr>
                <a:srgbClr val="0D0D0D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Financial Feasibility</a:t>
            </a:r>
            <a:r>
              <a:rPr lang="en-IN" sz="2000" dirty="0">
                <a:solidFill>
                  <a:schemeClr val="tx1"/>
                </a:solidFill>
                <a:cs typeface="Times New Roman" pitchFamily="18" charset="0"/>
              </a:rPr>
              <a:t>: approximately 20k to 30k</a:t>
            </a:r>
          </a:p>
          <a:p>
            <a:pPr marL="285750" indent="-285750">
              <a:lnSpc>
                <a:spcPct val="200000"/>
              </a:lnSpc>
              <a:buClr>
                <a:srgbClr val="0D0D0D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itchFamily="18" charset="0"/>
              </a:rPr>
              <a:t>Timeline:  Two to Three Months.</a:t>
            </a:r>
            <a:endParaRPr lang="en-IN" sz="2000" dirty="0">
              <a:solidFill>
                <a:schemeClr val="tx1"/>
              </a:solidFill>
              <a:ea typeface="Calibri" panose="020F0502020204030204" pitchFamily="34" charset="0"/>
              <a:cs typeface="Times New Roman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0D0D0D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Technical Feasibility: </a:t>
            </a:r>
            <a:r>
              <a:rPr lang="en-IN" sz="2000" dirty="0"/>
              <a:t>Convolutional Neural Network EfficientNetV2 and Recurrent Neural Network GRU(Gated Recurrent Unit) are available online to readily implement.</a:t>
            </a:r>
          </a:p>
          <a:p>
            <a:pPr marL="285750" indent="-285750">
              <a:lnSpc>
                <a:spcPct val="200000"/>
              </a:lnSpc>
              <a:buClr>
                <a:srgbClr val="0D0D0D"/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US" sz="2000" dirty="0">
                <a:cs typeface="Times New Roman" pitchFamily="18" charset="0"/>
              </a:rPr>
              <a:t>S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oftware Essentials: Python, </a:t>
            </a:r>
            <a:r>
              <a:rPr lang="en-US" sz="2000" dirty="0" err="1">
                <a:solidFill>
                  <a:schemeClr val="tx1"/>
                </a:solidFill>
                <a:cs typeface="Times New Roman" pitchFamily="18" charset="0"/>
              </a:rPr>
              <a:t>Keras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,  </a:t>
            </a:r>
            <a:r>
              <a:rPr lang="en-US" sz="2000" dirty="0" err="1">
                <a:solidFill>
                  <a:schemeClr val="tx1"/>
                </a:solidFill>
                <a:cs typeface="Times New Roman" pitchFamily="18" charset="0"/>
              </a:rPr>
              <a:t>Tensorflow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0D0D0D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User Experience and Quality: Capable to provide accurate image caption.</a:t>
            </a:r>
          </a:p>
        </p:txBody>
      </p:sp>
    </p:spTree>
    <p:extLst>
      <p:ext uri="{BB962C8B-B14F-4D97-AF65-F5344CB8AC3E}">
        <p14:creationId xmlns:p14="http://schemas.microsoft.com/office/powerpoint/2010/main" val="110514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E453514-3739-4F91-E52D-3E45DB91F031}"/>
              </a:ext>
            </a:extLst>
          </p:cNvPr>
          <p:cNvSpPr txBox="1"/>
          <p:nvPr/>
        </p:nvSpPr>
        <p:spPr>
          <a:xfrm>
            <a:off x="1050526" y="571570"/>
            <a:ext cx="661646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b="1" u="sng"/>
              <a:t>Feasibility:</a:t>
            </a:r>
            <a:endParaRPr lang="en-US" sz="3599" b="1" u="sng" cap="none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BAB541B7-E3BC-845F-99F8-706347E1ADE0}"/>
              </a:ext>
            </a:extLst>
          </p:cNvPr>
          <p:cNvSpPr txBox="1"/>
          <p:nvPr/>
        </p:nvSpPr>
        <p:spPr bwMode="gray">
          <a:xfrm>
            <a:off x="1050525" y="1324124"/>
            <a:ext cx="10031331" cy="44888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42900" indent="-3429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Technical Risks – </a:t>
            </a:r>
          </a:p>
          <a:p>
            <a:pPr marL="812800" lvl="1" indent="-342900">
              <a:lnSpc>
                <a:spcPct val="150000"/>
              </a:lnSpc>
              <a:spcBef>
                <a:spcPts val="95"/>
              </a:spcBef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Model overfitting</a:t>
            </a:r>
          </a:p>
          <a:p>
            <a:pPr marL="812800" lvl="1" indent="-342900">
              <a:lnSpc>
                <a:spcPct val="150000"/>
              </a:lnSpc>
              <a:spcBef>
                <a:spcPts val="95"/>
              </a:spcBef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Limited data</a:t>
            </a:r>
          </a:p>
          <a:p>
            <a:pPr marL="3556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Operational Risk – </a:t>
            </a:r>
          </a:p>
          <a:p>
            <a:pPr marL="812800" lvl="1" indent="-342900">
              <a:lnSpc>
                <a:spcPct val="150000"/>
              </a:lnSpc>
              <a:spcBef>
                <a:spcPts val="95"/>
              </a:spcBef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Data management</a:t>
            </a:r>
          </a:p>
          <a:p>
            <a:pPr marL="3556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Schedule risks – </a:t>
            </a:r>
          </a:p>
          <a:p>
            <a:pPr marL="812800" lvl="1" indent="-342900">
              <a:lnSpc>
                <a:spcPct val="150000"/>
              </a:lnSpc>
              <a:spcBef>
                <a:spcPts val="95"/>
              </a:spcBef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Model training time</a:t>
            </a:r>
            <a:endParaRPr lang="en-US" sz="2000" dirty="0">
              <a:solidFill>
                <a:schemeClr val="tx1"/>
              </a:solidFill>
            </a:endParaRPr>
          </a:p>
          <a:p>
            <a:pPr marL="355600">
              <a:lnSpc>
                <a:spcPct val="15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Business risks – </a:t>
            </a:r>
          </a:p>
          <a:p>
            <a:pPr marL="812800" lvl="1" indent="-342900">
              <a:lnSpc>
                <a:spcPct val="150000"/>
              </a:lnSpc>
              <a:spcBef>
                <a:spcPts val="95"/>
              </a:spcBef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Market viability</a:t>
            </a:r>
          </a:p>
          <a:p>
            <a:pPr marL="812800" lvl="1" indent="-342900">
              <a:lnSpc>
                <a:spcPct val="150000"/>
              </a:lnSpc>
              <a:spcBef>
                <a:spcPts val="95"/>
              </a:spcBef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Competition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9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50525" y="692696"/>
            <a:ext cx="8974138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b="1" u="sng" dirty="0"/>
              <a:t>Scope :</a:t>
            </a:r>
            <a:endParaRPr kumimoji="0" lang="en-US" sz="3599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2D9ED869-58B4-51C6-15FA-FBAAE4EE70B2}"/>
              </a:ext>
            </a:extLst>
          </p:cNvPr>
          <p:cNvSpPr txBox="1"/>
          <p:nvPr/>
        </p:nvSpPr>
        <p:spPr bwMode="gray">
          <a:xfrm>
            <a:off x="1050525" y="1668074"/>
            <a:ext cx="10031331" cy="27529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42900" indent="-3429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lnSpc>
                <a:spcPct val="200000"/>
              </a:lnSpc>
              <a:spcBef>
                <a:spcPts val="95"/>
              </a:spcBef>
              <a:buNone/>
              <a:tabLst>
                <a:tab pos="240665" algn="l"/>
                <a:tab pos="241300" algn="l"/>
              </a:tabLst>
            </a:pP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A60D-54A7-5337-774E-F666BA03A17B}"/>
              </a:ext>
            </a:extLst>
          </p:cNvPr>
          <p:cNvSpPr txBox="1"/>
          <p:nvPr/>
        </p:nvSpPr>
        <p:spPr>
          <a:xfrm>
            <a:off x="1110145" y="1668753"/>
            <a:ext cx="10031330" cy="234641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rgbClr val="0D0D0D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Content Generation</a:t>
            </a:r>
          </a:p>
          <a:p>
            <a:pPr marL="285750" indent="-285750">
              <a:lnSpc>
                <a:spcPct val="150000"/>
              </a:lnSpc>
              <a:buClr>
                <a:srgbClr val="0D0D0D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Visually impaired individual</a:t>
            </a:r>
          </a:p>
          <a:p>
            <a:pPr marL="285750" indent="-285750">
              <a:lnSpc>
                <a:spcPct val="150000"/>
              </a:lnSpc>
              <a:buClr>
                <a:srgbClr val="0D0D0D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Automatic image tagging</a:t>
            </a:r>
          </a:p>
          <a:p>
            <a:pPr marL="285750" indent="-285750">
              <a:lnSpc>
                <a:spcPct val="150000"/>
              </a:lnSpc>
              <a:buClr>
                <a:srgbClr val="0D0D0D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Image search</a:t>
            </a:r>
          </a:p>
          <a:p>
            <a:pPr marL="285750" indent="-285750">
              <a:lnSpc>
                <a:spcPct val="150000"/>
              </a:lnSpc>
              <a:buClr>
                <a:srgbClr val="0D0D0D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Content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805102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2"/>
  <p:tag name="AS_OS" val="Unix 5.15.0.1044"/>
  <p:tag name="AS_RELEASE_DATE" val="2023.01.14"/>
  <p:tag name="AS_TITLE" val="Aspose.Slides for .NET5"/>
  <p:tag name="AS_VERSION" val="2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690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Algerian</vt:lpstr>
      <vt:lpstr>Arial</vt:lpstr>
      <vt:lpstr>Calibri</vt:lpstr>
      <vt:lpstr>Gill Sans MT</vt:lpstr>
      <vt:lpstr>Times New Roman</vt:lpstr>
      <vt:lpstr>Wingdings</vt:lpstr>
      <vt:lpstr>Wingdings 3</vt:lpstr>
      <vt:lpstr>Office Theme</vt:lpstr>
      <vt:lpstr>Gallery</vt:lpstr>
      <vt:lpstr>PowerPoint Presentation</vt:lpstr>
      <vt:lpstr>PowerPoint Presentation</vt:lpstr>
      <vt:lpstr>Problem Statement:</vt:lpstr>
      <vt:lpstr>PowerPoint Presentation</vt:lpstr>
      <vt:lpstr>Objectives :</vt:lpstr>
      <vt:lpstr>PowerPoint Presentation</vt:lpstr>
      <vt:lpstr>Feasibility:</vt:lpstr>
      <vt:lpstr>PowerPoint Presentation</vt:lpstr>
      <vt:lpstr>Scope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 Gadakh</dc:creator>
  <cp:lastModifiedBy>Mayur Gadakh</cp:lastModifiedBy>
  <cp:revision>8</cp:revision>
  <cp:lastPrinted>2023-11-21T13:36:41Z</cp:lastPrinted>
  <dcterms:created xsi:type="dcterms:W3CDTF">2023-11-21T13:36:41Z</dcterms:created>
  <dcterms:modified xsi:type="dcterms:W3CDTF">2023-11-22T03:50:38Z</dcterms:modified>
</cp:coreProperties>
</file>