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0" r:id="rId3"/>
    <p:sldId id="258" r:id="rId4"/>
    <p:sldId id="261" r:id="rId5"/>
    <p:sldId id="262" r:id="rId6"/>
    <p:sldId id="257" r:id="rId7"/>
    <p:sldId id="259" r:id="rId8"/>
    <p:sldId id="263" r:id="rId9"/>
    <p:sldId id="264" r:id="rId10"/>
    <p:sldId id="265" r:id="rId11"/>
    <p:sldId id="273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8BB557-66AF-8255-6028-10EF48AFF1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95B06-A159-F76D-487E-44F4DD49762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2882B-D0C0-410B-948A-8A32A9D983D9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A5F0E-6A26-134F-8946-809B4FB1715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D753D-4D84-B38E-A277-1A97F1F212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1D58-278E-4D7D-90CF-97C5D8A96D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0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60A2-9434-44E5-9F80-28D47761A117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AA9DF-72FD-4759-8C6B-F964F79354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84599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E6D75-599F-4E0F-990E-75C31ED330FC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8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32DC-BBDB-41E2-9D3F-5C168F1E1FA3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06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E5EF-3D0B-4FF6-8D07-196FC5E5156A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2906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58F-98C3-43F0-AAA0-FB3EE2BFDB07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342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CD5F9-9991-48AA-8BBD-A3A0CB3C9F6A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908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D4EF6-F102-42F3-9D6A-2518D8ED1992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39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E673-5197-4FF3-8E52-92FCD030DA40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3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2A26-24C1-40CF-9F54-C982CF7C6E4E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2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E871-A050-42A0-AB7C-43F9597C1B60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9376" y="6440752"/>
            <a:ext cx="6297612" cy="365125"/>
          </a:xfrm>
        </p:spPr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61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31F23-C884-4E64-973E-35F86B0356F6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7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36F99-ACE2-4F60-B8B6-C9A17145843B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419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207D2-AB73-4C1F-87D1-383914069F34}" type="datetime1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5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C193-0B4E-4248-9B36-A1392340BA85}" type="datetime1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04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0C7E-4F42-42C6-A798-7D04B06105FE}" type="datetime1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72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BAF91-35E7-4222-8C1C-A5FADB0A0A5C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62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448DC-B43F-4A45-B348-7DA037BCFAD4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6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68503" y="6440753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82ECC-35C4-4E9B-960F-F21190AFF654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435498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Aivancity</a:t>
            </a:r>
            <a:r>
              <a:rPr lang="en-US" dirty="0"/>
              <a:t> School Of Business &amp; Technology (M.Sc. Data Engineering Yr.2)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8721" y="6440753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3515992-61C6-4A30-B4B5-D927E4496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47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4C78-7EA1-6E11-54B8-E78D2C920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 Pipeline Solutions for Modern E-commerce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9B0F4-45D8-88CA-1B71-81AC34C9C1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Driving Business Insights for B2B &amp; B2C Online Retail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F8D74-4C28-8530-667A-44E04A6FECC7}"/>
              </a:ext>
            </a:extLst>
          </p:cNvPr>
          <p:cNvSpPr txBox="1"/>
          <p:nvPr/>
        </p:nvSpPr>
        <p:spPr>
          <a:xfrm>
            <a:off x="6041571" y="4471702"/>
            <a:ext cx="49421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Members: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Gaurav Chugh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Gaurav.gauravchugh@aivancity</a:t>
            </a:r>
            <a:r>
              <a:rPr lang="en-US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Sivasankar </a:t>
            </a:r>
            <a:r>
              <a:rPr lang="en-US" sz="1600" dirty="0" err="1"/>
              <a:t>Bhusaram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sivasankar.bhusaram@aivancity</a:t>
            </a:r>
            <a:r>
              <a:rPr lang="en-US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AkshayKumar.Kashyap</a:t>
            </a:r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72CF7-E53F-33BB-0D9A-CDFD17E0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DA20D-DDCC-4A7D-A2C4-9B5DC9E538A4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0479A-2F2F-44C5-7788-CDA43D07B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9BDC7-CE12-3A3E-8E64-6FC86C796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67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C49D-88C1-A6B2-B5CA-87E3128E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6" y="114509"/>
            <a:ext cx="9707638" cy="702129"/>
          </a:xfrm>
        </p:spPr>
        <p:txBody>
          <a:bodyPr>
            <a:normAutofit fontScale="90000"/>
          </a:bodyPr>
          <a:lstStyle/>
          <a:p>
            <a:r>
              <a:rPr lang="en-IN" dirty="0"/>
              <a:t>Data </a:t>
            </a:r>
            <a:r>
              <a:rPr lang="en-IN" dirty="0" err="1"/>
              <a:t>Modeling</a:t>
            </a:r>
            <a:r>
              <a:rPr lang="en-IN" dirty="0"/>
              <a:t> &amp; Associations &amp; Entity Relationship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E1681-5284-903A-6617-B9C25C9E4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00" y="1173268"/>
            <a:ext cx="12192000" cy="4868094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3213853-9F5B-9075-F1B4-D7D8498D8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CD062-1FBC-4394-B9F6-014DF2DE94BE}" type="datetime1">
              <a:rPr lang="en-IN" smtClean="0"/>
              <a:t>05-06-2025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E10D93B-89AE-E814-8378-DD491DFC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3B2474-C5AA-AC6F-AB43-CA99980E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617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13AF-0ACC-7F94-8BDE-5E3C45B3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805" y="174563"/>
            <a:ext cx="10665581" cy="713014"/>
          </a:xfrm>
        </p:spPr>
        <p:txBody>
          <a:bodyPr>
            <a:normAutofit fontScale="90000"/>
          </a:bodyPr>
          <a:lstStyle/>
          <a:p>
            <a:r>
              <a:rPr lang="en-IN" dirty="0"/>
              <a:t>Ecommerce Dashboards KPIs For In-Depth Insights</a:t>
            </a:r>
            <a:br>
              <a:rPr lang="en-IN" dirty="0"/>
            </a:b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EDA184-65CD-6DA1-FC73-0868B1560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C193-0B4E-4248-9B36-A1392340BA85}" type="datetime1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9A765-74AB-2C10-B5FA-93A6B61F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A29E7-7DFA-84E8-2910-8C7AD5C51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11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C06B92-7195-0A74-40CB-B030C31FC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24" y="1034285"/>
            <a:ext cx="5598747" cy="567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2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4BDD-9904-8552-926D-9A06FA5D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Data Governance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CC174-B315-65BC-8F27-9A0C791B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governance establishes clear standards, processes, and responsibilities for data creation, storage, and usage. This leads to more accurate, consistent, and reliable data across all systems. </a:t>
            </a:r>
          </a:p>
          <a:p>
            <a:r>
              <a:rPr lang="en-US" b="1" dirty="0"/>
              <a:t>Improved Data Quality:</a:t>
            </a:r>
            <a:endParaRPr lang="en-US" dirty="0"/>
          </a:p>
          <a:p>
            <a:pPr lvl="1"/>
            <a:r>
              <a:rPr lang="en-US" b="1" dirty="0"/>
              <a:t>Ensures Accuracy:</a:t>
            </a:r>
            <a:r>
              <a:rPr lang="en-US" dirty="0"/>
              <a:t> Correct product info, reliable customer profiles, clean transactions.</a:t>
            </a:r>
          </a:p>
          <a:p>
            <a:pPr lvl="1"/>
            <a:r>
              <a:rPr lang="en-US" b="1" dirty="0"/>
              <a:t>Reduces Errors:</a:t>
            </a:r>
            <a:r>
              <a:rPr lang="en-US" dirty="0"/>
              <a:t> Minimizes manual corrections, streamlines operations.</a:t>
            </a:r>
          </a:p>
          <a:p>
            <a:pPr lvl="1"/>
            <a:r>
              <a:rPr lang="en-US" b="1" dirty="0"/>
              <a:t>Builds Trust:</a:t>
            </a:r>
            <a:r>
              <a:rPr lang="en-US" dirty="0"/>
              <a:t> Leads to better customer experience and fewer returns.</a:t>
            </a:r>
          </a:p>
          <a:p>
            <a:r>
              <a:rPr lang="en-US" b="1" dirty="0"/>
              <a:t>Regulatory Compliance:</a:t>
            </a:r>
            <a:endParaRPr lang="en-US" dirty="0"/>
          </a:p>
          <a:p>
            <a:pPr lvl="1"/>
            <a:r>
              <a:rPr lang="en-US" b="1" dirty="0"/>
              <a:t>Ensures Privacy:</a:t>
            </a:r>
            <a:r>
              <a:rPr lang="en-US" dirty="0"/>
              <a:t> Adheres to GDPR, CCPA, PCI DSS for customer data.</a:t>
            </a:r>
          </a:p>
          <a:p>
            <a:pPr lvl="1"/>
            <a:r>
              <a:rPr lang="en-US" b="1" dirty="0"/>
              <a:t>Avoids Fines:</a:t>
            </a:r>
            <a:r>
              <a:rPr lang="en-US" dirty="0"/>
              <a:t> Protects against penalties and reputational damage.</a:t>
            </a:r>
          </a:p>
          <a:p>
            <a:pPr lvl="1"/>
            <a:r>
              <a:rPr lang="en-US" b="1" dirty="0"/>
              <a:t>Audit Ready:</a:t>
            </a:r>
            <a:r>
              <a:rPr lang="en-US" dirty="0"/>
              <a:t> Provides clear data handling documentation.</a:t>
            </a:r>
          </a:p>
          <a:p>
            <a:r>
              <a:rPr lang="en-US" b="1" dirty="0"/>
              <a:t>Enhanced Decision-Making:</a:t>
            </a:r>
            <a:endParaRPr lang="en-US" dirty="0"/>
          </a:p>
          <a:p>
            <a:pPr lvl="1"/>
            <a:r>
              <a:rPr lang="en-US" b="1" dirty="0"/>
              <a:t>Actionable Insights:</a:t>
            </a:r>
            <a:r>
              <a:rPr lang="en-US" dirty="0"/>
              <a:t> Fuels effective marketing, optimized inventory, and personalized experiences.</a:t>
            </a:r>
          </a:p>
          <a:p>
            <a:pPr lvl="1"/>
            <a:r>
              <a:rPr lang="en-US" b="1" dirty="0"/>
              <a:t>Strategic Confidence:</a:t>
            </a:r>
            <a:r>
              <a:rPr lang="en-US" dirty="0"/>
              <a:t> Enables data-driven decisions for growth and profitability.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A32DA-DA7D-C6F1-71D6-F25CA2EBA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F7BD9-9120-4559-A41C-A1B48E63BC42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3135A-8AB4-73DA-F399-536CCB4E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86CF0-D382-7C42-E03B-02B6B6CD2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010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DAF32-861B-A7B8-D56E-B10EB7EB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Improvements &amp; Scopes in Data Pipelines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C58E0A-D167-6DA2-8594-75959CF41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8727" y="1852130"/>
            <a:ext cx="98249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Trends: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Real-time Ingestion &amp; Processing: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Moving beyond batch to immediate data availability for instant insights.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Cloud-Native Architectures: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Leveraging scalable and flexible cloud services (e.g., AWS, Azure, GCP) for infrastructure.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Serverless Computing: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Reducing operational overhead with services that automatically scale and manage infrastructure.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Technological Advancements: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Increased Automation: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From setup to scaling, minimizing manual intervention.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AI/ML Integrations: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Embedding machine learning for intelligent data quality, anomaly detection, and predictive processing within pipelines.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Self-Healing &amp; Adaptive Pipelines: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Systems that automatically detect and resolve issues, or adapt to changing data volumes/types.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097D8-7B43-D90A-7775-81145DF7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FD41D-3D44-4F74-A672-DF12D3044098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119B3-2825-AB37-C1CA-AD21A2F20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015E0-870F-F851-6687-670718D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87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4C67-4A44-11B8-B5F4-48D575E9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77686"/>
          </a:xfrm>
        </p:spPr>
        <p:txBody>
          <a:bodyPr/>
          <a:lstStyle/>
          <a:p>
            <a:r>
              <a:rPr lang="en-IN" dirty="0"/>
              <a:t>Advanced Monitoring &amp; Automation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E269B8-0E05-2690-88FF-00BB19F254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77317"/>
            <a:ext cx="94036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 for Proactive Issue Resolution: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real-time monitoring tools (logs, metrics, dashboards) to gain immediate insights into data pipeline health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bottlenecks, data quality issues, or resource constraints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escalate into critical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Tracking data volume processed, latency, error rates, and resource utilization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Alerts &amp; Self-Healing Capabilities: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intelligent alert systems that trigger notifications for predefined thresholds or anomalies.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self-healing mechanisms (e.g., auto-restarts for failed tasks, dynamic resource scaling) to minimize downtime and manual intervention.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pipeline visibility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trace data lineage and pinpoint exact failure points rapidly.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3279B-44DE-E24D-BD54-279767906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3D914-71B1-473B-8F19-90A5A721CB14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BF367-9E7F-22A4-9F7B-D16256CA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7EB1-8DA4-846C-D822-72199F3C6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066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B75F-D00E-7C34-66E4-46773178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Feedback &amp; Iterative Improvement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A3662-E85D-2E50-A4CC-143CCCA86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for (CI-CD) continuous improvement in pipeline performance.</a:t>
            </a:r>
          </a:p>
          <a:p>
            <a:r>
              <a:rPr lang="en-US" dirty="0"/>
              <a:t>Recapitulate the benefits: data quality, compliance, faster analytics.</a:t>
            </a:r>
          </a:p>
          <a:p>
            <a:r>
              <a:rPr lang="en-US" dirty="0"/>
              <a:t>Encourage an action-oriented approach to data-driven transformation</a:t>
            </a:r>
          </a:p>
          <a:p>
            <a:endParaRPr lang="en-IN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B1699E-0A13-CD9A-AB94-C5E33708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96DDD-7E4D-4CC2-AAC6-FEE9B318D0A8}" type="datetime1">
              <a:rPr lang="en-IN" smtClean="0"/>
              <a:t>05-06-2025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7C5E07-A136-37BA-2266-F990A9F1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C4FB1C-4EB4-20C5-B545-A2D932E9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822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46CB-5E57-EB96-E331-BF9FE4FEF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262" y="293915"/>
            <a:ext cx="8596668" cy="1320800"/>
          </a:xfrm>
        </p:spPr>
        <p:txBody>
          <a:bodyPr/>
          <a:lstStyle/>
          <a:p>
            <a:r>
              <a:rPr lang="en-US" dirty="0"/>
              <a:t>Conclusions &amp; Key Takeaways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2A087-A788-E5CD-BE34-97EE7A38D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504" y="1351233"/>
            <a:ext cx="10475081" cy="4955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Solving the Business Problem with a Robust Data Pipeline: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addressed the critical need for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timely customer insights, efficient inventory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through a comprehensive data pipeline solution.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chosen tech stack – utilizing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for storage, Spark for processing, Kafka for streaming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– provides a scalable, resilient, and performant foundation.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defined pipeline architecture, from ingestion to consumption, ensures data flows efficiently and reliably.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data governance principles are embedded throughout, guaranteeing data quality, security, and compliance.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Realizing Tangible Benefits: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Data Quality: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implementing robust validation and transformation steps, we ensure data is clean, accurate, and ready for use.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Compliance &amp; Security: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approach adheres to regulatory requirements (e.g., GDPR, local privacy laws) and incorporates strong security measures to protect sensitive information.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&amp; More Reliable Analytics: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users and analysts now have timely access to high-quality data, enabling quicker insights and more informed decision-making.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Driving Data-Driven Transformation: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data pipeline is a cornerstone for [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 journey towards becoming a truly data-driven organization.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empowers real-time operations, supports advanced analytics, and opens doors for future AI/ML initiatives.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encourage an action-oriented approach, fostering collaboration between business and technical teams to continuously leverage and evolve these data capabilities for strategic advantage.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94CB-6C4A-68DA-A09F-DAD78EA8B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A2C7B-8589-419D-B05B-63765386AF74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85ED8-3272-4423-DDB7-48D02C6BE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8222E-2C7E-CDDF-137D-8BB0999E6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99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Google Thank You Slide &amp; PowerPoint Templates">
            <a:extLst>
              <a:ext uri="{FF2B5EF4-FFF2-40B4-BE49-F238E27FC236}">
                <a16:creationId xmlns:a16="http://schemas.microsoft.com/office/drawing/2014/main" id="{B5344220-4BA7-A3C5-6CA7-6DCB5646E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772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9EC8E2-58C2-29A6-6B0E-B475978B961B}"/>
              </a:ext>
            </a:extLst>
          </p:cNvPr>
          <p:cNvSpPr txBox="1"/>
          <p:nvPr/>
        </p:nvSpPr>
        <p:spPr>
          <a:xfrm>
            <a:off x="7190014" y="4697186"/>
            <a:ext cx="293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Gaurav Chugh</a:t>
            </a:r>
          </a:p>
          <a:p>
            <a:pPr marL="285750" indent="-285750">
              <a:buFontTx/>
              <a:buChar char="-"/>
            </a:pPr>
            <a:r>
              <a:rPr lang="en-US" dirty="0"/>
              <a:t>Sivasankar </a:t>
            </a:r>
            <a:r>
              <a:rPr lang="en-US" dirty="0" err="1"/>
              <a:t>Bhusaram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Akshaykumar</a:t>
            </a:r>
            <a:r>
              <a:rPr lang="en-US" dirty="0"/>
              <a:t> Kashyap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80F5C-F72D-84F5-9A5B-AB490702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8BD7B-2801-4AB6-85B2-7F4467FEA726}" type="datetime1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619EE-B3E6-8FB6-FC18-49AC930C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F70E2-A27B-CE31-7595-42A905F5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6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20D3-4B5C-8D66-7530-A04B519AE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91" y="236056"/>
            <a:ext cx="8596668" cy="947057"/>
          </a:xfrm>
        </p:spPr>
        <p:txBody>
          <a:bodyPr/>
          <a:lstStyle/>
          <a:p>
            <a:r>
              <a:rPr lang="en-US" dirty="0"/>
              <a:t>Organization &amp; Business Domain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8F53-6FE8-A33B-3B98-50D27D68C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26695"/>
            <a:ext cx="8596668" cy="3880773"/>
          </a:xfrm>
        </p:spPr>
        <p:txBody>
          <a:bodyPr/>
          <a:lstStyle/>
          <a:p>
            <a:r>
              <a:rPr lang="en-US" dirty="0"/>
              <a:t>Client uses B2B and B2C models in e-commerce.</a:t>
            </a:r>
          </a:p>
          <a:p>
            <a:r>
              <a:rPr lang="en-US" b="1" dirty="0"/>
              <a:t>B2B:</a:t>
            </a:r>
            <a:r>
              <a:rPr lang="en-US" dirty="0"/>
              <a:t> Bulk purchasing, supply chain complexity, larger order sizes.</a:t>
            </a:r>
          </a:p>
          <a:p>
            <a:r>
              <a:rPr lang="en-US" b="1" dirty="0"/>
              <a:t>B2C:</a:t>
            </a:r>
            <a:r>
              <a:rPr lang="en-US" dirty="0"/>
              <a:t> Personalized experiences, dynamic pricing, high volume of small transactions.</a:t>
            </a:r>
          </a:p>
          <a:p>
            <a:r>
              <a:rPr lang="en-US" dirty="0"/>
              <a:t>Digital channels drive retail value by personalizing experiences, expanding reach, and optimizing operations for customer and business growth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2050" name="Picture 2" descr="What is a Data Pipeline? Business benefits and technologies — ReconInsight">
            <a:extLst>
              <a:ext uri="{FF2B5EF4-FFF2-40B4-BE49-F238E27FC236}">
                <a16:creationId xmlns:a16="http://schemas.microsoft.com/office/drawing/2014/main" id="{C4B09F9C-952E-35FB-3642-63D48FC21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277393"/>
            <a:ext cx="7941129" cy="317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9B731-B8C9-11D5-7C32-F5AFA16F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0E02-CC48-4AF4-A63C-10FF11DFD292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83A88-B01E-2295-E972-D4FF70A0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0C507-5118-6DFC-8309-2EBAE78A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37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612E-571B-376C-8A19-B278560D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: Real Time Customer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4D8BB-D3DB-1036-7F0A-A540CC8FC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Delayed Order Tracking</a:t>
            </a:r>
          </a:p>
          <a:p>
            <a:r>
              <a:rPr lang="en-US" dirty="0"/>
              <a:t>Inventory Mismatch (Data Quality issue, inconsistent data formats, missing OR incomplete data)</a:t>
            </a:r>
          </a:p>
          <a:p>
            <a:r>
              <a:rPr lang="en-US" dirty="0"/>
              <a:t>Slow responses to Customer behavior. (Network bottlenecks due to inefficient data processing frameworks)</a:t>
            </a:r>
          </a:p>
          <a:p>
            <a:r>
              <a:rPr lang="en-US" dirty="0"/>
              <a:t>Managing High Data volumes. (Handling this surge with scaling horizontally)</a:t>
            </a:r>
          </a:p>
          <a:p>
            <a:r>
              <a:rPr lang="en-US" dirty="0"/>
              <a:t>Personalization issues</a:t>
            </a:r>
          </a:p>
          <a:p>
            <a:r>
              <a:rPr lang="en-US" dirty="0"/>
              <a:t>Stress problems such as data fragmentation, late insights, and missed opportunities to upscale customer experience through reactive business practices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4D2DE-E13A-EED0-A348-04CE9950A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10DEC-45F3-4953-98F3-33058E2337E3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2B75-F5A2-5F9C-7AC1-CBBA9E7A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C4EC6-660D-4F16-88BA-5F62D1DE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81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0FFD-59B5-DFE7-611F-1B798890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Personalized Product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FEF17-B317-9B2E-1D71-C5813AF22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Issue:</a:t>
            </a:r>
            <a:r>
              <a:rPr lang="en-US" dirty="0"/>
              <a:t> Showing generic or irrelevant products. </a:t>
            </a:r>
          </a:p>
          <a:p>
            <a:r>
              <a:rPr lang="en-US" b="1" dirty="0"/>
              <a:t>Solution with Data Pipeline: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Data Ingestion &amp; Storage:</a:t>
            </a:r>
            <a:r>
              <a:rPr lang="en-US" dirty="0"/>
              <a:t> User interaction data (clicks, views, add-to-carts, purchases, search queries, time spent on page) is captured from the e-commerce platform and stored in </a:t>
            </a:r>
            <a:r>
              <a:rPr lang="en-US" dirty="0" err="1"/>
              <a:t>MinIO</a:t>
            </a:r>
            <a:r>
              <a:rPr lang="en-US" dirty="0"/>
              <a:t> (for raw logs/events) or landed in PostgreSQL staging tables. Product catalog data is also ingested. </a:t>
            </a:r>
          </a:p>
          <a:p>
            <a:pPr lvl="1"/>
            <a:r>
              <a:rPr lang="en-US" b="1" dirty="0"/>
              <a:t>Processing &amp; Modeling (</a:t>
            </a:r>
            <a:r>
              <a:rPr lang="en-US" b="1" dirty="0" err="1"/>
              <a:t>dbt</a:t>
            </a:r>
            <a:r>
              <a:rPr lang="en-US" b="1" dirty="0"/>
              <a:t> &amp; Airflow):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Airflow orchestrates </a:t>
            </a:r>
            <a:r>
              <a:rPr lang="en-US" dirty="0" err="1"/>
              <a:t>dbt</a:t>
            </a:r>
            <a:r>
              <a:rPr lang="en-US" dirty="0"/>
              <a:t> jobs that run frequently (e.g., every 5-15 minutes for near real-time). </a:t>
            </a:r>
          </a:p>
          <a:p>
            <a:pPr lvl="2"/>
            <a:r>
              <a:rPr lang="en-US" dirty="0" err="1"/>
              <a:t>dbt</a:t>
            </a:r>
            <a:r>
              <a:rPr lang="en-US" dirty="0"/>
              <a:t> transforms this raw data into user profiles, item embeddings, user-item interaction matrices, and calculates product similarity ("users who viewed X also viewed Y," "frequently bought together") or collaborative/content-based filtering scores. Incremental </a:t>
            </a:r>
            <a:r>
              <a:rPr lang="en-US" dirty="0" err="1"/>
              <a:t>dbt</a:t>
            </a:r>
            <a:r>
              <a:rPr lang="en-US" dirty="0"/>
              <a:t> models update these features efficiently. </a:t>
            </a:r>
          </a:p>
          <a:p>
            <a:r>
              <a:rPr lang="en-US" b="1" dirty="0"/>
              <a:t>Serving (PostgreSQL):</a:t>
            </a:r>
            <a:r>
              <a:rPr lang="en-US" dirty="0"/>
              <a:t> Pre-computed recommendations or user/item features are stored in PostgreSQL, accessible with low latency by the website/app. </a:t>
            </a:r>
          </a:p>
          <a:p>
            <a:r>
              <a:rPr lang="en-US" b="1" dirty="0"/>
              <a:t>Real-time effect:</a:t>
            </a:r>
            <a:r>
              <a:rPr lang="en-US" dirty="0"/>
              <a:t> As a user browses, their recent actions are fed into the pipeline. Within minutes, their personalized recommendations on the homepage, product pages, or in-cart suggestions are updated.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FC07B-64D8-FA97-0C37-60B59E7E2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DC565-10C4-47E3-809B-132404625997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AEEA6-D538-E429-98AB-7055B2AC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7532B-AB21-F8E0-9025-C58E696E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7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C33-E56A-A55D-2E95-930E7A6C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Content &amp; Offer Personalization: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9F641-F5EF-848F-76CA-07440691B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Issue:</a:t>
            </a:r>
            <a:r>
              <a:rPr lang="en-US" dirty="0"/>
              <a:t> Displaying the same banners, promotions, or homepage layout to everyone.</a:t>
            </a:r>
          </a:p>
          <a:p>
            <a:r>
              <a:rPr lang="en-US" b="1" dirty="0"/>
              <a:t>Solution with Data Pipeline: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Data Ingestion &amp; Segmentation (</a:t>
            </a:r>
            <a:r>
              <a:rPr lang="en-US" b="1" dirty="0" err="1"/>
              <a:t>MinIO</a:t>
            </a:r>
            <a:r>
              <a:rPr lang="en-US" b="1" dirty="0"/>
              <a:t>, PostgreSQL, </a:t>
            </a:r>
            <a:r>
              <a:rPr lang="en-US" b="1" dirty="0" err="1"/>
              <a:t>dbt</a:t>
            </a:r>
            <a:r>
              <a:rPr lang="en-US" b="1" dirty="0"/>
              <a:t>, Airflow):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Collect behavioral data, purchase history, and demographic data (if available).</a:t>
            </a:r>
          </a:p>
          <a:p>
            <a:pPr lvl="2"/>
            <a:r>
              <a:rPr lang="en-US" dirty="0" err="1"/>
              <a:t>dbt</a:t>
            </a:r>
            <a:r>
              <a:rPr lang="en-US" dirty="0"/>
              <a:t> models, orchestrated by Airflow, segment users based on this data (e.g., "high-value customers," "deal seekers," "new users," "users interested in X category"). Segments are updated frequently. </a:t>
            </a:r>
          </a:p>
          <a:p>
            <a:pPr lvl="1"/>
            <a:r>
              <a:rPr lang="en-US" b="1" dirty="0"/>
              <a:t>Real-time Decisioning Logic:</a:t>
            </a:r>
            <a:r>
              <a:rPr lang="en-US" dirty="0"/>
              <a:t> The e-commerce frontend can query PostgreSQL for a user's segment or specific real-time behavioral triggers (e.g., viewed 3+ items in a specific category in the current session).</a:t>
            </a:r>
          </a:p>
          <a:p>
            <a:pPr lvl="1"/>
            <a:r>
              <a:rPr lang="en-US" b="1" dirty="0"/>
              <a:t>Serving Personalized Content:</a:t>
            </a:r>
            <a:r>
              <a:rPr lang="en-US" dirty="0"/>
              <a:t> Based on the segment or real-time triggers, the website dynamically displays personalized banners, tailored offers, or even custom landing pages.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60E30-7FAB-30DE-B9EB-BA2C69A7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7C28A-62C4-4755-8ABA-7CA327ACBCC0}" type="datetime1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DA031-298C-03B7-07F5-29AC4B2E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13467-A979-0E1E-DDFF-F362C63C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11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139F-93DB-6314-D0AC-813018CF4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043" y="349496"/>
            <a:ext cx="8596668" cy="1320800"/>
          </a:xfrm>
        </p:spPr>
        <p:txBody>
          <a:bodyPr/>
          <a:lstStyle/>
          <a:p>
            <a:r>
              <a:rPr lang="en-US" dirty="0"/>
              <a:t>Data Pipeline Architecture flow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0642FA-07E7-2CD0-5181-83F586012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9" t="3084" r="4279" b="2517"/>
          <a:stretch>
            <a:fillRect/>
          </a:stretch>
        </p:blipFill>
        <p:spPr bwMode="auto">
          <a:xfrm>
            <a:off x="615043" y="968818"/>
            <a:ext cx="7434943" cy="402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5E730-8E1F-6996-BF2C-D6E5CDC5E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030" y="5036501"/>
            <a:ext cx="5693227" cy="135887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007CF-8AA6-A93F-619C-04F2D27D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FB35-3652-46D1-8EA1-900EBA195A56}" type="datetime1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3FE6F-0D9C-8EEB-5A1E-CA4F3E6E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A051C5-443C-7D63-9FF4-DE703E8B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831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BD7BD-DE0A-3010-2AA4-766DAD13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 - Technology Stack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B1D99-93AD-401E-CD52-600D8A68D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Apache Airflow:</a:t>
            </a:r>
            <a:r>
              <a:rPr lang="en-US" dirty="0"/>
              <a:t> For orchestrating workflows.</a:t>
            </a:r>
          </a:p>
          <a:p>
            <a:r>
              <a:rPr lang="en-IN" b="1" dirty="0"/>
              <a:t>DBT:</a:t>
            </a:r>
            <a:r>
              <a:rPr lang="en-IN" dirty="0"/>
              <a:t> For SQL-based data transformation.</a:t>
            </a:r>
          </a:p>
          <a:p>
            <a:r>
              <a:rPr lang="en-IN" b="1" dirty="0"/>
              <a:t>PostgreSQL:</a:t>
            </a:r>
            <a:r>
              <a:rPr lang="en-IN" dirty="0"/>
              <a:t> As a robust, scalable storage solution.</a:t>
            </a:r>
          </a:p>
          <a:p>
            <a:r>
              <a:rPr lang="en-US" b="1" dirty="0" err="1"/>
              <a:t>MinIO</a:t>
            </a:r>
            <a:r>
              <a:rPr lang="en-US" b="1" dirty="0"/>
              <a:t>:</a:t>
            </a:r>
            <a:r>
              <a:rPr lang="en-US" dirty="0"/>
              <a:t> For object storage that mimics AWS S3.</a:t>
            </a:r>
          </a:p>
          <a:p>
            <a:r>
              <a:rPr lang="en-US" b="1" dirty="0" err="1"/>
              <a:t>OpenMetadata</a:t>
            </a:r>
            <a:r>
              <a:rPr lang="en-US" b="1" dirty="0"/>
              <a:t>:</a:t>
            </a:r>
            <a:r>
              <a:rPr lang="en-US" dirty="0"/>
              <a:t> Opensource data catalog to collects, organizes, and indexes metadata from multiple sources.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62ED9-9603-254D-1AEB-A9E6953E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5130-8AC1-47D4-AF51-04C67F3D01E0}" type="datetime1">
              <a:rPr lang="en-IN" smtClean="0"/>
              <a:t>05-06-2025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03286-B7F3-71F0-EFE7-5CB02FEA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Aivancity</a:t>
            </a:r>
            <a:r>
              <a:rPr lang="en-US" dirty="0"/>
              <a:t> School Of Business &amp; Technology (M.Sc. Data Engineering Yr.2)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EBC7-D4B6-5C66-BE8B-0D92B83C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580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0E02-A00F-6649-422D-8B3BB6E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 &amp; Catalog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1FD6-CFE9-73D2-7DA8-06680ABD3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Definition:</a:t>
            </a:r>
            <a:r>
              <a:rPr lang="en-US" dirty="0"/>
              <a:t> Data Governance is the framework of rules, policies, standards, processes, and controls for managing and using an organization's data assets.</a:t>
            </a:r>
          </a:p>
          <a:p>
            <a:pPr lvl="1"/>
            <a:r>
              <a:rPr lang="en-IN" b="1" dirty="0"/>
              <a:t>Growing Importance:</a:t>
            </a:r>
            <a:r>
              <a:rPr lang="en-IN" dirty="0"/>
              <a:t> Essential for ensuring </a:t>
            </a:r>
            <a:r>
              <a:rPr lang="en-IN" b="1" dirty="0"/>
              <a:t>data quality</a:t>
            </a:r>
            <a:r>
              <a:rPr lang="en-IN" dirty="0"/>
              <a:t> (accuracy, completeness, consistency for reliable analytics and personalization), </a:t>
            </a:r>
            <a:r>
              <a:rPr lang="en-IN" b="1" dirty="0"/>
              <a:t>data security</a:t>
            </a:r>
            <a:r>
              <a:rPr lang="en-IN" dirty="0"/>
              <a:t> (protecting sensitive customer and business data), and </a:t>
            </a:r>
            <a:r>
              <a:rPr lang="en-IN" b="1" dirty="0"/>
              <a:t>compliance</a:t>
            </a:r>
            <a:r>
              <a:rPr lang="en-IN" dirty="0"/>
              <a:t> (meeting regulations like GDPR, CCPA, etc.). In e-commerce, this builds customer trust and avoids costly penalties.</a:t>
            </a:r>
          </a:p>
          <a:p>
            <a:pPr lvl="0"/>
            <a:r>
              <a:rPr lang="en-IN" b="1" dirty="0"/>
              <a:t>Power of Data </a:t>
            </a:r>
            <a:r>
              <a:rPr lang="en-IN" b="1" dirty="0" err="1"/>
              <a:t>Catalogs</a:t>
            </a:r>
            <a:r>
              <a:rPr lang="en-IN" b="1" dirty="0"/>
              <a:t> &amp; Glossaries:</a:t>
            </a:r>
            <a:endParaRPr lang="en-IN" dirty="0"/>
          </a:p>
          <a:p>
            <a:pPr lvl="1"/>
            <a:r>
              <a:rPr lang="en-IN" b="1" dirty="0"/>
              <a:t>Data </a:t>
            </a:r>
            <a:r>
              <a:rPr lang="en-IN" b="1" dirty="0" err="1"/>
              <a:t>Catalogs</a:t>
            </a:r>
            <a:r>
              <a:rPr lang="en-IN" b="1" dirty="0"/>
              <a:t> (like </a:t>
            </a:r>
            <a:r>
              <a:rPr lang="en-IN" b="1" dirty="0" err="1"/>
              <a:t>OpenMetadata</a:t>
            </a:r>
            <a:r>
              <a:rPr lang="en-IN" b="1" dirty="0"/>
              <a:t>):</a:t>
            </a:r>
            <a:r>
              <a:rPr lang="en-IN" dirty="0"/>
              <a:t> Provide a centralized, searchable inventory of all data assets (databases, tables, dashboards, </a:t>
            </a:r>
            <a:r>
              <a:rPr lang="en-IN" dirty="0" err="1"/>
              <a:t>dbt</a:t>
            </a:r>
            <a:r>
              <a:rPr lang="en-IN" dirty="0"/>
              <a:t> models, etc.). They enable </a:t>
            </a:r>
            <a:r>
              <a:rPr lang="en-IN" b="1" dirty="0"/>
              <a:t>data discovery</a:t>
            </a:r>
            <a:r>
              <a:rPr lang="en-IN" dirty="0"/>
              <a:t>, allowing teams to easily find and understand relevant data.</a:t>
            </a:r>
          </a:p>
          <a:p>
            <a:pPr lvl="1"/>
            <a:r>
              <a:rPr lang="en-IN" b="1" dirty="0"/>
              <a:t>Business Glossaries:</a:t>
            </a:r>
            <a:r>
              <a:rPr lang="en-IN" dirty="0"/>
              <a:t> Standardize data definitions and business terms (e.g., "Active Customer," "Gross Merchandise Value," "Conversion Rate") across the organization, ensuring everyone speaks the same data language. This resolves ambiguity and improves communication.</a:t>
            </a:r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59672-5862-C329-3D4F-54B6E7837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AEA43-0733-4499-B6A7-4E9DD8B11732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0C8F2-6698-9BB5-8D18-F71705F7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917-8A56-8EAE-E460-BAA67C2D3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88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9DF8-BD9A-7ED0-A00E-2BFE742A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Glossary &amp; Metadata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D4A7EB-2637-AECC-3937-470BE0A3AC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054262"/>
            <a:ext cx="903675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unique individual or entity that has made at least one purchase on the e-commerce platform.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confirmed transaction including one or more products, shipping details, and payment information. A 'valid order' requires successful payment authorization and inventory confirmation.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Cart Abandonment: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event where a customer adds items to their online shopping cart but does not complete the purchase within a specified timeframe (e.g., 30 minutes).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Rate: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percentage of website visitors who make a purchase. Calculated as (Number of Transactions / Number of Website Visitors) * 100.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Turnover: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number of times a company's inventory is sold and replaced over a period. Calculated as (Cost of Goods Sold / Average Inventory).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3868A-874E-4117-BBAF-82073DEE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39631-28E4-4C67-AE6A-B13F729C9089}" type="datetime1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40229-D94F-F0A5-6FC2-DBE2DB13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Aivancity School Of Business &amp; Technology (M.Sc. Data Engineering Yr.2)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67B31-6E51-E93A-2BFA-D4DB8330B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15992-61C6-4A30-B4B5-D927E4496DF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4598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337</TotalTime>
  <Words>1962</Words>
  <Application>Microsoft Office PowerPoint</Application>
  <PresentationFormat>Widescreen</PresentationFormat>
  <Paragraphs>160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Wingdings 3</vt:lpstr>
      <vt:lpstr>Facet</vt:lpstr>
      <vt:lpstr>Data Pipeline Solutions for Modern E-commerce</vt:lpstr>
      <vt:lpstr>Organization &amp; Business Domain</vt:lpstr>
      <vt:lpstr>Problem Definition : Real Time Customer Challenges</vt:lpstr>
      <vt:lpstr>Personalized Product Recommendations</vt:lpstr>
      <vt:lpstr>Dynamic Content &amp; Offer Personalization:</vt:lpstr>
      <vt:lpstr>Data Pipeline Architecture flow</vt:lpstr>
      <vt:lpstr>Data Pipeline - Technology Stack Overview</vt:lpstr>
      <vt:lpstr>Data Governance &amp; Catalog</vt:lpstr>
      <vt:lpstr>Data Glossary &amp; Metadata Management</vt:lpstr>
      <vt:lpstr>Data Modeling &amp; Associations &amp; Entity Relationship</vt:lpstr>
      <vt:lpstr>Ecommerce Dashboards KPIs For In-Depth Insights </vt:lpstr>
      <vt:lpstr>Why Data Governance Matters</vt:lpstr>
      <vt:lpstr>Future Improvements &amp; Scopes in Data Pipelines</vt:lpstr>
      <vt:lpstr>Advanced Monitoring &amp; Automation</vt:lpstr>
      <vt:lpstr>Feedback &amp; Iterative Improvement Process</vt:lpstr>
      <vt:lpstr>Conclusions &amp; 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Chugh</dc:creator>
  <cp:lastModifiedBy>Gaurav Chugh</cp:lastModifiedBy>
  <cp:revision>7</cp:revision>
  <dcterms:created xsi:type="dcterms:W3CDTF">2025-06-05T11:25:09Z</dcterms:created>
  <dcterms:modified xsi:type="dcterms:W3CDTF">2025-06-05T17:02:45Z</dcterms:modified>
</cp:coreProperties>
</file>