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2" r:id="rId8"/>
    <p:sldId id="263" r:id="rId9"/>
    <p:sldId id="267" r:id="rId10"/>
    <p:sldId id="266" r:id="rId11"/>
    <p:sldId id="261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75" d="100"/>
          <a:sy n="75" d="100"/>
        </p:scale>
        <p:origin x="1159" y="7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3988" y="4672739"/>
            <a:ext cx="6269347" cy="1021498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Contributors: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Gaurav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chugh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BiramE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Mboup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057" y="2083873"/>
            <a:ext cx="10911700" cy="2328146"/>
          </a:xfrm>
        </p:spPr>
        <p:txBody>
          <a:bodyPr>
            <a:normAutofit fontScale="90000"/>
          </a:bodyPr>
          <a:lstStyle/>
          <a:p>
            <a:r>
              <a:rPr lang="en-US" dirty="0"/>
              <a:t>LLM Models Efficiency and Sustainability Analysis</a:t>
            </a:r>
            <a:endParaRPr lang="en-US" sz="80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208" y="1810657"/>
            <a:ext cx="4605251" cy="4375961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This radar chart compares model categories across key performance metrics.</a:t>
            </a:r>
          </a:p>
          <a:p>
            <a:pPr marL="342900" indent="-34290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It shows that large models consume the most energy, emit the most CO₂, and have the longest latency, while medium and small models maintain strong ratings with far better efficiency.</a:t>
            </a:r>
          </a:p>
        </p:txBody>
      </p:sp>
      <p:pic>
        <p:nvPicPr>
          <p:cNvPr id="1026" name="Picture 2" descr="0">
            <a:extLst>
              <a:ext uri="{FF2B5EF4-FFF2-40B4-BE49-F238E27FC236}">
                <a16:creationId xmlns:a16="http://schemas.microsoft.com/office/drawing/2014/main" id="{72BCAA1B-0B68-06B2-FD6F-D88731C13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75" y="1219180"/>
            <a:ext cx="6491366" cy="53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CF7C8-E472-D55A-6686-FABF04008D4B}"/>
              </a:ext>
            </a:extLst>
          </p:cNvPr>
          <p:cNvSpPr txBox="1"/>
          <p:nvPr/>
        </p:nvSpPr>
        <p:spPr>
          <a:xfrm>
            <a:off x="413658" y="199601"/>
            <a:ext cx="9274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/>
              <a:t>🕸️ KPI Profile per Model Category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E8B4-CE45-1333-F920-C97588D33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chart compares the </a:t>
            </a:r>
            <a:r>
              <a:rPr lang="en-US" sz="2000" b="1" dirty="0"/>
              <a:t>average electricity consumption (</a:t>
            </a:r>
            <a:r>
              <a:rPr lang="en-US" sz="2000" b="1" dirty="0" err="1"/>
              <a:t>Wh</a:t>
            </a:r>
            <a:r>
              <a:rPr lang="en-US" sz="2000" b="1" dirty="0"/>
              <a:t>)</a:t>
            </a:r>
            <a:r>
              <a:rPr lang="en-US" sz="2000" dirty="0"/>
              <a:t> and </a:t>
            </a:r>
            <a:r>
              <a:rPr lang="en-US" sz="2000" b="1" dirty="0"/>
              <a:t>CO₂ emissions (g)</a:t>
            </a:r>
            <a:r>
              <a:rPr lang="en-US" sz="2000" dirty="0"/>
              <a:t> across different </a:t>
            </a:r>
            <a:r>
              <a:rPr lang="en-US" sz="2000" b="1" dirty="0"/>
              <a:t>question categories.</a:t>
            </a:r>
            <a:br>
              <a:rPr lang="en-US" sz="2000" dirty="0"/>
            </a:br>
            <a:r>
              <a:rPr lang="en-US" sz="2000" dirty="0"/>
              <a:t>It shows that </a:t>
            </a:r>
            <a:r>
              <a:rPr lang="en-US" sz="2000" b="1" dirty="0"/>
              <a:t>complex tasks</a:t>
            </a:r>
            <a:r>
              <a:rPr lang="en-US" sz="2000" dirty="0"/>
              <a:t>—like </a:t>
            </a:r>
            <a:r>
              <a:rPr lang="en-US" sz="2000" i="1" dirty="0"/>
              <a:t>Advanced/Creative, Harder Knowledge, and Reasoning &amp; Quantitative questions</a:t>
            </a:r>
            <a:r>
              <a:rPr lang="en-US" sz="2000" dirty="0"/>
              <a:t>—consume significantly more energy and produce higher carbon emissions than </a:t>
            </a:r>
            <a:r>
              <a:rPr lang="en-US" sz="2000" i="1" dirty="0"/>
              <a:t>Easy Factual</a:t>
            </a:r>
            <a:r>
              <a:rPr lang="en-US" sz="2000" dirty="0"/>
              <a:t> ones.</a:t>
            </a:r>
            <a:endParaRPr lang="en-IN" sz="2000" dirty="0"/>
          </a:p>
        </p:txBody>
      </p:sp>
      <p:pic>
        <p:nvPicPr>
          <p:cNvPr id="4098" name="Picture 2" descr="0">
            <a:extLst>
              <a:ext uri="{FF2B5EF4-FFF2-40B4-BE49-F238E27FC236}">
                <a16:creationId xmlns:a16="http://schemas.microsoft.com/office/drawing/2014/main" id="{9B81B744-1DC0-77DD-2B72-594CB9D63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96018"/>
            <a:ext cx="9062369" cy="497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55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0">
            <a:extLst>
              <a:ext uri="{FF2B5EF4-FFF2-40B4-BE49-F238E27FC236}">
                <a16:creationId xmlns:a16="http://schemas.microsoft.com/office/drawing/2014/main" id="{62C96B62-A16E-347F-8EE5-7426B5E1C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1" y="0"/>
            <a:ext cx="7146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8807D4-422F-C04A-A7F3-DF8A74E00E7F}"/>
              </a:ext>
            </a:extLst>
          </p:cNvPr>
          <p:cNvSpPr txBox="1"/>
          <p:nvPr/>
        </p:nvSpPr>
        <p:spPr>
          <a:xfrm>
            <a:off x="7750629" y="3222171"/>
            <a:ext cx="43107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Math and reasoning tasks show higher energy and latency costs.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/>
              <a:t>Factual and descriptive questions are handled efficiently across small/medium models.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ADEB8D-367B-FCA5-A431-2B3A61E74BB9}"/>
              </a:ext>
            </a:extLst>
          </p:cNvPr>
          <p:cNvSpPr txBox="1"/>
          <p:nvPr/>
        </p:nvSpPr>
        <p:spPr>
          <a:xfrm>
            <a:off x="7620001" y="304800"/>
            <a:ext cx="4441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Average Rating by Model vs Question Category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03368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73B62E-4F1E-98A3-B520-A7A5FA275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9" y="1954301"/>
            <a:ext cx="9514115" cy="490369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2CC4733-9C9B-66C8-F050-35E604283857}"/>
              </a:ext>
            </a:extLst>
          </p:cNvPr>
          <p:cNvSpPr txBox="1">
            <a:spLocks/>
          </p:cNvSpPr>
          <p:nvPr/>
        </p:nvSpPr>
        <p:spPr>
          <a:xfrm>
            <a:off x="1119051" y="62979"/>
            <a:ext cx="10058400" cy="64153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/>
              <a:t>📈 Quality vs Energy Consumption (wh)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71894-7578-504F-E301-61537568B0ED}"/>
              </a:ext>
            </a:extLst>
          </p:cNvPr>
          <p:cNvSpPr txBox="1"/>
          <p:nvPr/>
        </p:nvSpPr>
        <p:spPr>
          <a:xfrm>
            <a:off x="1269999" y="559252"/>
            <a:ext cx="9514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scatter plot shows the </a:t>
            </a:r>
            <a:r>
              <a:rPr lang="en-US" b="1" dirty="0"/>
              <a:t>relationship between model quality (Rating)</a:t>
            </a:r>
            <a:r>
              <a:rPr lang="en-US" dirty="0"/>
              <a:t> and </a:t>
            </a:r>
            <a:r>
              <a:rPr lang="en-US" b="1" dirty="0"/>
              <a:t>electricity consumption (</a:t>
            </a:r>
            <a:r>
              <a:rPr lang="en-US" b="1" dirty="0" err="1"/>
              <a:t>Wh</a:t>
            </a:r>
            <a:r>
              <a:rPr lang="en-US" b="1" dirty="0"/>
              <a:t>)</a:t>
            </a:r>
            <a:r>
              <a:rPr lang="en-US" dirty="0"/>
              <a:t> across </a:t>
            </a:r>
            <a:r>
              <a:rPr lang="en-US" b="1" dirty="0"/>
              <a:t>different model sizes and question categories</a:t>
            </a:r>
            <a:r>
              <a:rPr lang="en-US" dirty="0"/>
              <a:t>. It reveals that </a:t>
            </a:r>
            <a:r>
              <a:rPr lang="en-US" b="1" dirty="0"/>
              <a:t>small and medium models</a:t>
            </a:r>
            <a:r>
              <a:rPr lang="en-US" dirty="0"/>
              <a:t> achieve </a:t>
            </a:r>
            <a:r>
              <a:rPr lang="en-US" b="1" dirty="0"/>
              <a:t>high ratings (4–5)</a:t>
            </a:r>
            <a:r>
              <a:rPr lang="en-US" dirty="0"/>
              <a:t> with </a:t>
            </a:r>
            <a:r>
              <a:rPr lang="en-US" b="1" dirty="0"/>
              <a:t>low energy use</a:t>
            </a:r>
            <a:r>
              <a:rPr lang="en-US" dirty="0"/>
              <a:t>, while </a:t>
            </a:r>
            <a:r>
              <a:rPr lang="en-US" b="1" dirty="0"/>
              <a:t>large models</a:t>
            </a:r>
            <a:r>
              <a:rPr lang="en-US" dirty="0"/>
              <a:t> consume significantly more energy for similar or lower quality outputs—indicating </a:t>
            </a:r>
            <a:r>
              <a:rPr lang="en-US" b="1" dirty="0"/>
              <a:t>reduced efficiency at higher scales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39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A9DDD-BC3C-45E1-BE9B-1C17F97AE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9EFA-71BB-5E6F-599E-32D5B0C8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051" y="224972"/>
            <a:ext cx="10058400" cy="641531"/>
          </a:xfrm>
        </p:spPr>
        <p:txBody>
          <a:bodyPr>
            <a:normAutofit/>
          </a:bodyPr>
          <a:lstStyle/>
          <a:p>
            <a:r>
              <a:rPr lang="en-IN" sz="3200" b="1" dirty="0"/>
              <a:t>📈 Quality vs Carbon Emission (Cost Proxy)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A8B38-068F-B613-CCAC-19D290040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6796"/>
            <a:ext cx="12192000" cy="3704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56118C-70E5-B277-0EB0-42F6BF177F58}"/>
              </a:ext>
            </a:extLst>
          </p:cNvPr>
          <p:cNvSpPr txBox="1"/>
          <p:nvPr/>
        </p:nvSpPr>
        <p:spPr>
          <a:xfrm>
            <a:off x="1269999" y="967992"/>
            <a:ext cx="95141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chart shows the relationship between model quality and carbon emissions across model sizes. </a:t>
            </a:r>
            <a:r>
              <a:rPr lang="en-US" b="1" dirty="0"/>
              <a:t>Small and medium models</a:t>
            </a:r>
            <a:r>
              <a:rPr lang="en-US" dirty="0"/>
              <a:t> deliver </a:t>
            </a:r>
            <a:r>
              <a:rPr lang="en-US" b="1" dirty="0"/>
              <a:t>high-quality results with lower CO₂ emissions</a:t>
            </a:r>
            <a:r>
              <a:rPr lang="en-US" dirty="0"/>
              <a:t>, while </a:t>
            </a:r>
            <a:r>
              <a:rPr lang="en-US" b="1" dirty="0"/>
              <a:t>large models</a:t>
            </a:r>
            <a:r>
              <a:rPr lang="en-US" dirty="0"/>
              <a:t> emit much more for similar quality.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22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6BB78-B2E4-F65E-545E-7D25F0D6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37DC-A0EF-35EA-6935-374823F5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052" y="166914"/>
            <a:ext cx="10058400" cy="663303"/>
          </a:xfrm>
        </p:spPr>
        <p:txBody>
          <a:bodyPr>
            <a:normAutofit/>
          </a:bodyPr>
          <a:lstStyle/>
          <a:p>
            <a:r>
              <a:rPr lang="en-US" sz="3200" b="1" dirty="0"/>
              <a:t>⏱️ Latency Distribution by Model Category</a:t>
            </a:r>
            <a:endParaRPr lang="en-IN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C7130-100A-4B8E-ADE5-179CC9BE0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5824"/>
            <a:ext cx="12192000" cy="37045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09DB41-1B05-024A-92BA-CE7E7F3815F0}"/>
              </a:ext>
            </a:extLst>
          </p:cNvPr>
          <p:cNvSpPr txBox="1"/>
          <p:nvPr/>
        </p:nvSpPr>
        <p:spPr>
          <a:xfrm>
            <a:off x="1119052" y="894191"/>
            <a:ext cx="9434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chart compares model quality with carbon emissions across different model and question types. It shows that </a:t>
            </a:r>
            <a:r>
              <a:rPr lang="en-US" b="1" dirty="0"/>
              <a:t>smaller and medium models maintain high ratings with minimal CO₂ output</a:t>
            </a:r>
            <a:r>
              <a:rPr lang="en-US" dirty="0"/>
              <a:t>, while </a:t>
            </a:r>
            <a:r>
              <a:rPr lang="en-US" b="1" dirty="0"/>
              <a:t>larger models generate much higher emissions for similar performance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29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D317-E050-C4BB-1A65-E4C671A2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Trade-Off Scores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B086C0-7D56-33FB-B610-6CF7E4A8C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272922"/>
              </p:ext>
            </p:extLst>
          </p:nvPr>
        </p:nvGraphicFramePr>
        <p:xfrm>
          <a:off x="1066800" y="2341837"/>
          <a:ext cx="10058400" cy="2377440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7598605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7465712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17187843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032762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Rank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Remarks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159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Gemma 3nb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7.00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Best overall balance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151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GPT 20 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5.23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Strong trade-off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74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Mistral 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4.71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Efficient but moderate 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187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4–6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Llama 3.1 / GPT-5 / DeepSeek R1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Below 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High cost, poor efficiency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7911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D80362-BDF0-3924-3535-2626D3E70B6C}"/>
              </a:ext>
            </a:extLst>
          </p:cNvPr>
          <p:cNvSpPr txBox="1"/>
          <p:nvPr/>
        </p:nvSpPr>
        <p:spPr>
          <a:xfrm>
            <a:off x="1096963" y="5323755"/>
            <a:ext cx="9390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table ranks models based on a combined </a:t>
            </a:r>
            <a:r>
              <a:rPr lang="en-US" b="1" dirty="0"/>
              <a:t>trade-off score</a:t>
            </a:r>
            <a:r>
              <a:rPr lang="en-US" dirty="0"/>
              <a:t> of quality, energy use, CO₂ emissions, and latency. </a:t>
            </a:r>
            <a:r>
              <a:rPr lang="en-US" b="1" dirty="0"/>
              <a:t>Gemma 3nb</a:t>
            </a:r>
            <a:r>
              <a:rPr lang="en-US" dirty="0"/>
              <a:t> achieved the </a:t>
            </a:r>
            <a:r>
              <a:rPr lang="en-US" b="1" dirty="0"/>
              <a:t>best overall balance</a:t>
            </a:r>
            <a:r>
              <a:rPr lang="en-US" dirty="0"/>
              <a:t>, while </a:t>
            </a:r>
            <a:r>
              <a:rPr lang="en-US" b="1" dirty="0"/>
              <a:t>large models like GPT-5 and DeepSeek R1</a:t>
            </a:r>
            <a:r>
              <a:rPr lang="en-US" dirty="0"/>
              <a:t> scored lowest due to high energy and carbon costs.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299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9315-11FA-7B75-9B69-5FFE7AF8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C660E-69E4-898A-E025-3F474838D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Best Efficiency: Gemma 3nb and GPT 20 OSS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High Carbon/Energy Models: GPT-5 and DeepSeek R1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Trade-off Strategy: Favor medium/small models for sustainable AI inference.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Future Work: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Include training energy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Explore hardware-level optimizations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</a:t>
            </a:r>
            <a:r>
              <a:rPr lang="it-IT" dirty="0"/>
              <a:t>Integrate green AI metrics in model benchmarking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7389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purl.org/dc/terms/"/>
    <ds:schemaRef ds:uri="http://purl.org/dc/dcmitype/"/>
    <ds:schemaRef ds:uri="http://schemas.microsoft.com/sharepoint/v3"/>
    <ds:schemaRef ds:uri="http://purl.org/dc/elements/1.1/"/>
    <ds:schemaRef ds:uri="http://www.w3.org/XML/1998/namespace"/>
    <ds:schemaRef ds:uri="http://schemas.openxmlformats.org/package/2006/metadata/core-properties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{EA7967F6-1E89-4ED5-86B6-C47E367A9996}tf56160789_win32</Template>
  <TotalTime>148</TotalTime>
  <Words>475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Wingdings</vt:lpstr>
      <vt:lpstr>Custom</vt:lpstr>
      <vt:lpstr>LLM Models Efficiency and Sustainability Analysis</vt:lpstr>
      <vt:lpstr>PowerPoint Presentation</vt:lpstr>
      <vt:lpstr>This chart compares the average electricity consumption (Wh) and CO₂ emissions (g) across different question categories. It shows that complex tasks—like Advanced/Creative, Harder Knowledge, and Reasoning &amp; Quantitative questions—consume significantly more energy and produce higher carbon emissions than Easy Factual ones.</vt:lpstr>
      <vt:lpstr>PowerPoint Presentation</vt:lpstr>
      <vt:lpstr>PowerPoint Presentation</vt:lpstr>
      <vt:lpstr>📈 Quality vs Carbon Emission (Cost Proxy)</vt:lpstr>
      <vt:lpstr>⏱️ Latency Distribution by Model Category</vt:lpstr>
      <vt:lpstr>Best Trade-Off Scores</vt:lpstr>
      <vt:lpstr>Conclusion &amp; Recommendations</vt:lpstr>
    </vt:vector>
  </TitlesOfParts>
  <Manager>Gaurav Chugh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</dc:title>
  <dc:subject>LLM_Models_Efficiency_Sustainability_Analysis</dc:subject>
  <dc:creator>Gaurav GAURAV CHUGH</dc:creator>
  <cp:keywords>Aivancity</cp:keywords>
  <cp:lastModifiedBy>Gaurav Chugh</cp:lastModifiedBy>
  <cp:revision>2</cp:revision>
  <dcterms:created xsi:type="dcterms:W3CDTF">2025-10-29T12:54:11Z</dcterms:created>
  <dcterms:modified xsi:type="dcterms:W3CDTF">2025-10-29T15:22:15Z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