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8CF0EE8-C75F-4006-8141-D69BFFAAF6D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356506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CF0EE8-C75F-4006-8141-D69BFFAAF6D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81479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CF0EE8-C75F-4006-8141-D69BFFAAF6D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3749447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8CF0EE8-C75F-4006-8141-D69BFFAAF6D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83361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CF0EE8-C75F-4006-8141-D69BFFAAF6D0}" type="datetimeFigureOut">
              <a:rPr lang="en-IN" smtClean="0"/>
              <a:t>09-04-2024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215035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8CF0EE8-C75F-4006-8141-D69BFFAAF6D0}"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30813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8CF0EE8-C75F-4006-8141-D69BFFAAF6D0}" type="datetimeFigureOut">
              <a:rPr lang="en-IN" smtClean="0"/>
              <a:t>09-04-2024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3148967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8CF0EE8-C75F-4006-8141-D69BFFAAF6D0}" type="datetimeFigureOut">
              <a:rPr lang="en-IN" smtClean="0"/>
              <a:t>09-04-2024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334230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F0EE8-C75F-4006-8141-D69BFFAAF6D0}" type="datetimeFigureOut">
              <a:rPr lang="en-IN" smtClean="0"/>
              <a:t>09-04-2024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316920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F0EE8-C75F-4006-8141-D69BFFAAF6D0}"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331649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CF0EE8-C75F-4006-8141-D69BFFAAF6D0}" type="datetimeFigureOut">
              <a:rPr lang="en-IN" smtClean="0"/>
              <a:t>09-04-2024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AAB4F2-7E36-4DA3-9EA8-626DAFFC9D4A}" type="slidenum">
              <a:rPr lang="en-IN" smtClean="0"/>
              <a:t>‹#›</a:t>
            </a:fld>
            <a:endParaRPr lang="en-IN"/>
          </a:p>
        </p:txBody>
      </p:sp>
    </p:spTree>
    <p:extLst>
      <p:ext uri="{BB962C8B-B14F-4D97-AF65-F5344CB8AC3E}">
        <p14:creationId xmlns:p14="http://schemas.microsoft.com/office/powerpoint/2010/main" val="285526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F0EE8-C75F-4006-8141-D69BFFAAF6D0}" type="datetimeFigureOut">
              <a:rPr lang="en-IN" smtClean="0"/>
              <a:t>09-04-2024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AB4F2-7E36-4DA3-9EA8-626DAFFC9D4A}" type="slidenum">
              <a:rPr lang="en-IN" smtClean="0"/>
              <a:t>‹#›</a:t>
            </a:fld>
            <a:endParaRPr lang="en-IN"/>
          </a:p>
        </p:txBody>
      </p:sp>
    </p:spTree>
    <p:extLst>
      <p:ext uri="{BB962C8B-B14F-4D97-AF65-F5344CB8AC3E}">
        <p14:creationId xmlns:p14="http://schemas.microsoft.com/office/powerpoint/2010/main" val="3741859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885" y="702366"/>
            <a:ext cx="9684913" cy="5724644"/>
          </a:xfrm>
          <a:prstGeom prst="rect">
            <a:avLst/>
          </a:prstGeom>
          <a:noFill/>
        </p:spPr>
        <p:txBody>
          <a:bodyPr wrap="square" rtlCol="0">
            <a:spAutoFit/>
          </a:bodyPr>
          <a:lstStyle/>
          <a:p>
            <a:r>
              <a:rPr lang="en-IN" b="1" dirty="0"/>
              <a:t>Recipe Recommendation</a:t>
            </a:r>
            <a:r>
              <a:rPr lang="en-IN" dirty="0"/>
              <a:t> </a:t>
            </a:r>
            <a:r>
              <a:rPr lang="en-IN" b="1" dirty="0" smtClean="0"/>
              <a:t>assignment :-</a:t>
            </a:r>
          </a:p>
          <a:p>
            <a:r>
              <a:rPr lang="en-IN" sz="1600" b="1" dirty="0" smtClean="0"/>
              <a:t>By Gaurav Chaudhary, </a:t>
            </a:r>
            <a:r>
              <a:rPr lang="en-IN" sz="1600" b="1" dirty="0" err="1" smtClean="0"/>
              <a:t>Gaganpreet</a:t>
            </a:r>
            <a:r>
              <a:rPr lang="en-IN" sz="1600" b="1" dirty="0" smtClean="0"/>
              <a:t> Kaur, </a:t>
            </a:r>
            <a:r>
              <a:rPr lang="en-IN" sz="1600" b="1" dirty="0" err="1" smtClean="0"/>
              <a:t>Malaika</a:t>
            </a:r>
            <a:r>
              <a:rPr lang="en-IN" sz="1600" b="1" dirty="0" smtClean="0"/>
              <a:t> </a:t>
            </a:r>
            <a:r>
              <a:rPr lang="en-IN" sz="1600" b="1" dirty="0" err="1" smtClean="0"/>
              <a:t>Goveas</a:t>
            </a:r>
            <a:r>
              <a:rPr lang="en-IN" sz="1600" b="1" dirty="0" smtClean="0"/>
              <a:t> ( DSC- 59)</a:t>
            </a:r>
          </a:p>
          <a:p>
            <a:endParaRPr lang="en-US" sz="1600" b="1" dirty="0" smtClean="0"/>
          </a:p>
          <a:p>
            <a:r>
              <a:rPr lang="en-US" b="1" dirty="0" smtClean="0"/>
              <a:t>Problem Statement</a:t>
            </a:r>
          </a:p>
          <a:p>
            <a:endParaRPr lang="en-US" b="1" dirty="0"/>
          </a:p>
          <a:p>
            <a:r>
              <a:rPr lang="en-US" sz="1400" dirty="0"/>
              <a:t>Step into the shoes of an ML engineer working at food.com. Your job is to design a recommender system to </a:t>
            </a:r>
            <a:r>
              <a:rPr lang="en-US" sz="1400" dirty="0" smtClean="0"/>
              <a:t>recommend</a:t>
            </a:r>
          </a:p>
          <a:p>
            <a:r>
              <a:rPr lang="en-US" sz="1400" dirty="0" smtClean="0"/>
              <a:t> </a:t>
            </a:r>
            <a:r>
              <a:rPr lang="en-US" sz="1400" dirty="0"/>
              <a:t>recipes to users based on their choice and the current recipe they are looking at. </a:t>
            </a:r>
          </a:p>
          <a:p>
            <a:r>
              <a:rPr lang="en-US" sz="1400" dirty="0"/>
              <a:t> </a:t>
            </a:r>
          </a:p>
          <a:p>
            <a:r>
              <a:rPr lang="en-US" sz="1400" dirty="0"/>
              <a:t>The recommendation engine is a way to increase the website's user engagement. </a:t>
            </a:r>
            <a:endParaRPr lang="en-US" sz="1400" dirty="0" smtClean="0"/>
          </a:p>
          <a:p>
            <a:r>
              <a:rPr lang="en-US" sz="1400" dirty="0" smtClean="0"/>
              <a:t>If </a:t>
            </a:r>
            <a:r>
              <a:rPr lang="en-US" sz="1400" dirty="0"/>
              <a:t>a user is shown relevant recipes, they are more likely to spend more time on your site reading about recipes. </a:t>
            </a:r>
            <a:endParaRPr lang="en-US" sz="1400" dirty="0" smtClean="0"/>
          </a:p>
          <a:p>
            <a:r>
              <a:rPr lang="en-US" sz="1400" dirty="0" smtClean="0"/>
              <a:t>Higher </a:t>
            </a:r>
            <a:r>
              <a:rPr lang="en-US" sz="1400" dirty="0"/>
              <a:t>user engagement will likely result in more business opportunities like collaborations, promotions, etc.</a:t>
            </a:r>
          </a:p>
          <a:p>
            <a:r>
              <a:rPr lang="en-US" sz="1400" dirty="0"/>
              <a:t> </a:t>
            </a:r>
          </a:p>
          <a:p>
            <a:r>
              <a:rPr lang="en-US" sz="1400" dirty="0"/>
              <a:t>The performance of a recommendation engine will significantly impact the revenue your recipe site can generate. </a:t>
            </a:r>
          </a:p>
          <a:p>
            <a:r>
              <a:rPr lang="en-US" sz="1400" dirty="0"/>
              <a:t> </a:t>
            </a:r>
          </a:p>
          <a:p>
            <a:r>
              <a:rPr lang="en-US" sz="1400" dirty="0"/>
              <a:t>Designing a recommender from scratch is a time-consuming task.  </a:t>
            </a:r>
            <a:endParaRPr lang="en-US" sz="1400" dirty="0" smtClean="0"/>
          </a:p>
          <a:p>
            <a:r>
              <a:rPr lang="en-US" sz="1400" dirty="0" smtClean="0"/>
              <a:t>In </a:t>
            </a:r>
            <a:r>
              <a:rPr lang="en-US" sz="1400" dirty="0"/>
              <a:t>this assignment, you are expected to explore the data and create features that will be used to build the recommender</a:t>
            </a:r>
            <a:r>
              <a:rPr lang="en-US" sz="1400" dirty="0" smtClean="0"/>
              <a:t>.</a:t>
            </a:r>
          </a:p>
          <a:p>
            <a:endParaRPr lang="en-US" sz="1400" dirty="0"/>
          </a:p>
          <a:p>
            <a:r>
              <a:rPr lang="en-US" sz="1400" b="1" dirty="0" smtClean="0"/>
              <a:t>You </a:t>
            </a:r>
            <a:r>
              <a:rPr lang="en-US" sz="1400" b="1" dirty="0"/>
              <a:t>will be working with the two CSV files linked below</a:t>
            </a:r>
            <a:r>
              <a:rPr lang="en-US" sz="1400" b="1" dirty="0" smtClean="0"/>
              <a:t>.</a:t>
            </a:r>
          </a:p>
          <a:p>
            <a:endParaRPr lang="en-US" sz="1400" dirty="0"/>
          </a:p>
          <a:p>
            <a:pPr marL="342900" indent="-342900">
              <a:buAutoNum type="arabicPeriod"/>
            </a:pPr>
            <a:r>
              <a:rPr lang="en-US" sz="1400" b="1" dirty="0" smtClean="0"/>
              <a:t>Raw_recipes</a:t>
            </a:r>
            <a:r>
              <a:rPr lang="en-US" sz="1400" b="1" dirty="0" smtClean="0"/>
              <a:t>_cleaned.csv</a:t>
            </a:r>
            <a:r>
              <a:rPr lang="en-US" sz="1400" dirty="0" smtClean="0"/>
              <a:t> - </a:t>
            </a:r>
            <a:r>
              <a:rPr lang="en-US" sz="1400" dirty="0"/>
              <a:t>The first file is the Raw_recipes.csv file. It contains all the recipe-related information. Each row in this file describes a recipe</a:t>
            </a:r>
            <a:endParaRPr lang="en-US" sz="1400" dirty="0" smtClean="0"/>
          </a:p>
          <a:p>
            <a:pPr marL="342900" indent="-342900">
              <a:buAutoNum type="arabicPeriod"/>
            </a:pPr>
            <a:r>
              <a:rPr lang="en-US" sz="1400" b="1" dirty="0" smtClean="0"/>
              <a:t>RAW_interactions_cleaned.csv</a:t>
            </a:r>
            <a:r>
              <a:rPr lang="en-US" sz="1400" dirty="0" smtClean="0"/>
              <a:t> - </a:t>
            </a:r>
            <a:r>
              <a:rPr lang="en-US" sz="1400" dirty="0"/>
              <a:t>The second file we will be using is the RAW_interactions.csv. Each row in this data file is one user reviewing one recipe. One user can review more than one recipe, and each recipe can be reviewed by more than one user, so there is a many-to-many relationship between users and recipes, but the combination of </a:t>
            </a:r>
            <a:r>
              <a:rPr lang="en-US" sz="1400" dirty="0" err="1"/>
              <a:t>user_id</a:t>
            </a:r>
            <a:r>
              <a:rPr lang="en-US" sz="1400" dirty="0"/>
              <a:t> and </a:t>
            </a:r>
            <a:r>
              <a:rPr lang="en-US" sz="1400" dirty="0" err="1"/>
              <a:t>reviewer_id</a:t>
            </a:r>
            <a:r>
              <a:rPr lang="en-US" sz="1400" dirty="0"/>
              <a:t> in each row will be unique</a:t>
            </a:r>
            <a:r>
              <a:rPr lang="en-US" sz="1400" dirty="0" smtClean="0"/>
              <a:t>.</a:t>
            </a:r>
            <a:endParaRPr lang="en-US" sz="1400" dirty="0"/>
          </a:p>
        </p:txBody>
      </p:sp>
      <p:sp>
        <p:nvSpPr>
          <p:cNvPr id="6" name="Rectangle 2"/>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90100"/>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2243071" y="1118264"/>
            <a:ext cx="65" cy="27699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143961"/>
            <a:ext cx="32060" cy="1692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022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763" y="720067"/>
            <a:ext cx="6170728" cy="4832092"/>
          </a:xfrm>
          <a:prstGeom prst="rect">
            <a:avLst/>
          </a:prstGeom>
          <a:noFill/>
        </p:spPr>
        <p:txBody>
          <a:bodyPr wrap="none" rtlCol="0">
            <a:spAutoFit/>
          </a:bodyPr>
          <a:lstStyle/>
          <a:p>
            <a:r>
              <a:rPr lang="en-IN" sz="1400" dirty="0"/>
              <a:t>create the following user-level features: </a:t>
            </a:r>
          </a:p>
          <a:p>
            <a:pPr marL="285750" indent="-285750">
              <a:buFont typeface="Arial" panose="020B0604020202020204" pitchFamily="34" charset="0"/>
              <a:buChar char="•"/>
            </a:pPr>
            <a:r>
              <a:rPr lang="en-IN" sz="1400" dirty="0" err="1"/>
              <a:t>user_avg_rating</a:t>
            </a:r>
            <a:endParaRPr lang="en-IN" sz="1400" dirty="0"/>
          </a:p>
          <a:p>
            <a:pPr marL="285750" indent="-285750">
              <a:buFont typeface="Arial" panose="020B0604020202020204" pitchFamily="34" charset="0"/>
              <a:buChar char="•"/>
            </a:pPr>
            <a:r>
              <a:rPr lang="en-IN" sz="1400" dirty="0" err="1"/>
              <a:t>user_avg_n_ratings</a:t>
            </a:r>
            <a:endParaRPr lang="en-IN" sz="1400" dirty="0"/>
          </a:p>
          <a:p>
            <a:pPr marL="285750" indent="-285750">
              <a:buFont typeface="Arial" panose="020B0604020202020204" pitchFamily="34" charset="0"/>
              <a:buChar char="•"/>
            </a:pPr>
            <a:r>
              <a:rPr lang="en-IN" sz="1400" dirty="0" err="1"/>
              <a:t>user_avg_years_betwn_review_and_submission</a:t>
            </a:r>
            <a:endParaRPr lang="en-IN" sz="1400" dirty="0"/>
          </a:p>
          <a:p>
            <a:pPr marL="285750" indent="-285750">
              <a:buFont typeface="Arial" panose="020B0604020202020204" pitchFamily="34" charset="0"/>
              <a:buChar char="•"/>
            </a:pPr>
            <a:r>
              <a:rPr lang="en-IN" sz="1400" dirty="0" err="1"/>
              <a:t>user_avg_prep_time_recipes_reviewed</a:t>
            </a:r>
            <a:endParaRPr lang="en-IN" sz="1400" dirty="0"/>
          </a:p>
          <a:p>
            <a:pPr marL="285750" indent="-285750">
              <a:buFont typeface="Arial" panose="020B0604020202020204" pitchFamily="34" charset="0"/>
              <a:buChar char="•"/>
            </a:pPr>
            <a:r>
              <a:rPr lang="en-IN" sz="1400" dirty="0" err="1"/>
              <a:t>user_avg_n_steps_recipes_reviewed</a:t>
            </a:r>
            <a:endParaRPr lang="en-IN" sz="1400" dirty="0"/>
          </a:p>
          <a:p>
            <a:pPr marL="285750" indent="-285750">
              <a:buFont typeface="Arial" panose="020B0604020202020204" pitchFamily="34" charset="0"/>
              <a:buChar char="•"/>
            </a:pPr>
            <a:r>
              <a:rPr lang="en-IN" sz="1400" dirty="0" err="1"/>
              <a:t>user_avg_n_ingredients_recipes_reviewed</a:t>
            </a:r>
            <a:endParaRPr lang="en-IN" sz="1400" dirty="0"/>
          </a:p>
          <a:p>
            <a:pPr marL="285750" indent="-285750">
              <a:buFont typeface="Arial" panose="020B0604020202020204" pitchFamily="34" charset="0"/>
              <a:buChar char="•"/>
            </a:pPr>
            <a:r>
              <a:rPr lang="en-IN" sz="1400" dirty="0" err="1"/>
              <a:t>user_avg_years_betwn_review_and_submission_high_ratings</a:t>
            </a:r>
            <a:endParaRPr lang="en-IN" sz="1400" dirty="0"/>
          </a:p>
          <a:p>
            <a:pPr marL="285750" indent="-285750">
              <a:buFont typeface="Arial" panose="020B0604020202020204" pitchFamily="34" charset="0"/>
              <a:buChar char="•"/>
            </a:pPr>
            <a:r>
              <a:rPr lang="en-IN" sz="1400" dirty="0" err="1"/>
              <a:t>user_avg_calories_recipes_reviewed</a:t>
            </a:r>
            <a:endParaRPr lang="en-IN" sz="1400" dirty="0"/>
          </a:p>
          <a:p>
            <a:pPr marL="285750" indent="-285750">
              <a:buFont typeface="Arial" panose="020B0604020202020204" pitchFamily="34" charset="0"/>
              <a:buChar char="•"/>
            </a:pPr>
            <a:r>
              <a:rPr lang="en-IN" sz="1400" dirty="0"/>
              <a:t>user_avg_total_fat_per_100_cal_recipes_reviewed</a:t>
            </a:r>
          </a:p>
          <a:p>
            <a:pPr marL="285750" indent="-285750">
              <a:buFont typeface="Arial" panose="020B0604020202020204" pitchFamily="34" charset="0"/>
              <a:buChar char="•"/>
            </a:pPr>
            <a:r>
              <a:rPr lang="en-IN" sz="1400" dirty="0"/>
              <a:t>user_avg_sugar_per_100_cal_recipes_reviewed</a:t>
            </a:r>
          </a:p>
          <a:p>
            <a:pPr marL="285750" indent="-285750">
              <a:buFont typeface="Arial" panose="020B0604020202020204" pitchFamily="34" charset="0"/>
              <a:buChar char="•"/>
            </a:pPr>
            <a:r>
              <a:rPr lang="en-IN" sz="1400" dirty="0"/>
              <a:t>user_avg_sodium_per_100_cal_recipes_reviewed</a:t>
            </a:r>
          </a:p>
          <a:p>
            <a:pPr marL="285750" indent="-285750">
              <a:buFont typeface="Arial" panose="020B0604020202020204" pitchFamily="34" charset="0"/>
              <a:buChar char="•"/>
            </a:pPr>
            <a:r>
              <a:rPr lang="en-IN" sz="1400" dirty="0"/>
              <a:t>user_avg_protein_per_100_cal_recipes_reviewed</a:t>
            </a:r>
          </a:p>
          <a:p>
            <a:pPr marL="285750" indent="-285750">
              <a:buFont typeface="Arial" panose="020B0604020202020204" pitchFamily="34" charset="0"/>
              <a:buChar char="•"/>
            </a:pPr>
            <a:r>
              <a:rPr lang="en-IN" sz="1400" dirty="0"/>
              <a:t>user_avg_saturated_fat_per_100_cal_recipes_reviewed</a:t>
            </a:r>
          </a:p>
          <a:p>
            <a:pPr marL="285750" indent="-285750">
              <a:buFont typeface="Arial" panose="020B0604020202020204" pitchFamily="34" charset="0"/>
              <a:buChar char="•"/>
            </a:pPr>
            <a:r>
              <a:rPr lang="en-IN" sz="1400" dirty="0"/>
              <a:t>user_avg_carbohydrates_per_100_cal_recipes_reviewed</a:t>
            </a:r>
          </a:p>
          <a:p>
            <a:pPr marL="285750" indent="-285750">
              <a:buFont typeface="Arial" panose="020B0604020202020204" pitchFamily="34" charset="0"/>
              <a:buChar char="•"/>
            </a:pPr>
            <a:r>
              <a:rPr lang="en-IN" sz="1400" dirty="0" err="1"/>
              <a:t>user_avg_prep_time_recipes_reviewed_high_ratings</a:t>
            </a:r>
            <a:endParaRPr lang="en-IN" sz="1400" dirty="0"/>
          </a:p>
          <a:p>
            <a:pPr marL="285750" indent="-285750">
              <a:buFont typeface="Arial" panose="020B0604020202020204" pitchFamily="34" charset="0"/>
              <a:buChar char="•"/>
            </a:pPr>
            <a:r>
              <a:rPr lang="en-IN" sz="1400" dirty="0" err="1"/>
              <a:t>user_avg_n_steps_recipes_reviewed_high_ratings</a:t>
            </a:r>
            <a:endParaRPr lang="en-IN" sz="1400" dirty="0"/>
          </a:p>
          <a:p>
            <a:pPr marL="285750" indent="-285750">
              <a:buFont typeface="Arial" panose="020B0604020202020204" pitchFamily="34" charset="0"/>
              <a:buChar char="•"/>
            </a:pPr>
            <a:r>
              <a:rPr lang="en-IN" sz="1400" dirty="0" err="1" smtClean="0"/>
              <a:t>user_avg_n_ingredients_recipes_reviewed_high_ratings</a:t>
            </a:r>
            <a:endParaRPr lang="en-IN" sz="1400" dirty="0" smtClean="0"/>
          </a:p>
          <a:p>
            <a:endParaRPr lang="en-IN" sz="1400" dirty="0"/>
          </a:p>
          <a:p>
            <a:r>
              <a:rPr lang="en-IN" sz="1400" dirty="0"/>
              <a:t>Here, high ratings refer to only those reviews where the user has given five ratings</a:t>
            </a:r>
            <a:br>
              <a:rPr lang="en-IN" sz="1400" dirty="0"/>
            </a:br>
            <a:r>
              <a:rPr lang="en-IN" sz="1400" dirty="0"/>
              <a:t>to a recipe.</a:t>
            </a:r>
          </a:p>
          <a:p>
            <a:endParaRPr lang="en-IN" sz="1400" dirty="0"/>
          </a:p>
        </p:txBody>
      </p:sp>
      <p:sp>
        <p:nvSpPr>
          <p:cNvPr id="3" name="TextBox 2"/>
          <p:cNvSpPr txBox="1"/>
          <p:nvPr/>
        </p:nvSpPr>
        <p:spPr>
          <a:xfrm>
            <a:off x="875763" y="240666"/>
            <a:ext cx="2630913" cy="523220"/>
          </a:xfrm>
          <a:prstGeom prst="rect">
            <a:avLst/>
          </a:prstGeom>
          <a:noFill/>
        </p:spPr>
        <p:txBody>
          <a:bodyPr wrap="none" rtlCol="0">
            <a:spAutoFit/>
          </a:bodyPr>
          <a:lstStyle/>
          <a:p>
            <a:r>
              <a:rPr lang="en-US" sz="1400" b="1" dirty="0" smtClean="0"/>
              <a:t>Task 8: Create user-level features</a:t>
            </a:r>
          </a:p>
          <a:p>
            <a:endParaRPr lang="en-IN" sz="1400" dirty="0"/>
          </a:p>
        </p:txBody>
      </p:sp>
    </p:spTree>
    <p:extLst>
      <p:ext uri="{BB962C8B-B14F-4D97-AF65-F5344CB8AC3E}">
        <p14:creationId xmlns:p14="http://schemas.microsoft.com/office/powerpoint/2010/main" val="477684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293" t="30716" r="7426" b="16677"/>
          <a:stretch/>
        </p:blipFill>
        <p:spPr>
          <a:xfrm>
            <a:off x="785612" y="927279"/>
            <a:ext cx="8075052" cy="256289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683" t="32537" r="6273" b="5517"/>
          <a:stretch/>
        </p:blipFill>
        <p:spPr>
          <a:xfrm>
            <a:off x="785612" y="3646037"/>
            <a:ext cx="8654603" cy="2767641"/>
          </a:xfrm>
          <a:prstGeom prst="rect">
            <a:avLst/>
          </a:prstGeom>
        </p:spPr>
      </p:pic>
    </p:spTree>
    <p:extLst>
      <p:ext uri="{BB962C8B-B14F-4D97-AF65-F5344CB8AC3E}">
        <p14:creationId xmlns:p14="http://schemas.microsoft.com/office/powerpoint/2010/main" val="1523355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006" y="605307"/>
            <a:ext cx="9604763" cy="1384995"/>
          </a:xfrm>
          <a:prstGeom prst="rect">
            <a:avLst/>
          </a:prstGeom>
          <a:noFill/>
        </p:spPr>
        <p:txBody>
          <a:bodyPr wrap="square" rtlCol="0">
            <a:spAutoFit/>
          </a:bodyPr>
          <a:lstStyle/>
          <a:p>
            <a:r>
              <a:rPr lang="en-US" sz="1400" b="1" dirty="0"/>
              <a:t>Task 9: Create tag-level features </a:t>
            </a:r>
            <a:endParaRPr lang="en-US" sz="1400" b="1" dirty="0" smtClean="0"/>
          </a:p>
          <a:p>
            <a:r>
              <a:rPr lang="en-US" sz="1400" dirty="0" smtClean="0"/>
              <a:t>Extract </a:t>
            </a:r>
            <a:r>
              <a:rPr lang="en-US" sz="1400" dirty="0"/>
              <a:t>tags-level features. If you extract and list unique tags and explore all the available </a:t>
            </a:r>
            <a:r>
              <a:rPr lang="en-US" sz="1400" dirty="0" smtClean="0"/>
              <a:t>tags, you </a:t>
            </a:r>
            <a:r>
              <a:rPr lang="en-US" sz="1400" dirty="0"/>
              <a:t>will realize that tags hold a lot of information about the recipe</a:t>
            </a:r>
            <a:r>
              <a:rPr lang="en-US" sz="1400" dirty="0" smtClean="0"/>
              <a:t>.</a:t>
            </a:r>
          </a:p>
          <a:p>
            <a:r>
              <a:rPr lang="en-US" sz="1400" dirty="0" smtClean="0"/>
              <a:t> </a:t>
            </a:r>
            <a:r>
              <a:rPr lang="en-US" sz="1400" dirty="0"/>
              <a:t>For example, the healthy tag signifies that the person who uploaded the recipe considers it healthy. </a:t>
            </a:r>
            <a:endParaRPr lang="en-US" sz="1400" dirty="0" smtClean="0"/>
          </a:p>
          <a:p>
            <a:r>
              <a:rPr lang="en-US" sz="1400" dirty="0" smtClean="0"/>
              <a:t>If </a:t>
            </a:r>
            <a:r>
              <a:rPr lang="en-US" sz="1400" dirty="0"/>
              <a:t>a user specifically looks for the healthy tag, you would want to recommend more healthy recipes to them.</a:t>
            </a:r>
          </a:p>
          <a:p>
            <a:r>
              <a:rPr lang="en-US" sz="1400" dirty="0"/>
              <a:t>Find the most value-adding tags and create features to capture them. </a:t>
            </a:r>
            <a:endParaRPr lang="en-IN" sz="14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140" t="26616" r="8963" b="5518"/>
          <a:stretch/>
        </p:blipFill>
        <p:spPr>
          <a:xfrm>
            <a:off x="850006" y="2228044"/>
            <a:ext cx="8036417" cy="3837905"/>
          </a:xfrm>
          <a:prstGeom prst="rect">
            <a:avLst/>
          </a:prstGeom>
        </p:spPr>
      </p:pic>
    </p:spTree>
    <p:extLst>
      <p:ext uri="{BB962C8B-B14F-4D97-AF65-F5344CB8AC3E}">
        <p14:creationId xmlns:p14="http://schemas.microsoft.com/office/powerpoint/2010/main" val="305167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676" t="25933" r="8835" b="21459"/>
          <a:stretch/>
        </p:blipFill>
        <p:spPr>
          <a:xfrm>
            <a:off x="875764" y="425003"/>
            <a:ext cx="7894749" cy="2975019"/>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1524" t="28210" r="8834" b="24647"/>
          <a:stretch/>
        </p:blipFill>
        <p:spPr>
          <a:xfrm>
            <a:off x="875764" y="3490174"/>
            <a:ext cx="8010660" cy="2665928"/>
          </a:xfrm>
          <a:prstGeom prst="rect">
            <a:avLst/>
          </a:prstGeom>
        </p:spPr>
      </p:pic>
    </p:spTree>
    <p:extLst>
      <p:ext uri="{BB962C8B-B14F-4D97-AF65-F5344CB8AC3E}">
        <p14:creationId xmlns:p14="http://schemas.microsoft.com/office/powerpoint/2010/main" val="362224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759854"/>
            <a:ext cx="3816115" cy="1292662"/>
          </a:xfrm>
          <a:prstGeom prst="rect">
            <a:avLst/>
          </a:prstGeom>
          <a:noFill/>
        </p:spPr>
        <p:txBody>
          <a:bodyPr wrap="square" rtlCol="0">
            <a:spAutoFit/>
          </a:bodyPr>
          <a:lstStyle/>
          <a:p>
            <a:r>
              <a:rPr lang="en-US" b="1" dirty="0"/>
              <a:t>Task </a:t>
            </a:r>
            <a:r>
              <a:rPr lang="en-US" b="1" dirty="0" smtClean="0"/>
              <a:t>List</a:t>
            </a:r>
          </a:p>
          <a:p>
            <a:endParaRPr lang="en-US" b="1" dirty="0"/>
          </a:p>
          <a:p>
            <a:r>
              <a:rPr lang="en-US" sz="1400" b="1" dirty="0"/>
              <a:t>Task 1: Read the data</a:t>
            </a:r>
          </a:p>
          <a:p>
            <a:r>
              <a:rPr lang="en-US" sz="1400" dirty="0" smtClean="0"/>
              <a:t>1. Read </a:t>
            </a:r>
            <a:r>
              <a:rPr lang="en-US" sz="1400" dirty="0"/>
              <a:t>RAW_recipes.csv from S3 bucket.</a:t>
            </a:r>
          </a:p>
          <a:p>
            <a:r>
              <a:rPr lang="en-US" sz="1400" dirty="0" smtClean="0"/>
              <a:t>2. Ensure </a:t>
            </a:r>
            <a:r>
              <a:rPr lang="en-US" sz="1400" dirty="0"/>
              <a:t>each field has the correct data type.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052516"/>
            <a:ext cx="9762185" cy="1045791"/>
          </a:xfrm>
          <a:prstGeom prst="rect">
            <a:avLst/>
          </a:prstGeom>
        </p:spPr>
      </p:pic>
      <p:sp>
        <p:nvSpPr>
          <p:cNvPr id="4" name="TextBox 3"/>
          <p:cNvSpPr txBox="1"/>
          <p:nvPr/>
        </p:nvSpPr>
        <p:spPr>
          <a:xfrm>
            <a:off x="914401" y="3146493"/>
            <a:ext cx="5151548" cy="369332"/>
          </a:xfrm>
          <a:prstGeom prst="rect">
            <a:avLst/>
          </a:prstGeom>
          <a:noFill/>
        </p:spPr>
        <p:txBody>
          <a:bodyPr wrap="square" rtlCol="0">
            <a:spAutoFit/>
          </a:bodyPr>
          <a:lstStyle/>
          <a:p>
            <a:r>
              <a:rPr lang="en-US" sz="1400" b="1" dirty="0"/>
              <a:t>Task 2: Extract individual features from the </a:t>
            </a:r>
            <a:r>
              <a:rPr lang="en-US" sz="1400" b="1" dirty="0" smtClean="0"/>
              <a:t>nutrition column</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 y="3564011"/>
            <a:ext cx="9762186" cy="1348270"/>
          </a:xfrm>
          <a:prstGeom prst="rect">
            <a:avLst/>
          </a:prstGeom>
        </p:spPr>
      </p:pic>
      <p:sp>
        <p:nvSpPr>
          <p:cNvPr id="6" name="TextBox 5"/>
          <p:cNvSpPr txBox="1"/>
          <p:nvPr/>
        </p:nvSpPr>
        <p:spPr>
          <a:xfrm>
            <a:off x="914399" y="4864095"/>
            <a:ext cx="3622991" cy="800219"/>
          </a:xfrm>
          <a:prstGeom prst="rect">
            <a:avLst/>
          </a:prstGeom>
          <a:noFill/>
        </p:spPr>
        <p:txBody>
          <a:bodyPr wrap="square" rtlCol="0">
            <a:spAutoFit/>
          </a:bodyPr>
          <a:lstStyle/>
          <a:p>
            <a:r>
              <a:rPr lang="en-US" sz="1400" b="1" dirty="0"/>
              <a:t>Task 3: Standardize the nutrition values.</a:t>
            </a:r>
          </a:p>
          <a:p>
            <a:r>
              <a:rPr lang="en-US" sz="1400" dirty="0"/>
              <a:t>Convert the nutritional values to per 100 calories</a:t>
            </a:r>
            <a:r>
              <a:rPr lang="en-US" dirty="0"/>
              <a:t>.</a:t>
            </a:r>
            <a:endParaRPr lang="en-IN" dirty="0"/>
          </a:p>
        </p:txBody>
      </p:sp>
    </p:spTree>
    <p:extLst>
      <p:ext uri="{BB962C8B-B14F-4D97-AF65-F5344CB8AC3E}">
        <p14:creationId xmlns:p14="http://schemas.microsoft.com/office/powerpoint/2010/main" val="30233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885" y="298646"/>
            <a:ext cx="9698332" cy="3141161"/>
          </a:xfrm>
          <a:prstGeom prst="rect">
            <a:avLst/>
          </a:prstGeom>
        </p:spPr>
      </p:pic>
      <p:sp>
        <p:nvSpPr>
          <p:cNvPr id="3" name="TextBox 2"/>
          <p:cNvSpPr txBox="1"/>
          <p:nvPr/>
        </p:nvSpPr>
        <p:spPr>
          <a:xfrm>
            <a:off x="901521" y="3519730"/>
            <a:ext cx="5150449" cy="307777"/>
          </a:xfrm>
          <a:prstGeom prst="rect">
            <a:avLst/>
          </a:prstGeom>
          <a:noFill/>
        </p:spPr>
        <p:txBody>
          <a:bodyPr wrap="none" rtlCol="0">
            <a:spAutoFit/>
          </a:bodyPr>
          <a:lstStyle/>
          <a:p>
            <a:r>
              <a:rPr lang="en-US" sz="1400" b="1" dirty="0"/>
              <a:t>Task 4: Convert the tags column from a string to an array of strings</a:t>
            </a:r>
            <a:r>
              <a:rPr lang="en-US" sz="1400" b="1" dirty="0" smtClean="0"/>
              <a:t>.</a:t>
            </a:r>
            <a:endParaRPr lang="en-US" sz="1400"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21" y="3755677"/>
            <a:ext cx="10058400" cy="1350459"/>
          </a:xfrm>
          <a:prstGeom prst="rect">
            <a:avLst/>
          </a:prstGeom>
        </p:spPr>
      </p:pic>
      <p:sp>
        <p:nvSpPr>
          <p:cNvPr id="5" name="TextBox 4"/>
          <p:cNvSpPr txBox="1"/>
          <p:nvPr/>
        </p:nvSpPr>
        <p:spPr>
          <a:xfrm>
            <a:off x="927280" y="5422006"/>
            <a:ext cx="6836427" cy="800219"/>
          </a:xfrm>
          <a:prstGeom prst="rect">
            <a:avLst/>
          </a:prstGeom>
          <a:noFill/>
        </p:spPr>
        <p:txBody>
          <a:bodyPr wrap="square" rtlCol="0">
            <a:spAutoFit/>
          </a:bodyPr>
          <a:lstStyle/>
          <a:p>
            <a:r>
              <a:rPr lang="en-US" sz="1400" b="1" dirty="0"/>
              <a:t>Task 5: Read the second data file</a:t>
            </a:r>
          </a:p>
          <a:p>
            <a:r>
              <a:rPr lang="en-US" sz="1400" dirty="0"/>
              <a:t>Read the RAW_interaction.csv and join this interaction level file with the recipe level data </a:t>
            </a:r>
            <a:r>
              <a:rPr lang="en-US" sz="1400" dirty="0" err="1" smtClean="0"/>
              <a:t>fram</a:t>
            </a:r>
            <a:r>
              <a:rPr lang="en-IN" dirty="0" smtClean="0"/>
              <a:t>e.</a:t>
            </a:r>
            <a:endParaRPr lang="en-US" sz="1400" dirty="0"/>
          </a:p>
        </p:txBody>
      </p:sp>
    </p:spTree>
    <p:extLst>
      <p:ext uri="{BB962C8B-B14F-4D97-AF65-F5344CB8AC3E}">
        <p14:creationId xmlns:p14="http://schemas.microsoft.com/office/powerpoint/2010/main" val="2657434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521" y="258134"/>
            <a:ext cx="6093359" cy="7811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21" y="1739282"/>
            <a:ext cx="9769118" cy="1401522"/>
          </a:xfrm>
          <a:prstGeom prst="rect">
            <a:avLst/>
          </a:prstGeom>
        </p:spPr>
      </p:pic>
      <p:sp>
        <p:nvSpPr>
          <p:cNvPr id="4" name="TextBox 3"/>
          <p:cNvSpPr txBox="1"/>
          <p:nvPr/>
        </p:nvSpPr>
        <p:spPr>
          <a:xfrm>
            <a:off x="901521" y="1120463"/>
            <a:ext cx="8341735" cy="738664"/>
          </a:xfrm>
          <a:prstGeom prst="rect">
            <a:avLst/>
          </a:prstGeom>
          <a:noFill/>
        </p:spPr>
        <p:txBody>
          <a:bodyPr wrap="square" rtlCol="0">
            <a:spAutoFit/>
          </a:bodyPr>
          <a:lstStyle/>
          <a:p>
            <a:r>
              <a:rPr lang="en-US" sz="1400" b="1" dirty="0"/>
              <a:t>Task 6:  Create time-based features.</a:t>
            </a:r>
          </a:p>
          <a:p>
            <a:r>
              <a:rPr lang="en-US" sz="1400" dirty="0"/>
              <a:t>Create features that capture the time passed between one review and the date on which the recipe was submitted. </a:t>
            </a:r>
          </a:p>
        </p:txBody>
      </p:sp>
    </p:spTree>
    <p:extLst>
      <p:ext uri="{BB962C8B-B14F-4D97-AF65-F5344CB8AC3E}">
        <p14:creationId xmlns:p14="http://schemas.microsoft.com/office/powerpoint/2010/main" val="19876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490" y="515155"/>
            <a:ext cx="5293217" cy="369332"/>
          </a:xfrm>
          <a:prstGeom prst="rect">
            <a:avLst/>
          </a:prstGeom>
          <a:noFill/>
        </p:spPr>
        <p:txBody>
          <a:bodyPr wrap="square" rtlCol="0">
            <a:spAutoFit/>
          </a:bodyPr>
          <a:lstStyle/>
          <a:p>
            <a:r>
              <a:rPr lang="en-US" sz="1400" b="1" dirty="0"/>
              <a:t>Task 7: Processing Numerical </a:t>
            </a:r>
            <a:r>
              <a:rPr lang="en-US" sz="1400" b="1" dirty="0" smtClean="0"/>
              <a:t>Columns</a:t>
            </a:r>
            <a:r>
              <a:rPr lang="en-US" b="1" dirty="0"/>
              <a:t> </a:t>
            </a:r>
            <a:r>
              <a:rPr lang="en-US" sz="1400" b="1" dirty="0" smtClean="0"/>
              <a:t>&amp; Exploratory Data Analysis</a:t>
            </a:r>
            <a:endParaRPr lang="en-IN" sz="14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56069"/>
            <a:ext cx="8371268" cy="5314830"/>
          </a:xfrm>
          <a:prstGeom prst="rect">
            <a:avLst/>
          </a:prstGeom>
        </p:spPr>
      </p:pic>
    </p:spTree>
    <p:extLst>
      <p:ext uri="{BB962C8B-B14F-4D97-AF65-F5344CB8AC3E}">
        <p14:creationId xmlns:p14="http://schemas.microsoft.com/office/powerpoint/2010/main" val="2677777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192" y="685794"/>
            <a:ext cx="8229616" cy="5486411"/>
          </a:xfrm>
          <a:prstGeom prst="rect">
            <a:avLst/>
          </a:prstGeom>
        </p:spPr>
      </p:pic>
    </p:spTree>
    <p:extLst>
      <p:ext uri="{BB962C8B-B14F-4D97-AF65-F5344CB8AC3E}">
        <p14:creationId xmlns:p14="http://schemas.microsoft.com/office/powerpoint/2010/main" val="1943874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685794"/>
            <a:ext cx="7315215" cy="5486411"/>
          </a:xfrm>
          <a:prstGeom prst="rect">
            <a:avLst/>
          </a:prstGeom>
        </p:spPr>
      </p:pic>
    </p:spTree>
    <p:extLst>
      <p:ext uri="{BB962C8B-B14F-4D97-AF65-F5344CB8AC3E}">
        <p14:creationId xmlns:p14="http://schemas.microsoft.com/office/powerpoint/2010/main" val="181867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794" y="685794"/>
            <a:ext cx="5486411" cy="5486411"/>
          </a:xfrm>
          <a:prstGeom prst="rect">
            <a:avLst/>
          </a:prstGeom>
        </p:spPr>
      </p:pic>
    </p:spTree>
    <p:extLst>
      <p:ext uri="{BB962C8B-B14F-4D97-AF65-F5344CB8AC3E}">
        <p14:creationId xmlns:p14="http://schemas.microsoft.com/office/powerpoint/2010/main" val="563211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683" t="27982" r="8963" b="5745"/>
          <a:stretch/>
        </p:blipFill>
        <p:spPr>
          <a:xfrm>
            <a:off x="592428" y="643944"/>
            <a:ext cx="8538693" cy="2846231"/>
          </a:xfrm>
          <a:prstGeom prst="rect">
            <a:avLst/>
          </a:prstGeom>
        </p:spPr>
      </p:pic>
      <p:sp>
        <p:nvSpPr>
          <p:cNvPr id="3" name="TextBox 2"/>
          <p:cNvSpPr txBox="1"/>
          <p:nvPr/>
        </p:nvSpPr>
        <p:spPr>
          <a:xfrm>
            <a:off x="888642" y="3644721"/>
            <a:ext cx="6843797" cy="2954655"/>
          </a:xfrm>
          <a:prstGeom prst="rect">
            <a:avLst/>
          </a:prstGeom>
          <a:noFill/>
        </p:spPr>
        <p:txBody>
          <a:bodyPr wrap="none" rtlCol="0">
            <a:spAutoFit/>
          </a:bodyPr>
          <a:lstStyle/>
          <a:p>
            <a:r>
              <a:rPr lang="en-US" sz="1400" b="1" dirty="0"/>
              <a:t>Columns to be </a:t>
            </a:r>
            <a:r>
              <a:rPr lang="en-US" sz="1400" b="1" dirty="0" err="1"/>
              <a:t>bucketized</a:t>
            </a:r>
            <a:r>
              <a:rPr lang="en-US" sz="1400" b="1" dirty="0"/>
              <a:t>.</a:t>
            </a:r>
          </a:p>
          <a:p>
            <a:pPr marL="342900" indent="-342900">
              <a:buFont typeface="+mj-lt"/>
              <a:buAutoNum type="arabicPeriod"/>
            </a:pPr>
            <a:r>
              <a:rPr lang="en-US" sz="1400" dirty="0" smtClean="0"/>
              <a:t> </a:t>
            </a:r>
            <a:r>
              <a:rPr lang="en-US" sz="1400" dirty="0" err="1" smtClean="0"/>
              <a:t>years_since_submission_on_review_date</a:t>
            </a:r>
            <a:endParaRPr lang="en-US" sz="1400" dirty="0"/>
          </a:p>
          <a:p>
            <a:pPr marL="342900" indent="-342900">
              <a:buFont typeface="+mj-lt"/>
              <a:buAutoNum type="arabicPeriod"/>
            </a:pPr>
            <a:r>
              <a:rPr lang="en-US" sz="1400" dirty="0" smtClean="0"/>
              <a:t>minutes</a:t>
            </a:r>
            <a:r>
              <a:rPr lang="en-US" sz="1400" dirty="0"/>
              <a:t> </a:t>
            </a:r>
          </a:p>
          <a:p>
            <a:pPr marL="342900" indent="-342900">
              <a:buFont typeface="+mj-lt"/>
              <a:buAutoNum type="arabicPeriod"/>
            </a:pPr>
            <a:r>
              <a:rPr lang="en-US" sz="1400" dirty="0"/>
              <a:t>calories </a:t>
            </a:r>
          </a:p>
          <a:p>
            <a:pPr marL="342900" indent="-342900">
              <a:buFont typeface="+mj-lt"/>
              <a:buAutoNum type="arabicPeriod"/>
            </a:pPr>
            <a:r>
              <a:rPr lang="en-US" sz="1400" dirty="0" err="1"/>
              <a:t>total_fat_PDV</a:t>
            </a:r>
            <a:endParaRPr lang="en-US" sz="1400" dirty="0"/>
          </a:p>
          <a:p>
            <a:pPr marL="342900" indent="-342900">
              <a:buFont typeface="+mj-lt"/>
              <a:buAutoNum type="arabicPeriod"/>
            </a:pPr>
            <a:r>
              <a:rPr lang="en-US" sz="1400" dirty="0" err="1"/>
              <a:t>sugar_PDV</a:t>
            </a:r>
            <a:endParaRPr lang="en-US" sz="1400" dirty="0"/>
          </a:p>
          <a:p>
            <a:pPr marL="342900" indent="-342900">
              <a:buFont typeface="+mj-lt"/>
              <a:buAutoNum type="arabicPeriod"/>
            </a:pPr>
            <a:r>
              <a:rPr lang="en-US" sz="1400" dirty="0" err="1"/>
              <a:t>sodium_PDV</a:t>
            </a:r>
            <a:endParaRPr lang="en-US" sz="1400" dirty="0"/>
          </a:p>
          <a:p>
            <a:pPr marL="342900" indent="-342900">
              <a:buFont typeface="+mj-lt"/>
              <a:buAutoNum type="arabicPeriod"/>
            </a:pPr>
            <a:r>
              <a:rPr lang="en-US" sz="1400" dirty="0" err="1"/>
              <a:t>protein_PDV</a:t>
            </a:r>
            <a:endParaRPr lang="en-US" sz="1400" dirty="0"/>
          </a:p>
          <a:p>
            <a:pPr marL="342900" indent="-342900">
              <a:buFont typeface="+mj-lt"/>
              <a:buAutoNum type="arabicPeriod"/>
            </a:pPr>
            <a:r>
              <a:rPr lang="en-US" sz="1400" dirty="0" err="1"/>
              <a:t>saturated_fat_PDV</a:t>
            </a:r>
            <a:endParaRPr lang="en-US" sz="1400" dirty="0"/>
          </a:p>
          <a:p>
            <a:pPr marL="342900" indent="-342900">
              <a:buFont typeface="+mj-lt"/>
              <a:buAutoNum type="arabicPeriod"/>
            </a:pPr>
            <a:r>
              <a:rPr lang="en-US" sz="1400" dirty="0" err="1"/>
              <a:t>carbohydrates_PDV</a:t>
            </a:r>
            <a:endParaRPr lang="en-US" sz="1400" dirty="0"/>
          </a:p>
          <a:p>
            <a:r>
              <a:rPr lang="en-US" sz="1400" dirty="0"/>
              <a:t>After creating buckets, study the variation of the average rating for each bucket and decide </a:t>
            </a:r>
            <a:endParaRPr lang="en-US" sz="1400" dirty="0" smtClean="0"/>
          </a:p>
          <a:p>
            <a:r>
              <a:rPr lang="en-US" sz="1400" dirty="0" smtClean="0"/>
              <a:t>whether </a:t>
            </a:r>
            <a:r>
              <a:rPr lang="en-US" sz="1400" dirty="0"/>
              <a:t>or not a particular bucketed column should be kept in the analysis. </a:t>
            </a:r>
          </a:p>
          <a:p>
            <a:endParaRPr lang="en-IN" dirty="0"/>
          </a:p>
        </p:txBody>
      </p:sp>
    </p:spTree>
    <p:extLst>
      <p:ext uri="{BB962C8B-B14F-4D97-AF65-F5344CB8AC3E}">
        <p14:creationId xmlns:p14="http://schemas.microsoft.com/office/powerpoint/2010/main" val="1530919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222</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9</cp:revision>
  <dcterms:created xsi:type="dcterms:W3CDTF">2024-04-09T13:17:15Z</dcterms:created>
  <dcterms:modified xsi:type="dcterms:W3CDTF">2024-04-09T14:17:23Z</dcterms:modified>
</cp:coreProperties>
</file>