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7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7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6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6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E7B0-C5DA-47B1-845D-0A1BC91D494E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2" t="12576" r="20202" b="17631"/>
          <a:stretch/>
        </p:blipFill>
        <p:spPr>
          <a:xfrm>
            <a:off x="36949" y="37958"/>
            <a:ext cx="4211782" cy="1081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7" y="45466"/>
            <a:ext cx="4066087" cy="10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Presentation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</a:p>
          <a:p>
            <a:r>
              <a:rPr lang="en-IN" dirty="0"/>
              <a:t>Gaurav Malik</a:t>
            </a:r>
          </a:p>
          <a:p>
            <a:r>
              <a:rPr lang="en-IN"/>
              <a:t>Private Rank: 8th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836" y="1433013"/>
            <a:ext cx="10515600" cy="841910"/>
          </a:xfrm>
        </p:spPr>
        <p:txBody>
          <a:bodyPr/>
          <a:lstStyle/>
          <a:p>
            <a:pPr algn="ctr"/>
            <a:r>
              <a:rPr lang="en-IN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1090"/>
            <a:ext cx="10515600" cy="376718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5600" dirty="0"/>
              <a:t>Presenting a detailed overview of the data.</a:t>
            </a:r>
          </a:p>
          <a:p>
            <a:pPr marL="0" indent="0" algn="just">
              <a:buNone/>
            </a:pPr>
            <a:r>
              <a:rPr lang="en-IN" sz="5600" dirty="0"/>
              <a:t>Important points:</a:t>
            </a:r>
          </a:p>
          <a:p>
            <a:pPr lvl="1" algn="just"/>
            <a:r>
              <a:rPr lang="en-IN" sz="4800" dirty="0"/>
              <a:t>Size and dimensionality of data.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4800" dirty="0"/>
              <a:t>Number of rows in train set is 1106673 rows while Number of rows in test set is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4800" dirty="0"/>
              <a:t>There are 62 columns including target columns.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4800" dirty="0"/>
              <a:t>The memory usage is 520 mb+ which is very high.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4800" dirty="0"/>
              <a:t>To reduce the memory usage, a code block has been added ( memory usage reduced substantially).</a:t>
            </a:r>
          </a:p>
          <a:p>
            <a:pPr lvl="1" algn="just"/>
            <a:r>
              <a:rPr lang="en-IN" sz="4800" dirty="0"/>
              <a:t>Important summary statistics of the variables (including distribution of target variable)?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4800" dirty="0"/>
              <a:t>There are 11 categorical columns, 25 float32 columns and 25 int64 columns.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4800" dirty="0" err="1"/>
              <a:t>Record_column</a:t>
            </a:r>
            <a:r>
              <a:rPr lang="en-IN" sz="4800" dirty="0"/>
              <a:t> is right </a:t>
            </a:r>
            <a:r>
              <a:rPr lang="en-IN" sz="4800" dirty="0" err="1"/>
              <a:t>skewed,while</a:t>
            </a:r>
            <a:r>
              <a:rPr lang="en-IN" sz="4800" dirty="0"/>
              <a:t> most the numerical columns are evenly distributed.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4800" dirty="0"/>
              <a:t>Both Target columns have class imbalance: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IN" sz="4800" dirty="0" err="1"/>
              <a:t>Primary_close_flag</a:t>
            </a:r>
            <a:r>
              <a:rPr lang="en-IN" sz="4800" dirty="0"/>
              <a:t> has 12% class imbalance.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IN" sz="4800" dirty="0" err="1"/>
              <a:t>Final_close_flag</a:t>
            </a:r>
            <a:r>
              <a:rPr lang="en-IN" sz="4800" dirty="0"/>
              <a:t> has 19 % class imbalance.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IN" sz="4800" dirty="0"/>
              <a:t>To tackle class imbalance, </a:t>
            </a:r>
            <a:r>
              <a:rPr lang="en-IN" sz="4800" dirty="0" err="1"/>
              <a:t>scale_pos_weight</a:t>
            </a:r>
            <a:r>
              <a:rPr lang="en-IN" sz="4800" dirty="0"/>
              <a:t> parameter is used.</a:t>
            </a:r>
          </a:p>
          <a:p>
            <a:pPr lvl="1" algn="just"/>
            <a:r>
              <a:rPr lang="en-IN" sz="4800" dirty="0"/>
              <a:t>Details of blank / null values and outliers: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4800" dirty="0"/>
              <a:t>Number of missing values in train set is 907408.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4800" dirty="0"/>
              <a:t>Number of missing values in test set is 389112.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4400" i="0" dirty="0">
                <a:solidFill>
                  <a:srgbClr val="000000"/>
                </a:solidFill>
                <a:effectLst/>
              </a:rPr>
              <a:t>Since the percentage of missing values is less than 5%, no imputation or handling of missing values is performed.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000000"/>
                </a:solidFill>
              </a:rPr>
              <a:t>There are various columns which have outliers shown in EDA.</a:t>
            </a:r>
            <a:endParaRPr lang="en-US" sz="4400" i="0" dirty="0">
              <a:solidFill>
                <a:srgbClr val="000000"/>
              </a:solidFill>
              <a:effectLst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endParaRPr lang="en-US" sz="4400" i="0" dirty="0">
              <a:solidFill>
                <a:srgbClr val="000000"/>
              </a:solidFill>
              <a:effectLst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endParaRPr lang="en-IN" sz="4800" dirty="0"/>
          </a:p>
          <a:p>
            <a:pPr lvl="2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lvl="2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lvl="1" algn="just"/>
            <a:r>
              <a:rPr lang="en-IN" dirty="0"/>
              <a:t>Any other important point, as observed by the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2318"/>
            <a:ext cx="10515600" cy="1091757"/>
          </a:xfrm>
        </p:spPr>
        <p:txBody>
          <a:bodyPr/>
          <a:lstStyle/>
          <a:p>
            <a:pPr algn="ctr"/>
            <a:r>
              <a:rPr lang="en-IN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3" y="22482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Presenting how data was cleaned and prepared for building model.</a:t>
            </a:r>
          </a:p>
          <a:p>
            <a:pPr marL="0" indent="0" algn="just">
              <a:buNone/>
            </a:pPr>
            <a:r>
              <a:rPr lang="en-IN" sz="1600" dirty="0"/>
              <a:t>Important points:</a:t>
            </a:r>
          </a:p>
          <a:p>
            <a:pPr lvl="1" algn="just"/>
            <a:r>
              <a:rPr lang="en-IN" sz="1300" dirty="0"/>
              <a:t>How missing values were handled?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Since the percentage of missing values is less than 5%, no imputation or handling of missing values is performed.</a:t>
            </a:r>
            <a:endParaRPr lang="en-IN" sz="1300" dirty="0"/>
          </a:p>
          <a:p>
            <a:pPr lvl="1" algn="just"/>
            <a:r>
              <a:rPr lang="en-IN" sz="1300" dirty="0"/>
              <a:t>How were the outliers handled?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1300" dirty="0"/>
              <a:t>Outliers were not removed from the data.</a:t>
            </a:r>
          </a:p>
          <a:p>
            <a:pPr lvl="1" algn="just"/>
            <a:r>
              <a:rPr lang="en-IN" sz="1300" dirty="0"/>
              <a:t>Which new features / derived features were created from the data?</a:t>
            </a:r>
          </a:p>
          <a:p>
            <a:pPr lvl="2" algn="just"/>
            <a:r>
              <a:rPr lang="en-IN" sz="1300" dirty="0"/>
              <a:t>No feature were created. </a:t>
            </a:r>
          </a:p>
          <a:p>
            <a:pPr marL="914400" lvl="2" indent="0" algn="just">
              <a:buNone/>
            </a:pPr>
            <a:r>
              <a:rPr lang="en-IN" sz="1300" dirty="0"/>
              <a:t>Was binning required? If yes, why and how was it done?</a:t>
            </a:r>
          </a:p>
          <a:p>
            <a:pPr lvl="1" algn="just"/>
            <a:r>
              <a:rPr lang="en-IN" sz="1300" dirty="0"/>
              <a:t>Details of data partitioning: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1300" dirty="0"/>
              <a:t>Data partitioning was done in cross-validation</a:t>
            </a:r>
          </a:p>
          <a:p>
            <a:pPr lvl="1" algn="just"/>
            <a:r>
              <a:rPr lang="en-IN" sz="1300" dirty="0"/>
              <a:t>Any other important step used by the team:</a:t>
            </a:r>
          </a:p>
          <a:p>
            <a:pPr lvl="2" algn="just"/>
            <a:r>
              <a:rPr lang="en-US" sz="1300" dirty="0"/>
              <a:t>Categorical features were converted into numeric representation of feature by identifying distinct values.</a:t>
            </a:r>
            <a:endParaRPr lang="en-IN" sz="1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564" y="1271009"/>
            <a:ext cx="10515600" cy="868652"/>
          </a:xfrm>
        </p:spPr>
        <p:txBody>
          <a:bodyPr/>
          <a:lstStyle/>
          <a:p>
            <a:pPr algn="ctr"/>
            <a:r>
              <a:rPr lang="en-IN" dirty="0"/>
              <a:t>Model Building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66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400" dirty="0"/>
              <a:t>Presenting a detailed overview of model(s) used and the results observed.</a:t>
            </a:r>
          </a:p>
          <a:p>
            <a:pPr marL="0" indent="0" algn="just">
              <a:buNone/>
            </a:pPr>
            <a:r>
              <a:rPr lang="en-IN" sz="1400" b="1" dirty="0"/>
              <a:t>Important points:</a:t>
            </a:r>
          </a:p>
          <a:p>
            <a:pPr algn="just"/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Scale Pos Weight Calculation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The code calculates a weight,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</a:rPr>
              <a:t>scale_pos_weight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to address class imbalance by computing the ratio of '0' values to '1' values in the target variable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y_1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algn="just"/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Hyperparameter Setup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It defines hyperparameters for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</a:rPr>
              <a:t>CatBoostClassifier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such as the number of estimators, the objective function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</a:rPr>
              <a:t>Logloss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), and the evaluation metric (AUC), while considering the calculated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</a:rPr>
              <a:t>scale_pos_weight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algn="just"/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Model Initialization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</a:rPr>
              <a:t>CatBoostClassifier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model is initialized with the specified hyperparameters.</a:t>
            </a:r>
          </a:p>
          <a:p>
            <a:pPr algn="just"/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Cross-Validation Configuration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A 5-fold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</a:rPr>
              <a:t>StratifiedKFold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cross-validation setup is created to assess the model's performance across different subsets of the data.</a:t>
            </a:r>
          </a:p>
          <a:p>
            <a:pPr algn="just"/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Data and Evaluation Arrays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Arrays are initialized to store predictions, scores, and feature importance values for analysis and evaluation.</a:t>
            </a:r>
          </a:p>
          <a:p>
            <a:pPr algn="just"/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Cross-Validation Loop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The code enters a loop to perform k-fold cross-validation, including model training and evaluation for each fold.</a:t>
            </a:r>
          </a:p>
          <a:p>
            <a:pPr algn="just"/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Results and Final Predictions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It calculates ROC AUC scores for training and validation sets, prints fold-wise results, calculates mean scores, and computes final test predictions by averaging predictions from all folds.</a:t>
            </a:r>
          </a:p>
          <a:p>
            <a:pPr marL="0" indent="0" algn="just"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</a:endParaRPr>
          </a:p>
          <a:p>
            <a:pPr marL="0" indent="0" algn="just"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</a:endParaRPr>
          </a:p>
          <a:p>
            <a:pPr marL="0" indent="0" algn="just">
              <a:buNone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endParaRPr lang="en-IN" dirty="0"/>
          </a:p>
          <a:p>
            <a:pPr lvl="1"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B98DA03-C1B4-7A3C-71B1-69F36A0B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7155"/>
            <a:ext cx="65" cy="75431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218" y="1353682"/>
            <a:ext cx="10515600" cy="813233"/>
          </a:xfrm>
        </p:spPr>
        <p:txBody>
          <a:bodyPr/>
          <a:lstStyle/>
          <a:p>
            <a:pPr algn="ctr"/>
            <a:r>
              <a:rPr lang="en-IN" dirty="0"/>
              <a:t>Results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275"/>
            <a:ext cx="10515600" cy="423719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5600" dirty="0"/>
              <a:t>A summary of the important insights and results obtained and recommendations for deployment!</a:t>
            </a:r>
          </a:p>
          <a:p>
            <a:pPr marL="0" indent="0">
              <a:buNone/>
            </a:pPr>
            <a:r>
              <a:rPr lang="en-IN" sz="5600" dirty="0"/>
              <a:t>Important points:</a:t>
            </a:r>
          </a:p>
          <a:p>
            <a:pPr lvl="1"/>
            <a:r>
              <a:rPr lang="en-IN" sz="4800" b="1" dirty="0"/>
              <a:t>The developed model is Catboost.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4800" dirty="0"/>
              <a:t>Mostly hyperparameters are kept default.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4800" dirty="0" err="1"/>
              <a:t>N_estimators</a:t>
            </a:r>
            <a:r>
              <a:rPr lang="en-IN" sz="4800" dirty="0"/>
              <a:t>: 5000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4800" dirty="0" err="1"/>
              <a:t>Scale_pos_weight</a:t>
            </a:r>
            <a:r>
              <a:rPr lang="en-IN" sz="4800" dirty="0"/>
              <a:t> for class imbalance.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4800" dirty="0" err="1"/>
              <a:t>Eval_metric</a:t>
            </a:r>
            <a:r>
              <a:rPr lang="en-IN" sz="4800" dirty="0"/>
              <a:t> as AUC.</a:t>
            </a:r>
          </a:p>
          <a:p>
            <a:pPr lvl="1"/>
            <a:r>
              <a:rPr lang="en-US" sz="4800" b="1" i="0" dirty="0">
                <a:solidFill>
                  <a:srgbClr val="374151"/>
                </a:solidFill>
                <a:effectLst/>
              </a:rPr>
              <a:t>Categorical to Numerical Conversion</a:t>
            </a:r>
            <a:r>
              <a:rPr lang="en-US" sz="4800" b="0" i="0" dirty="0">
                <a:solidFill>
                  <a:srgbClr val="374151"/>
                </a:solidFill>
                <a:effectLst/>
              </a:rPr>
              <a:t>: Perform the conversion of categorical columns into numerical format to ensure compatibility for machine learning algorithms.</a:t>
            </a:r>
          </a:p>
          <a:p>
            <a:pPr lvl="1"/>
            <a:r>
              <a:rPr lang="en-US" sz="4800" b="1" i="0" dirty="0">
                <a:solidFill>
                  <a:srgbClr val="374151"/>
                </a:solidFill>
                <a:effectLst/>
              </a:rPr>
              <a:t>No Imputation Needed</a:t>
            </a:r>
            <a:r>
              <a:rPr lang="en-US" sz="4800" b="0" i="0" dirty="0">
                <a:solidFill>
                  <a:srgbClr val="374151"/>
                </a:solidFill>
                <a:effectLst/>
              </a:rPr>
              <a:t>: Given the less percentage of missing values, there is no necessity for imputing null values within the dataset.</a:t>
            </a:r>
          </a:p>
          <a:p>
            <a:pPr lvl="1"/>
            <a:r>
              <a:rPr lang="en-US" sz="4800" b="1" i="0" dirty="0">
                <a:solidFill>
                  <a:srgbClr val="374151"/>
                </a:solidFill>
                <a:effectLst/>
              </a:rPr>
              <a:t>Memory Optimization</a:t>
            </a:r>
            <a:r>
              <a:rPr lang="en-US" sz="4800" b="0" i="0" dirty="0">
                <a:solidFill>
                  <a:srgbClr val="374151"/>
                </a:solidFill>
                <a:effectLst/>
              </a:rPr>
              <a:t>: Implement memory optimization techniques in the code to efficiently handle large datasets and reduce memory consumption</a:t>
            </a:r>
          </a:p>
          <a:p>
            <a:pPr lvl="1"/>
            <a:r>
              <a:rPr lang="en-IN" sz="4800" b="1" dirty="0"/>
              <a:t>Top 5 Important features are: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4800" dirty="0" err="1"/>
              <a:t>Primary_term</a:t>
            </a:r>
            <a:endParaRPr lang="en-IN" sz="4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4800" dirty="0" err="1"/>
              <a:t>Days_till_primary_close</a:t>
            </a:r>
            <a:endParaRPr lang="en-IN" sz="4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4800" dirty="0" err="1"/>
              <a:t>Encoded_loans_credit_type</a:t>
            </a:r>
            <a:endParaRPr lang="en-IN" sz="4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4800" dirty="0" err="1"/>
              <a:t>Days_since_opened</a:t>
            </a:r>
            <a:endParaRPr lang="en-IN" sz="4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4800" dirty="0" err="1"/>
              <a:t>Days_since_confirmed</a:t>
            </a:r>
            <a:r>
              <a:rPr lang="en-IN" sz="4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2400" dirty="0"/>
          </a:p>
          <a:p>
            <a:pPr lvl="1"/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914400" lvl="2" indent="0">
              <a:buNone/>
            </a:pPr>
            <a:endParaRPr lang="en-IN" sz="2400" dirty="0"/>
          </a:p>
          <a:p>
            <a:pPr lvl="2">
              <a:buFont typeface="Wingdings" panose="05000000000000000000" pitchFamily="2" charset="2"/>
              <a:buChar char="Ø"/>
            </a:pPr>
            <a:endParaRPr lang="en-IN" sz="2400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</TotalTime>
  <Words>733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Wingdings</vt:lpstr>
      <vt:lpstr>Office Theme</vt:lpstr>
      <vt:lpstr>Presentation Template</vt:lpstr>
      <vt:lpstr>Data Understanding</vt:lpstr>
      <vt:lpstr>Data Preparation</vt:lpstr>
      <vt:lpstr>Model Building &amp; Evaluation</vt:lpstr>
      <vt:lpstr>Results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Vallurupalli Vamsi</dc:creator>
  <cp:lastModifiedBy>Gaurav Malik</cp:lastModifiedBy>
  <cp:revision>77</cp:revision>
  <dcterms:created xsi:type="dcterms:W3CDTF">2021-10-04T06:25:05Z</dcterms:created>
  <dcterms:modified xsi:type="dcterms:W3CDTF">2023-09-30T08:15:01Z</dcterms:modified>
</cp:coreProperties>
</file>