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0" r:id="rId5"/>
    <p:sldId id="261" r:id="rId6"/>
    <p:sldId id="263" r:id="rId7"/>
    <p:sldId id="264" r:id="rId8"/>
    <p:sldId id="265" r:id="rId9"/>
    <p:sldId id="274" r:id="rId10"/>
    <p:sldId id="266" r:id="rId11"/>
    <p:sldId id="267" r:id="rId12"/>
    <p:sldId id="268" r:id="rId13"/>
    <p:sldId id="307" r:id="rId14"/>
    <p:sldId id="308" r:id="rId15"/>
    <p:sldId id="309" r:id="rId16"/>
    <p:sldId id="310" r:id="rId17"/>
    <p:sldId id="269" r:id="rId18"/>
    <p:sldId id="270" r:id="rId19"/>
    <p:sldId id="272" r:id="rId20"/>
    <p:sldId id="292" r:id="rId21"/>
    <p:sldId id="293" r:id="rId22"/>
    <p:sldId id="311" r:id="rId23"/>
    <p:sldId id="275" r:id="rId24"/>
    <p:sldId id="288" r:id="rId25"/>
    <p:sldId id="29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04" y="12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B014E-DB4D-43A7-8D9D-8BBBC0141575}" type="datetimeFigureOut">
              <a:rPr lang="en-US" smtClean="0"/>
              <a:pPr/>
              <a:t>7/24/2017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8DC533-45E6-467B-8A7C-915FA6FA418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8DC533-45E6-467B-8A7C-915FA6FA418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8DC533-45E6-467B-8A7C-915FA6FA418A}"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8DC533-45E6-467B-8A7C-915FA6FA418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u="sng" dirty="0" smtClean="0"/>
              <a:t>How To Register on JKOCMMS</a:t>
            </a:r>
            <a:endParaRPr lang="en-US" i="1" u="sng"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97162"/>
          </a:xfrm>
        </p:spPr>
        <p:txBody>
          <a:bodyPr>
            <a:normAutofit fontScale="90000"/>
          </a:bodyPr>
          <a:lstStyle/>
          <a:p>
            <a:pPr algn="l">
              <a:buFont typeface="Arial" pitchFamily="34" charset="0"/>
              <a:buChar char="•"/>
            </a:pPr>
            <a:r>
              <a:rPr lang="en-US" sz="3200" dirty="0" smtClean="0"/>
              <a:t> Select the industrial login and enter the User Id and </a:t>
            </a:r>
            <a:br>
              <a:rPr lang="en-US" sz="3200" dirty="0" smtClean="0"/>
            </a:br>
            <a:r>
              <a:rPr lang="en-US" sz="3200" dirty="0" smtClean="0"/>
              <a:t>  password. The home page of their Id will open. Here  </a:t>
            </a:r>
            <a:br>
              <a:rPr lang="en-US" sz="3200" dirty="0" smtClean="0"/>
            </a:br>
            <a:r>
              <a:rPr lang="en-US" sz="3200" dirty="0" smtClean="0"/>
              <a:t>  user can apply their consent application by clicking  </a:t>
            </a:r>
            <a:br>
              <a:rPr lang="en-US" sz="3200" dirty="0" smtClean="0"/>
            </a:br>
            <a:r>
              <a:rPr lang="en-US" sz="3200" dirty="0" smtClean="0"/>
              <a:t>  on “apply for consent”.</a:t>
            </a:r>
            <a:br>
              <a:rPr lang="en-US" sz="3200" dirty="0" smtClean="0"/>
            </a:br>
            <a:r>
              <a:rPr lang="en-US" sz="3200" dirty="0" smtClean="0"/>
              <a:t/>
            </a:r>
            <a:br>
              <a:rPr lang="en-US" sz="3200" dirty="0" smtClean="0"/>
            </a:br>
            <a:endParaRPr lang="en-US" sz="3200"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728662" y="2491581"/>
            <a:ext cx="7686675"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chor="ctr">
            <a:noAutofit/>
          </a:bodyPr>
          <a:lstStyle/>
          <a:p>
            <a:pPr algn="just">
              <a:buFont typeface="Arial" pitchFamily="34" charset="0"/>
              <a:buChar char="•"/>
            </a:pPr>
            <a:r>
              <a:rPr lang="en-US" sz="1800" dirty="0" smtClean="0"/>
              <a:t> Here the status of application is shown at the  home page of user Id. There are two tabs 1</a:t>
            </a:r>
            <a:r>
              <a:rPr lang="en-US" sz="1800" baseline="30000" dirty="0" smtClean="0"/>
              <a:t>st</a:t>
            </a:r>
            <a:r>
              <a:rPr lang="en-US" sz="1800" dirty="0" smtClean="0"/>
              <a:t> is “In progress Application” and the second one is “completed Application”. In progress contains that  application which is in ID of industry and  available for editing or further change by user. The completed application is that application which is submitted to the board and user can't make any  change in this application. This application is in account of board as under process. However if the board raise clarification/ show cause notice then industry can make changes in the application. The information already can altered or any document can deleted new document can be uploaded.</a:t>
            </a:r>
            <a:endParaRPr lang="en-US" sz="1800" dirty="0"/>
          </a:p>
        </p:txBody>
      </p:sp>
      <p:pic>
        <p:nvPicPr>
          <p:cNvPr id="6147" name="Picture 3"/>
          <p:cNvPicPr>
            <a:picLocks noGrp="1" noChangeAspect="1" noChangeArrowheads="1"/>
          </p:cNvPicPr>
          <p:nvPr>
            <p:ph idx="1"/>
          </p:nvPr>
        </p:nvPicPr>
        <p:blipFill>
          <a:blip r:embed="rId2" cstate="print"/>
          <a:srcRect/>
          <a:stretch>
            <a:fillRect/>
          </a:stretch>
        </p:blipFill>
        <p:spPr bwMode="auto">
          <a:xfrm>
            <a:off x="685800" y="2895600"/>
            <a:ext cx="7686675"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Autofit/>
          </a:bodyPr>
          <a:lstStyle/>
          <a:p>
            <a:pPr algn="l">
              <a:buFont typeface="Arial" pitchFamily="34" charset="0"/>
              <a:buChar char="•"/>
            </a:pPr>
            <a:r>
              <a:rPr lang="en-US" sz="2800" dirty="0" smtClean="0"/>
              <a:t> Click “Apply for consent”, a page will be  appear on  </a:t>
            </a:r>
            <a:br>
              <a:rPr lang="en-US" sz="2800" dirty="0" smtClean="0"/>
            </a:br>
            <a:r>
              <a:rPr lang="en-US" sz="2800" dirty="0" smtClean="0"/>
              <a:t>   the screen. Select here Consent  type, CTO (Consent To Operate.</a:t>
            </a:r>
            <a:endParaRPr lang="en-US" sz="2800"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728662" y="2239169"/>
            <a:ext cx="7686675" cy="347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643074"/>
          </a:xfrm>
        </p:spPr>
        <p:txBody>
          <a:bodyPr>
            <a:noAutofit/>
          </a:bodyPr>
          <a:lstStyle/>
          <a:p>
            <a:pPr algn="l"/>
            <a:r>
              <a:rPr lang="en-IN" sz="2000" dirty="0" smtClean="0"/>
              <a:t>If you do not have all the details with you at this time, then you can fill whatever you have. In this case, you can click button ‘In progress’  and then ‘Save’. Now It will save your application in OCMMS and a number shall be allotted ( See next slide ) and you can logout. You can collect all the details as per your convenience and then login at any time. </a:t>
            </a:r>
            <a:endParaRPr lang="en-IN" sz="2000" dirty="0"/>
          </a:p>
        </p:txBody>
      </p:sp>
      <p:sp>
        <p:nvSpPr>
          <p:cNvPr id="8" name="Slide Number Placeholder 7"/>
          <p:cNvSpPr>
            <a:spLocks noGrp="1"/>
          </p:cNvSpPr>
          <p:nvPr>
            <p:ph type="sldNum" sz="quarter" idx="12"/>
          </p:nvPr>
        </p:nvSpPr>
        <p:spPr/>
        <p:txBody>
          <a:bodyPr/>
          <a:lstStyle/>
          <a:p>
            <a:fld id="{DBF84ACA-BBDE-49E4-A051-0EF7C959344C}" type="slidenum">
              <a:rPr lang="en-IN" smtClean="0"/>
              <a:pPr/>
              <a:t>13</a:t>
            </a:fld>
            <a:endParaRPr lang="en-IN"/>
          </a:p>
        </p:txBody>
      </p:sp>
      <p:pic>
        <p:nvPicPr>
          <p:cNvPr id="8194" name="Picture 2"/>
          <p:cNvPicPr>
            <a:picLocks noGrp="1" noChangeAspect="1" noChangeArrowheads="1"/>
          </p:cNvPicPr>
          <p:nvPr>
            <p:ph idx="1"/>
          </p:nvPr>
        </p:nvPicPr>
        <p:blipFill>
          <a:blip r:embed="rId2" cstate="print"/>
          <a:srcRect/>
          <a:stretch>
            <a:fillRect/>
          </a:stretch>
        </p:blipFill>
        <p:spPr bwMode="auto">
          <a:xfrm>
            <a:off x="1662847" y="1676400"/>
            <a:ext cx="5665906" cy="44497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You can view your “Application Number”. At this stage the application is not submitted to SPCB and hence can not be viewed by officers of  SPCB</a:t>
            </a:r>
            <a:endParaRPr lang="en-US" sz="2800" dirty="0"/>
          </a:p>
        </p:txBody>
      </p:sp>
      <p:sp>
        <p:nvSpPr>
          <p:cNvPr id="4" name="Slide Number Placeholder 3"/>
          <p:cNvSpPr>
            <a:spLocks noGrp="1"/>
          </p:cNvSpPr>
          <p:nvPr>
            <p:ph type="sldNum" sz="quarter" idx="12"/>
          </p:nvPr>
        </p:nvSpPr>
        <p:spPr/>
        <p:txBody>
          <a:bodyPr/>
          <a:lstStyle/>
          <a:p>
            <a:fld id="{DBF84ACA-BBDE-49E4-A051-0EF7C959344C}" type="slidenum">
              <a:rPr lang="en-IN" smtClean="0"/>
              <a:pPr/>
              <a:t>14</a:t>
            </a:fld>
            <a:endParaRPr lang="en-IN"/>
          </a:p>
        </p:txBody>
      </p:sp>
      <p:sp>
        <p:nvSpPr>
          <p:cNvPr id="7" name="Oval 6"/>
          <p:cNvSpPr/>
          <p:nvPr/>
        </p:nvSpPr>
        <p:spPr>
          <a:xfrm>
            <a:off x="4929190" y="4857760"/>
            <a:ext cx="928694" cy="21431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7" idx="3"/>
          </p:cNvCxnSpPr>
          <p:nvPr/>
        </p:nvCxnSpPr>
        <p:spPr>
          <a:xfrm flipV="1">
            <a:off x="3929058" y="5040688"/>
            <a:ext cx="1136136" cy="74576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00562" y="3857628"/>
            <a:ext cx="1000132"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24200" y="3657600"/>
            <a:ext cx="4572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4800600" y="34290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219" name="Picture 3"/>
          <p:cNvPicPr>
            <a:picLocks noGrp="1" noChangeAspect="1" noChangeArrowheads="1"/>
          </p:cNvPicPr>
          <p:nvPr>
            <p:ph idx="1"/>
          </p:nvPr>
        </p:nvPicPr>
        <p:blipFill>
          <a:blip r:embed="rId2" cstate="print"/>
          <a:srcRect/>
          <a:stretch>
            <a:fillRect/>
          </a:stretch>
        </p:blipFill>
        <p:spPr bwMode="auto">
          <a:xfrm>
            <a:off x="1862610" y="1600200"/>
            <a:ext cx="5418780" cy="45259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715436" cy="1785926"/>
          </a:xfrm>
        </p:spPr>
        <p:txBody>
          <a:bodyPr>
            <a:noAutofit/>
          </a:bodyPr>
          <a:lstStyle/>
          <a:p>
            <a:pPr algn="l"/>
            <a:r>
              <a:rPr lang="en-US" sz="2000" dirty="0" smtClean="0"/>
              <a:t>After login, you can click at the tab ‘In progress Applications’ and at application number you want to edit or fill details, whatever you have collected.  At this stage, if you are again unable to fill all the details, then you can again save your application as ‘in progress’. It can be for any number of times</a:t>
            </a:r>
            <a:endParaRPr lang="en-US" sz="2000" dirty="0"/>
          </a:p>
        </p:txBody>
      </p:sp>
      <p:sp>
        <p:nvSpPr>
          <p:cNvPr id="4" name="Slide Number Placeholder 3"/>
          <p:cNvSpPr>
            <a:spLocks noGrp="1"/>
          </p:cNvSpPr>
          <p:nvPr>
            <p:ph type="sldNum" sz="quarter" idx="12"/>
          </p:nvPr>
        </p:nvSpPr>
        <p:spPr/>
        <p:txBody>
          <a:bodyPr/>
          <a:lstStyle/>
          <a:p>
            <a:fld id="{DBF84ACA-BBDE-49E4-A051-0EF7C959344C}" type="slidenum">
              <a:rPr lang="en-IN" smtClean="0"/>
              <a:pPr/>
              <a:t>15</a:t>
            </a:fld>
            <a:endParaRPr lang="en-IN"/>
          </a:p>
        </p:txBody>
      </p:sp>
      <p:sp>
        <p:nvSpPr>
          <p:cNvPr id="8" name="Rectangle 7"/>
          <p:cNvSpPr/>
          <p:nvPr/>
        </p:nvSpPr>
        <p:spPr>
          <a:xfrm>
            <a:off x="3214678" y="3929066"/>
            <a:ext cx="1285884" cy="28575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71868" y="4286256"/>
            <a:ext cx="428628" cy="21431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276600" y="3810000"/>
            <a:ext cx="914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3352800" y="4114800"/>
            <a:ext cx="4572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42" name="Picture 2"/>
          <p:cNvPicPr>
            <a:picLocks noGrp="1" noChangeAspect="1" noChangeArrowheads="1"/>
          </p:cNvPicPr>
          <p:nvPr>
            <p:ph idx="1"/>
          </p:nvPr>
        </p:nvPicPr>
        <p:blipFill>
          <a:blip r:embed="rId2" cstate="print"/>
          <a:srcRect/>
          <a:stretch>
            <a:fillRect/>
          </a:stretch>
        </p:blipFill>
        <p:spPr bwMode="auto">
          <a:xfrm>
            <a:off x="1981200" y="2491581"/>
            <a:ext cx="5181600" cy="2743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Now click tab ‘Edit’ and fill the details one by one</a:t>
            </a:r>
            <a:endParaRPr lang="en-US" sz="2800" dirty="0"/>
          </a:p>
        </p:txBody>
      </p:sp>
      <p:sp>
        <p:nvSpPr>
          <p:cNvPr id="4" name="Slide Number Placeholder 3"/>
          <p:cNvSpPr>
            <a:spLocks noGrp="1"/>
          </p:cNvSpPr>
          <p:nvPr>
            <p:ph type="sldNum" sz="quarter" idx="12"/>
          </p:nvPr>
        </p:nvSpPr>
        <p:spPr/>
        <p:txBody>
          <a:bodyPr/>
          <a:lstStyle/>
          <a:p>
            <a:fld id="{DBF84ACA-BBDE-49E4-A051-0EF7C959344C}" type="slidenum">
              <a:rPr lang="en-IN" smtClean="0"/>
              <a:pPr/>
              <a:t>16</a:t>
            </a:fld>
            <a:endParaRPr lang="en-IN"/>
          </a:p>
        </p:txBody>
      </p:sp>
      <p:sp>
        <p:nvSpPr>
          <p:cNvPr id="8" name="Oval 7"/>
          <p:cNvSpPr/>
          <p:nvPr/>
        </p:nvSpPr>
        <p:spPr>
          <a:xfrm>
            <a:off x="4929190" y="4714884"/>
            <a:ext cx="785818" cy="28575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1619250" y="2682081"/>
            <a:ext cx="5905500" cy="2362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25762"/>
          </a:xfrm>
        </p:spPr>
        <p:txBody>
          <a:bodyPr>
            <a:noAutofit/>
          </a:bodyPr>
          <a:lstStyle/>
          <a:p>
            <a:pPr algn="l">
              <a:buFont typeface="Arial" pitchFamily="34" charset="0"/>
              <a:buChar char="•"/>
            </a:pPr>
            <a:r>
              <a:rPr lang="en-US" sz="2800" dirty="0" smtClean="0"/>
              <a:t> After the next button user can see a form for  consent. User need to fill up all the details. And the next important tab is Enclosures. Go to</a:t>
            </a:r>
            <a:r>
              <a:rPr lang="en-US" sz="3200" dirty="0" smtClean="0"/>
              <a:t> </a:t>
            </a:r>
            <a:r>
              <a:rPr lang="en-US" sz="2800" dirty="0" smtClean="0"/>
              <a:t>this tab and see the option upload and delete. Upload is for uploading documents and delete is for deleting the already uploaded documents.</a:t>
            </a:r>
            <a:endParaRPr lang="en-US" sz="3200" dirty="0" smtClean="0"/>
          </a:p>
        </p:txBody>
      </p:sp>
      <p:pic>
        <p:nvPicPr>
          <p:cNvPr id="12290" name="Picture 2"/>
          <p:cNvPicPr>
            <a:picLocks noGrp="1" noChangeAspect="1" noChangeArrowheads="1"/>
          </p:cNvPicPr>
          <p:nvPr>
            <p:ph idx="1"/>
          </p:nvPr>
        </p:nvPicPr>
        <p:blipFill>
          <a:blip r:embed="rId2" cstate="print"/>
          <a:srcRect/>
          <a:stretch>
            <a:fillRect/>
          </a:stretch>
        </p:blipFill>
        <p:spPr bwMode="auto">
          <a:xfrm>
            <a:off x="1604962" y="3191669"/>
            <a:ext cx="5934075" cy="2790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Autofit/>
          </a:bodyPr>
          <a:lstStyle/>
          <a:p>
            <a:pPr algn="l">
              <a:buFont typeface="Arial" pitchFamily="34" charset="0"/>
              <a:buChar char="•"/>
            </a:pPr>
            <a:r>
              <a:rPr lang="en-US" sz="3200" dirty="0" smtClean="0"/>
              <a:t> Document checklist window, upload the </a:t>
            </a:r>
            <a:br>
              <a:rPr lang="en-US" sz="3200" dirty="0" smtClean="0"/>
            </a:br>
            <a:r>
              <a:rPr lang="en-US" sz="3200" dirty="0" smtClean="0"/>
              <a:t>  documents </a:t>
            </a:r>
            <a:r>
              <a:rPr lang="en-US" sz="3200" dirty="0" smtClean="0"/>
              <a:t>here</a:t>
            </a:r>
            <a:endParaRPr lang="en-US" sz="3200" dirty="0"/>
          </a:p>
        </p:txBody>
      </p:sp>
      <p:sp>
        <p:nvSpPr>
          <p:cNvPr id="6" name="Oval 5"/>
          <p:cNvSpPr/>
          <p:nvPr/>
        </p:nvSpPr>
        <p:spPr>
          <a:xfrm>
            <a:off x="5791200" y="4114800"/>
            <a:ext cx="3810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09600" y="2438400"/>
            <a:ext cx="1905000" cy="2286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314" name="Picture 2"/>
          <p:cNvPicPr>
            <a:picLocks noGrp="1" noChangeAspect="1" noChangeArrowheads="1"/>
          </p:cNvPicPr>
          <p:nvPr>
            <p:ph idx="1"/>
          </p:nvPr>
        </p:nvPicPr>
        <p:blipFill>
          <a:blip r:embed="rId2" cstate="print"/>
          <a:srcRect/>
          <a:stretch>
            <a:fillRect/>
          </a:stretch>
        </p:blipFill>
        <p:spPr bwMode="auto">
          <a:xfrm>
            <a:off x="457200" y="2362200"/>
            <a:ext cx="8229600" cy="29522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a:bodyPr>
          <a:lstStyle/>
          <a:p>
            <a:r>
              <a:rPr lang="en-US" sz="2800" dirty="0" smtClean="0"/>
              <a:t>If user want to save this application in his account for making some changes in application, user need to save this application by selecting “In progress”(at the bottom of page).</a:t>
            </a:r>
          </a:p>
          <a:p>
            <a:pPr>
              <a:buNone/>
            </a:pPr>
            <a:endParaRPr lang="en-US" sz="2800" dirty="0" smtClean="0"/>
          </a:p>
          <a:p>
            <a:r>
              <a:rPr lang="en-US" sz="2800" dirty="0" smtClean="0"/>
              <a:t> But if user think the application is complete then user can select button ‘completed’ and followed by ‘save’. </a:t>
            </a:r>
          </a:p>
          <a:p>
            <a:pPr>
              <a:buNone/>
            </a:pPr>
            <a:endParaRPr 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Home Page of JKOCMMS</a:t>
            </a:r>
            <a:endParaRPr lang="en-US" i="1" u="sng" dirty="0"/>
          </a:p>
        </p:txBody>
      </p:sp>
      <p:pic>
        <p:nvPicPr>
          <p:cNvPr id="3" name="Content Placeholder 2"/>
          <p:cNvPicPr>
            <a:picLocks noGrp="1" noChangeAspect="1" noChangeArrowheads="1"/>
          </p:cNvPicPr>
          <p:nvPr>
            <p:ph idx="1"/>
          </p:nvPr>
        </p:nvPicPr>
        <p:blipFill>
          <a:blip r:embed="rId2" cstate="print"/>
          <a:srcRect/>
          <a:stretch>
            <a:fillRect/>
          </a:stretch>
        </p:blipFill>
        <p:spPr bwMode="auto">
          <a:xfrm>
            <a:off x="457200" y="1676400"/>
            <a:ext cx="82296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After save the application ‘completed’, user can see the a new page of application :  </a:t>
            </a:r>
            <a:endParaRPr lang="en-US" dirty="0"/>
          </a:p>
        </p:txBody>
      </p:sp>
      <p:cxnSp>
        <p:nvCxnSpPr>
          <p:cNvPr id="10" name="Straight Arrow Connector 9"/>
          <p:cNvCxnSpPr/>
          <p:nvPr/>
        </p:nvCxnSpPr>
        <p:spPr>
          <a:xfrm rot="10800000" flipV="1">
            <a:off x="5257800" y="4953000"/>
            <a:ext cx="381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4338" name="Picture 2"/>
          <p:cNvPicPr>
            <a:picLocks noChangeAspect="1" noChangeArrowheads="1"/>
          </p:cNvPicPr>
          <p:nvPr/>
        </p:nvPicPr>
        <p:blipFill>
          <a:blip r:embed="rId2" cstate="print"/>
          <a:srcRect/>
          <a:stretch>
            <a:fillRect/>
          </a:stretch>
        </p:blipFill>
        <p:spPr bwMode="auto">
          <a:xfrm>
            <a:off x="1600200" y="3048000"/>
            <a:ext cx="5943600" cy="25050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lstStyle/>
          <a:p>
            <a:r>
              <a:rPr lang="en-US" dirty="0" smtClean="0"/>
              <a:t>On this page user can see their application no., amount, application form and type of application </a:t>
            </a:r>
            <a:r>
              <a:rPr lang="en-US" dirty="0" smtClean="0"/>
              <a:t>CTO</a:t>
            </a:r>
          </a:p>
          <a:p>
            <a:r>
              <a:rPr lang="en-US" dirty="0" smtClean="0"/>
              <a:t>Then User upload all his Bank details and attach scan copy of draft.</a:t>
            </a:r>
            <a:endParaRPr lang="en-US" dirty="0" smtClean="0"/>
          </a:p>
          <a:p>
            <a:pPr>
              <a:buNone/>
            </a:pPr>
            <a:endParaRPr lang="en-US" dirty="0" smtClean="0"/>
          </a:p>
          <a:p>
            <a:pPr>
              <a:buNone/>
            </a:pPr>
            <a:r>
              <a:rPr lang="en-US" dirty="0" smtClean="0"/>
              <a:t>	Select and then ‘proceed’.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t>After completing the application this page will occur and here we can download the application form and also view the form which we have filled.</a:t>
            </a:r>
            <a:endParaRPr lang="en-IN" sz="1800"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t>When user received Observation/ Clarification</a:t>
            </a:r>
            <a:endParaRPr lang="en-US" sz="3200" u="sng" dirty="0"/>
          </a:p>
        </p:txBody>
      </p:sp>
      <p:sp>
        <p:nvSpPr>
          <p:cNvPr id="3" name="Content Placeholder 2"/>
          <p:cNvSpPr>
            <a:spLocks noGrp="1"/>
          </p:cNvSpPr>
          <p:nvPr>
            <p:ph idx="1"/>
          </p:nvPr>
        </p:nvSpPr>
        <p:spPr/>
        <p:txBody>
          <a:bodyPr>
            <a:normAutofit/>
          </a:bodyPr>
          <a:lstStyle/>
          <a:p>
            <a:r>
              <a:rPr lang="en-US" sz="2800" dirty="0" smtClean="0"/>
              <a:t>When user submit the application to the board, then the submitted application is shown in ‘completed application’ tab of the industry ID. If some observation is raised by the board, it is received in complete application and is shown by a symbol as </a:t>
            </a:r>
            <a:r>
              <a:rPr lang="en-US" sz="2800" dirty="0" err="1" smtClean="0"/>
              <a:t>as</a:t>
            </a:r>
            <a:r>
              <a:rPr lang="en-US" sz="2800" dirty="0" smtClean="0"/>
              <a:t> shown by arrow in next page. If industry has replied of that observation then the symbol becomes as     . </a:t>
            </a:r>
            <a:br>
              <a:rPr lang="en-US" sz="2800" dirty="0" smtClean="0"/>
            </a:br>
            <a:r>
              <a:rPr lang="en-US" sz="2800" dirty="0" smtClean="0"/>
              <a:t>It is shown in the next slide :	</a:t>
            </a:r>
            <a:br>
              <a:rPr lang="en-US" sz="2800" dirty="0" smtClean="0"/>
            </a:br>
            <a:endParaRPr lang="en-US" sz="2800" dirty="0" smtClean="0"/>
          </a:p>
          <a:p>
            <a:pPr>
              <a:buNone/>
            </a:pPr>
            <a:endParaRPr lang="en-US" dirty="0" smtClean="0"/>
          </a:p>
        </p:txBody>
      </p:sp>
      <p:pic>
        <p:nvPicPr>
          <p:cNvPr id="4" name="Picture 3" descr="ADD OFFICE"/>
          <p:cNvPicPr/>
          <p:nvPr/>
        </p:nvPicPr>
        <p:blipFill>
          <a:blip r:embed="rId2" cstate="print"/>
          <a:srcRect/>
          <a:stretch>
            <a:fillRect/>
          </a:stretch>
        </p:blipFill>
        <p:spPr bwMode="auto">
          <a:xfrm>
            <a:off x="7696200" y="3352800"/>
            <a:ext cx="381000" cy="381000"/>
          </a:xfrm>
          <a:prstGeom prst="rect">
            <a:avLst/>
          </a:prstGeom>
          <a:noFill/>
          <a:ln w="9525">
            <a:noFill/>
            <a:miter lim="800000"/>
            <a:headEnd/>
            <a:tailEnd/>
          </a:ln>
        </p:spPr>
      </p:pic>
      <p:pic>
        <p:nvPicPr>
          <p:cNvPr id="6" name="Picture 5" descr="ADD OFFICE"/>
          <p:cNvPicPr/>
          <p:nvPr/>
        </p:nvPicPr>
        <p:blipFill>
          <a:blip r:embed="rId3" cstate="print"/>
          <a:srcRect/>
          <a:stretch>
            <a:fillRect/>
          </a:stretch>
        </p:blipFill>
        <p:spPr bwMode="auto">
          <a:xfrm>
            <a:off x="7848600" y="4267200"/>
            <a:ext cx="381000"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2050" name="Picture 2" descr="C:\Users\Prashant\Music\CTO 5.png"/>
          <p:cNvPicPr>
            <a:picLocks noGrp="1" noChangeAspect="1" noChangeArrowheads="1"/>
          </p:cNvPicPr>
          <p:nvPr>
            <p:ph idx="1"/>
          </p:nvPr>
        </p:nvPicPr>
        <p:blipFill>
          <a:blip r:embed="rId2" cstate="print"/>
          <a:srcRect/>
          <a:stretch>
            <a:fillRect/>
          </a:stretch>
        </p:blipFill>
        <p:spPr bwMode="auto">
          <a:xfrm>
            <a:off x="546957" y="457200"/>
            <a:ext cx="8050085" cy="6019800"/>
          </a:xfrm>
          <a:prstGeom prst="rect">
            <a:avLst/>
          </a:prstGeom>
          <a:noFill/>
        </p:spPr>
      </p:pic>
      <p:cxnSp>
        <p:nvCxnSpPr>
          <p:cNvPr id="8" name="Straight Arrow Connector 7"/>
          <p:cNvCxnSpPr/>
          <p:nvPr/>
        </p:nvCxnSpPr>
        <p:spPr>
          <a:xfrm flipH="1">
            <a:off x="6934200" y="1524000"/>
            <a:ext cx="914400" cy="457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flipH="1">
            <a:off x="6858000" y="1676400"/>
            <a:ext cx="990600" cy="685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sz="2800" dirty="0" smtClean="0"/>
              <a:t>And when industry receive any clarification/ show cause first time then submitted application goes to editable mode. Now industry should click on the application number and the application will open, then user can  see a ‘edit’ button at bottom of application. Click on edit button. Then application goes to editable mode and you can make the changes according to the observation.</a:t>
            </a:r>
          </a:p>
          <a:p>
            <a:pPr algn="just">
              <a:buNone/>
            </a:pPr>
            <a:r>
              <a:rPr lang="en-US" sz="2800" dirty="0" smtClean="0"/>
              <a:t>     Then click on submit button. Application will be submitted to the board.</a:t>
            </a:r>
          </a:p>
          <a:p>
            <a:pPr algn="just">
              <a:buNone/>
            </a:pPr>
            <a:r>
              <a:rPr lang="en-US" sz="2800" dirty="0" smtClean="0"/>
              <a:t>     And now click on “C” (Observation symbol) and make reply regarding observation and save it.</a:t>
            </a:r>
          </a:p>
          <a:p>
            <a:pPr algn="just">
              <a:buNone/>
            </a:pPr>
            <a:r>
              <a:rPr lang="en-US" dirty="0" smtClean="0"/>
              <a:t>    </a:t>
            </a:r>
            <a:r>
              <a:rPr lang="en-US" sz="2800" dirty="0" smtClean="0"/>
              <a:t>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609600"/>
            <a:ext cx="8229600" cy="5516563"/>
          </a:xfrm>
        </p:spPr>
        <p:txBody>
          <a:bodyPr>
            <a:normAutofit lnSpcReduction="10000"/>
          </a:bodyPr>
          <a:lstStyle/>
          <a:p>
            <a:r>
              <a:rPr lang="en-US" dirty="0" smtClean="0"/>
              <a:t>If user has ID and password they can login directly.</a:t>
            </a:r>
          </a:p>
          <a:p>
            <a:r>
              <a:rPr lang="en-US" dirty="0" smtClean="0"/>
              <a:t>There are two type of logins, 1</a:t>
            </a:r>
            <a:r>
              <a:rPr lang="en-US" baseline="30000" dirty="0" smtClean="0"/>
              <a:t>st</a:t>
            </a:r>
            <a:r>
              <a:rPr lang="en-US" dirty="0" smtClean="0"/>
              <a:t> is for the board user, “SPCB login” and the 2</a:t>
            </a:r>
            <a:r>
              <a:rPr lang="en-US" baseline="30000" dirty="0" smtClean="0"/>
              <a:t>nd</a:t>
            </a:r>
            <a:r>
              <a:rPr lang="en-US" dirty="0" smtClean="0"/>
              <a:t> is “Industrial login”. </a:t>
            </a:r>
          </a:p>
          <a:p>
            <a:r>
              <a:rPr lang="en-US" dirty="0" smtClean="0"/>
              <a:t>Industry user need to select ‘Industrial  login’ after registration (When they get the ID and password). </a:t>
            </a:r>
          </a:p>
          <a:p>
            <a:r>
              <a:rPr lang="en-US" dirty="0" smtClean="0"/>
              <a:t>If they don’t have ID &amp; Password then industry user need to register first for getting user ID and password.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a:bodyPr>
          <a:lstStyle/>
          <a:p>
            <a:pPr algn="l">
              <a:buFont typeface="Arial" pitchFamily="34" charset="0"/>
              <a:buChar char="•"/>
            </a:pPr>
            <a:r>
              <a:rPr lang="en-US" sz="3200" dirty="0" smtClean="0"/>
              <a:t>  For registration, user need to click at ‘New</a:t>
            </a:r>
            <a:br>
              <a:rPr lang="en-US" sz="3200" dirty="0" smtClean="0"/>
            </a:br>
            <a:r>
              <a:rPr lang="en-US" sz="3200" dirty="0" smtClean="0"/>
              <a:t>   Industry Registration’ link</a:t>
            </a:r>
            <a:endParaRPr lang="en-US" sz="3200" dirty="0"/>
          </a:p>
        </p:txBody>
      </p:sp>
      <p:sp>
        <p:nvSpPr>
          <p:cNvPr id="6" name="Oval 5"/>
          <p:cNvSpPr/>
          <p:nvPr/>
        </p:nvSpPr>
        <p:spPr>
          <a:xfrm>
            <a:off x="6705600" y="4419600"/>
            <a:ext cx="914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457200" y="2197008"/>
            <a:ext cx="8229600" cy="3822791"/>
          </a:xfrm>
          <a:prstGeom prst="rect">
            <a:avLst/>
          </a:prstGeom>
          <a:noFill/>
          <a:ln w="9525">
            <a:noFill/>
            <a:miter lim="800000"/>
            <a:headEnd/>
            <a:tailEnd/>
          </a:ln>
        </p:spPr>
      </p:pic>
      <p:cxnSp>
        <p:nvCxnSpPr>
          <p:cNvPr id="15" name="Straight Arrow Connector 14"/>
          <p:cNvCxnSpPr/>
          <p:nvPr/>
        </p:nvCxnSpPr>
        <p:spPr>
          <a:xfrm>
            <a:off x="4800600" y="1752600"/>
            <a:ext cx="289560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buFont typeface="Arial" pitchFamily="34" charset="0"/>
              <a:buChar char="•"/>
            </a:pPr>
            <a:r>
              <a:rPr lang="en-US" sz="3200" dirty="0" smtClean="0"/>
              <a:t> Registration page will appear on screen.</a:t>
            </a:r>
            <a:br>
              <a:rPr lang="en-US" sz="3200" dirty="0" smtClean="0"/>
            </a:br>
            <a:r>
              <a:rPr lang="en-US" sz="3200" dirty="0" smtClean="0"/>
              <a:t>  On this page user need to fill up all the details  </a:t>
            </a:r>
            <a:br>
              <a:rPr lang="en-US" sz="3200" dirty="0" smtClean="0"/>
            </a:br>
            <a:r>
              <a:rPr lang="en-US" sz="3200" dirty="0" smtClean="0"/>
              <a:t>  regarding industry and Occupier.</a:t>
            </a:r>
            <a:br>
              <a:rPr lang="en-US" sz="3200" dirty="0" smtClean="0"/>
            </a:br>
            <a:r>
              <a:rPr lang="en-US" sz="3200" dirty="0" smtClean="0"/>
              <a:t/>
            </a:r>
            <a:br>
              <a:rPr lang="en-US" sz="3200" dirty="0" smtClean="0"/>
            </a:br>
            <a:endParaRPr lang="en-US" sz="3200" dirty="0"/>
          </a:p>
        </p:txBody>
      </p:sp>
      <p:sp>
        <p:nvSpPr>
          <p:cNvPr id="9" name="Oval 8"/>
          <p:cNvSpPr/>
          <p:nvPr/>
        </p:nvSpPr>
        <p:spPr>
          <a:xfrm>
            <a:off x="1981200" y="3810000"/>
            <a:ext cx="4572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p:cNvSpPr/>
          <p:nvPr/>
        </p:nvSpPr>
        <p:spPr>
          <a:xfrm>
            <a:off x="6477000" y="3886200"/>
            <a:ext cx="4572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 name="Straight Arrow Connector 7"/>
          <p:cNvCxnSpPr>
            <a:endCxn id="9" idx="0"/>
          </p:cNvCxnSpPr>
          <p:nvPr/>
        </p:nvCxnSpPr>
        <p:spPr>
          <a:xfrm rot="5400000">
            <a:off x="1600200" y="2286000"/>
            <a:ext cx="2133600"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12" idx="1"/>
          </p:cNvCxnSpPr>
          <p:nvPr/>
        </p:nvCxnSpPr>
        <p:spPr>
          <a:xfrm rot="16200000" flipH="1">
            <a:off x="4822918" y="2187481"/>
            <a:ext cx="2232118" cy="12099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idx="1"/>
          </p:nvPr>
        </p:nvSpPr>
        <p:spPr/>
        <p:txBody>
          <a:bodyPr/>
          <a:lstStyle/>
          <a:p>
            <a:endParaRPr lang="en-IN" dirty="0"/>
          </a:p>
        </p:txBody>
      </p:sp>
      <p:pic>
        <p:nvPicPr>
          <p:cNvPr id="3076" name="Picture 4"/>
          <p:cNvPicPr>
            <a:picLocks noChangeAspect="1" noChangeArrowheads="1"/>
          </p:cNvPicPr>
          <p:nvPr/>
        </p:nvPicPr>
        <p:blipFill>
          <a:blip r:embed="rId2" cstate="print"/>
          <a:srcRect/>
          <a:stretch>
            <a:fillRect/>
          </a:stretch>
        </p:blipFill>
        <p:spPr bwMode="auto">
          <a:xfrm>
            <a:off x="4495800" y="1828800"/>
            <a:ext cx="4438650" cy="4219575"/>
          </a:xfrm>
          <a:prstGeom prst="rect">
            <a:avLst/>
          </a:prstGeom>
          <a:noFill/>
          <a:ln w="9525">
            <a:noFill/>
            <a:miter lim="800000"/>
            <a:headEnd/>
            <a:tailEnd/>
          </a:ln>
        </p:spPr>
      </p:pic>
      <p:pic>
        <p:nvPicPr>
          <p:cNvPr id="3077" name="Picture 5"/>
          <p:cNvPicPr>
            <a:picLocks noChangeAspect="1" noChangeArrowheads="1"/>
          </p:cNvPicPr>
          <p:nvPr/>
        </p:nvPicPr>
        <p:blipFill>
          <a:blip r:embed="rId3" cstate="print"/>
          <a:srcRect/>
          <a:stretch>
            <a:fillRect/>
          </a:stretch>
        </p:blipFill>
        <p:spPr bwMode="auto">
          <a:xfrm>
            <a:off x="228600" y="1752600"/>
            <a:ext cx="4276725" cy="450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Autofit/>
          </a:bodyPr>
          <a:lstStyle/>
          <a:p>
            <a:pPr algn="l">
              <a:buFont typeface="Arial" pitchFamily="34" charset="0"/>
              <a:buChar char="•"/>
            </a:pPr>
            <a:r>
              <a:rPr lang="en-US" sz="2800" dirty="0" smtClean="0"/>
              <a:t> After clicking on “save” button, user </a:t>
            </a:r>
            <a:r>
              <a:rPr lang="en-US" sz="2800" dirty="0" smtClean="0"/>
              <a:t>is registered with id </a:t>
            </a:r>
            <a:r>
              <a:rPr lang="en-US" sz="2800" dirty="0" smtClean="0"/>
              <a:t>and </a:t>
            </a:r>
            <a:r>
              <a:rPr lang="en-US" sz="2800" dirty="0" smtClean="0"/>
              <a:t>password. </a:t>
            </a:r>
            <a:r>
              <a:rPr lang="en-US" sz="2800" dirty="0" smtClean="0"/>
              <a:t>The ID and password can also be viewed from the print option. </a:t>
            </a:r>
            <a:endParaRPr lang="en-US" sz="3200" dirty="0"/>
          </a:p>
        </p:txBody>
      </p:sp>
      <p:pic>
        <p:nvPicPr>
          <p:cNvPr id="4100" name="Picture 4"/>
          <p:cNvPicPr>
            <a:picLocks noGrp="1" noChangeAspect="1" noChangeArrowheads="1"/>
          </p:cNvPicPr>
          <p:nvPr>
            <p:ph idx="1"/>
          </p:nvPr>
        </p:nvPicPr>
        <p:blipFill>
          <a:blip r:embed="rId2" cstate="print"/>
          <a:srcRect/>
          <a:stretch>
            <a:fillRect/>
          </a:stretch>
        </p:blipFill>
        <p:spPr bwMode="auto">
          <a:xfrm>
            <a:off x="2753209" y="2133600"/>
            <a:ext cx="3789981" cy="3992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5486400"/>
          </a:xfrm>
        </p:spPr>
        <p:txBody>
          <a:bodyPr>
            <a:noAutofit/>
          </a:bodyPr>
          <a:lstStyle/>
          <a:p>
            <a:pPr algn="l">
              <a:buClr>
                <a:schemeClr val="tx1"/>
              </a:buClr>
              <a:buFont typeface="Arial" pitchFamily="34" charset="0"/>
              <a:buChar char="•"/>
            </a:pPr>
            <a:r>
              <a:rPr lang="en-US" sz="1800" dirty="0" smtClean="0"/>
              <a:t>On home page, select “industrial login” enter the user id and password with </a:t>
            </a:r>
            <a:r>
              <a:rPr lang="en-US" sz="1800" dirty="0" err="1" smtClean="0"/>
              <a:t>captcha</a:t>
            </a:r>
            <a:r>
              <a:rPr lang="en-US" sz="1800" dirty="0" smtClean="0"/>
              <a:t> code and click login.</a:t>
            </a:r>
            <a:br>
              <a:rPr lang="en-US" sz="1800" dirty="0" smtClean="0"/>
            </a:br>
            <a:r>
              <a:rPr lang="en-US" sz="1800" dirty="0" smtClean="0"/>
              <a:t>Then it will ask for change password as shown in next slide. Enter the old password and make a new password and save the password. Then login again.</a:t>
            </a:r>
            <a:br>
              <a:rPr lang="en-US" sz="1800" dirty="0" smtClean="0"/>
            </a:br>
            <a:r>
              <a:rPr lang="en-US" sz="1800" dirty="0" smtClean="0"/>
              <a:t>Password should have minimum one numeric number (eg.1,2,3..), at least one special symbol (#,$,@) and some alphabet (</a:t>
            </a:r>
            <a:r>
              <a:rPr lang="en-US" sz="1800" dirty="0" err="1" smtClean="0"/>
              <a:t>eg</a:t>
            </a:r>
            <a:r>
              <a:rPr lang="en-US" sz="1800" dirty="0" smtClean="0"/>
              <a:t>. </a:t>
            </a:r>
            <a:r>
              <a:rPr lang="en-US" sz="1800" dirty="0" err="1" smtClean="0"/>
              <a:t>a,b,c,d</a:t>
            </a:r>
            <a:r>
              <a:rPr lang="en-US" sz="1800" dirty="0" smtClean="0"/>
              <a:t>) the password should have minimum 8 or maximum 15 character.  </a:t>
            </a:r>
            <a:br>
              <a:rPr lang="en-US" sz="1800" dirty="0" smtClean="0"/>
            </a:br>
            <a:r>
              <a:rPr lang="en-US" sz="1800" dirty="0" smtClean="0"/>
              <a:t>   Then update it and login again.</a:t>
            </a:r>
            <a:endParaRPr lang="en-US" sz="1800" dirty="0"/>
          </a:p>
        </p:txBody>
      </p:sp>
      <p:sp>
        <p:nvSpPr>
          <p:cNvPr id="5" name="Content Placeholder 4"/>
          <p:cNvSpPr>
            <a:spLocks noGrp="1"/>
          </p:cNvSpPr>
          <p:nvPr>
            <p:ph idx="1"/>
          </p:nvPr>
        </p:nvSpPr>
        <p:spPr>
          <a:xfrm>
            <a:off x="457200" y="6019800"/>
            <a:ext cx="8229600" cy="106363"/>
          </a:xfrm>
        </p:spPr>
        <p:txBody>
          <a:bodyPr>
            <a:normAutofit fontScale="25000" lnSpcReduction="20000"/>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228600"/>
            <a:ext cx="82296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u="sng" dirty="0" smtClean="0"/>
              <a:t>How To Apply For Consent</a:t>
            </a:r>
            <a:endParaRPr lang="en-US" i="1" u="sng"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2399</TotalTime>
  <Words>893</Words>
  <Application>Microsoft Office PowerPoint</Application>
  <PresentationFormat>On-screen Show (4:3)</PresentationFormat>
  <Paragraphs>50</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How To Register on JKOCMMS</vt:lpstr>
      <vt:lpstr>Home Page of JKOCMMS</vt:lpstr>
      <vt:lpstr> </vt:lpstr>
      <vt:lpstr>  For registration, user need to click at ‘New    Industry Registration’ link</vt:lpstr>
      <vt:lpstr> Registration page will appear on screen.   On this page user need to fill up all the details     regarding industry and Occupier.  </vt:lpstr>
      <vt:lpstr> After clicking on “save” button, user is registered with id and password. The ID and password can also be viewed from the print option. </vt:lpstr>
      <vt:lpstr>On home page, select “industrial login” enter the user id and password with captcha code and click login. Then it will ask for change password as shown in next slide. Enter the old password and make a new password and save the password. Then login again. Password should have minimum one numeric number (eg.1,2,3..), at least one special symbol (#,$,@) and some alphabet (eg. a,b,c,d) the password should have minimum 8 or maximum 15 character.      Then update it and login again.</vt:lpstr>
      <vt:lpstr>Slide 8</vt:lpstr>
      <vt:lpstr>How To Apply For Consent</vt:lpstr>
      <vt:lpstr> Select the industrial login and enter the User Id and    password. The home page of their Id will open. Here     user can apply their consent application by clicking     on “apply for consent”.  </vt:lpstr>
      <vt:lpstr> Here the status of application is shown at the  home page of user Id. There are two tabs 1st is “In progress Application” and the second one is “completed Application”. In progress contains that  application which is in ID of industry and  available for editing or further change by user. The completed application is that application which is submitted to the board and user can't make any  change in this application. This application is in account of board as under process. However if the board raise clarification/ show cause notice then industry can make changes in the application. The information already can altered or any document can deleted new document can be uploaded.</vt:lpstr>
      <vt:lpstr> Click “Apply for consent”, a page will be  appear on      the screen. Select here Consent  type, CTO (Consent To Operate.</vt:lpstr>
      <vt:lpstr>If you do not have all the details with you at this time, then you can fill whatever you have. In this case, you can click button ‘In progress’  and then ‘Save’. Now It will save your application in OCMMS and a number shall be allotted ( See next slide ) and you can logout. You can collect all the details as per your convenience and then login at any time. </vt:lpstr>
      <vt:lpstr>You can view your “Application Number”. At this stage the application is not submitted to SPCB and hence can not be viewed by officers of  SPCB</vt:lpstr>
      <vt:lpstr>After login, you can click at the tab ‘In progress Applications’ and at application number you want to edit or fill details, whatever you have collected.  At this stage, if you are again unable to fill all the details, then you can again save your application as ‘in progress’. It can be for any number of times</vt:lpstr>
      <vt:lpstr>Now click tab ‘Edit’ and fill the details one by one</vt:lpstr>
      <vt:lpstr> After the next button user can see a form for  consent. User need to fill up all the details. And the next important tab is Enclosures. Go to this tab and see the option upload and delete. Upload is for uploading documents and delete is for deleting the already uploaded documents.</vt:lpstr>
      <vt:lpstr> Document checklist window, upload the    documents here</vt:lpstr>
      <vt:lpstr> </vt:lpstr>
      <vt:lpstr>Slide 20</vt:lpstr>
      <vt:lpstr>  </vt:lpstr>
      <vt:lpstr>After completing the application this page will occur and here we can download the application form and also view the form which we have filled.</vt:lpstr>
      <vt:lpstr>When user received Observation/ Clarification</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Apply For Consent</dc:title>
  <dc:creator>Prashant</dc:creator>
  <cp:lastModifiedBy>Pragya</cp:lastModifiedBy>
  <cp:revision>286</cp:revision>
  <dcterms:created xsi:type="dcterms:W3CDTF">2006-08-16T00:00:00Z</dcterms:created>
  <dcterms:modified xsi:type="dcterms:W3CDTF">2017-07-24T10:56:37Z</dcterms:modified>
</cp:coreProperties>
</file>