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64" r:id="rId4"/>
    <p:sldId id="265" r:id="rId5"/>
    <p:sldId id="266" r:id="rId6"/>
    <p:sldId id="271" r:id="rId7"/>
    <p:sldId id="274" r:id="rId8"/>
    <p:sldId id="275"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5BB"/>
    <a:srgbClr val="1B75BB"/>
    <a:srgbClr val="008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C22517-E703-F4BE-C92D-722BFE3A8B29}" v="4" dt="2025-01-08T11:08:4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7a17a17aef6b0a48bdf2e09c792f22c06e563804a955c2385e7567860a34f2d::" providerId="AD" clId="Web-{89C22517-E703-F4BE-C92D-722BFE3A8B29}"/>
    <pc:docChg chg="addSld modSld">
      <pc:chgData name="Guest User" userId="S::urn:spo:anon#87a17a17aef6b0a48bdf2e09c792f22c06e563804a955c2385e7567860a34f2d::" providerId="AD" clId="Web-{89C22517-E703-F4BE-C92D-722BFE3A8B29}" dt="2025-01-08T11:08:45.987" v="3" actId="1076"/>
      <pc:docMkLst>
        <pc:docMk/>
      </pc:docMkLst>
      <pc:sldChg chg="addSp modSp add replId">
        <pc:chgData name="Guest User" userId="S::urn:spo:anon#87a17a17aef6b0a48bdf2e09c792f22c06e563804a955c2385e7567860a34f2d::" providerId="AD" clId="Web-{89C22517-E703-F4BE-C92D-722BFE3A8B29}" dt="2025-01-08T11:08:45.987" v="3" actId="1076"/>
        <pc:sldMkLst>
          <pc:docMk/>
          <pc:sldMk cId="625206773" sldId="273"/>
        </pc:sldMkLst>
        <pc:spChg chg="add mod">
          <ac:chgData name="Guest User" userId="S::urn:spo:anon#87a17a17aef6b0a48bdf2e09c792f22c06e563804a955c2385e7567860a34f2d::" providerId="AD" clId="Web-{89C22517-E703-F4BE-C92D-722BFE3A8B29}" dt="2025-01-08T11:08:45.987" v="3" actId="1076"/>
          <ac:spMkLst>
            <pc:docMk/>
            <pc:sldMk cId="625206773" sldId="273"/>
            <ac:spMk id="10" creationId="{F3B2F6D3-FE89-6B84-9346-6863E1730170}"/>
          </ac:spMkLst>
        </pc:spChg>
      </pc:sldChg>
      <pc:sldChg chg="add replId">
        <pc:chgData name="Guest User" userId="S::urn:spo:anon#87a17a17aef6b0a48bdf2e09c792f22c06e563804a955c2385e7567860a34f2d::" providerId="AD" clId="Web-{89C22517-E703-F4BE-C92D-722BFE3A8B29}" dt="2025-01-08T11:08:15.612" v="1"/>
        <pc:sldMkLst>
          <pc:docMk/>
          <pc:sldMk cId="1394239008"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7457-0A5E-4669-BB16-71D7792C7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4B3C05-CE13-4E69-B58A-58AAF5B5F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F2F34-9AA2-45EC-BAEF-EC1C7CCC3C20}"/>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FD0C34A5-7301-449B-B385-7228E855E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1832D-B9F0-4535-A940-DB4517F1D796}"/>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14947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2F79-AFD7-4F38-979A-422A405496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836A0-919A-4267-A0C7-325B8F8D7B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1D804-D371-46C5-BFC6-78F984B1F4F1}"/>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94856959-D1DA-42F0-AD1D-E07E2CA10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6ECFB-6B2C-4D82-BE24-9282F00D2E8B}"/>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376471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9A535-90E4-426A-AE25-16199CD0E9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3A78D-CEF6-4B1D-9F27-88F63C48B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76ED3-B26A-40DE-9B72-67E84A1E12D3}"/>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C944C9F6-141C-4CE9-A655-FA49532B9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2FF83-6D51-42DE-9516-6600D838A037}"/>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414437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9DDC0A6-45CB-4A98-844B-8685A00FF949}"/>
              </a:ext>
            </a:extLst>
          </p:cNvPr>
          <p:cNvSpPr>
            <a:spLocks noGrp="1"/>
          </p:cNvSpPr>
          <p:nvPr>
            <p:ph type="pic" sz="quarter" idx="13"/>
          </p:nvPr>
        </p:nvSpPr>
        <p:spPr>
          <a:xfrm>
            <a:off x="3414713" y="0"/>
            <a:ext cx="8777287" cy="6858000"/>
          </a:xfrm>
        </p:spPr>
        <p:txBody>
          <a:bodyPr/>
          <a:lstStyle/>
          <a:p>
            <a:endParaRPr lang="en-US"/>
          </a:p>
        </p:txBody>
      </p:sp>
      <p:sp>
        <p:nvSpPr>
          <p:cNvPr id="4" name="Date Placeholder 3">
            <a:extLst>
              <a:ext uri="{FF2B5EF4-FFF2-40B4-BE49-F238E27FC236}">
                <a16:creationId xmlns:a16="http://schemas.microsoft.com/office/drawing/2014/main" id="{3C5D7480-8EC7-49D2-BD2B-51367EB2027F}"/>
              </a:ext>
            </a:extLst>
          </p:cNvPr>
          <p:cNvSpPr>
            <a:spLocks noGrp="1"/>
          </p:cNvSpPr>
          <p:nvPr>
            <p:ph type="dt" sz="half" idx="10"/>
          </p:nvPr>
        </p:nvSpPr>
        <p:spPr/>
        <p:txBody>
          <a:bodyPr/>
          <a:lstStyle/>
          <a:p>
            <a:fld id="{9E0780DD-F642-458E-884E-2962037EA318}" type="datetimeFigureOut">
              <a:rPr lang="en-US" smtClean="0"/>
              <a:t>1/10/2025</a:t>
            </a:fld>
            <a:endParaRPr lang="en-US"/>
          </a:p>
        </p:txBody>
      </p:sp>
      <p:sp>
        <p:nvSpPr>
          <p:cNvPr id="5" name="Footer Placeholder 4">
            <a:extLst>
              <a:ext uri="{FF2B5EF4-FFF2-40B4-BE49-F238E27FC236}">
                <a16:creationId xmlns:a16="http://schemas.microsoft.com/office/drawing/2014/main" id="{3C2A7E91-DDE4-4E37-84F2-BE2250F52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E2C76-C9A8-4AD9-B030-BD7249AD2868}"/>
              </a:ext>
            </a:extLst>
          </p:cNvPr>
          <p:cNvSpPr>
            <a:spLocks noGrp="1"/>
          </p:cNvSpPr>
          <p:nvPr>
            <p:ph type="sldNum" sz="quarter" idx="12"/>
          </p:nvPr>
        </p:nvSpPr>
        <p:spPr/>
        <p:txBody>
          <a:bodyPr/>
          <a:lstStyle/>
          <a:p>
            <a:fld id="{6878D090-C0CF-4512-A876-64FB871B46CB}" type="slidenum">
              <a:rPr lang="en-US" smtClean="0"/>
              <a:t>‹#›</a:t>
            </a:fld>
            <a:endParaRPr lang="en-US"/>
          </a:p>
        </p:txBody>
      </p:sp>
      <p:sp>
        <p:nvSpPr>
          <p:cNvPr id="7" name="Rectangle 6">
            <a:extLst>
              <a:ext uri="{FF2B5EF4-FFF2-40B4-BE49-F238E27FC236}">
                <a16:creationId xmlns:a16="http://schemas.microsoft.com/office/drawing/2014/main" id="{DBA95650-12FC-4CB4-B00F-087113C3DB68}"/>
              </a:ext>
            </a:extLst>
          </p:cNvPr>
          <p:cNvSpPr/>
          <p:nvPr userDrawn="1"/>
        </p:nvSpPr>
        <p:spPr>
          <a:xfrm>
            <a:off x="0" y="0"/>
            <a:ext cx="73711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16D5A4-18D7-4055-9B87-EA60511527B4}"/>
              </a:ext>
            </a:extLst>
          </p:cNvPr>
          <p:cNvSpPr/>
          <p:nvPr userDrawn="1"/>
        </p:nvSpPr>
        <p:spPr>
          <a:xfrm>
            <a:off x="3387012" y="0"/>
            <a:ext cx="8804988" cy="6858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446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ABCA-0196-42D9-AFBC-46E56F897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B334C-55F5-492F-A96E-69E7742F6F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7257D-7BA9-48AD-A766-21E9034B1E46}"/>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25513CB0-3458-4D12-B5DE-85B334984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591AA-263D-42F7-89D8-845EF88201C2}"/>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300334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B81A-BC5D-49E9-9807-FC9A6C0B0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AD1EE7-EF86-4209-9525-8EFB59F77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4C2E8-CB7E-47A5-B665-CB6D1023C921}"/>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80B9FDB5-1462-4919-ACFD-70F0B05D6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AD897-4DBC-41BE-90C7-4827138C0D0F}"/>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366544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2B26-C14F-4C91-B612-81F8A71E5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4803F-182A-4E43-91A5-60933F582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E4D866-E658-45DA-BBAC-EA93FF510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12CC25-A17D-4BB7-B769-45BAE142F702}"/>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6" name="Footer Placeholder 5">
            <a:extLst>
              <a:ext uri="{FF2B5EF4-FFF2-40B4-BE49-F238E27FC236}">
                <a16:creationId xmlns:a16="http://schemas.microsoft.com/office/drawing/2014/main" id="{77FEADB3-4B51-47C4-8A1B-10BA86AF0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EB706-AC50-44EB-A191-D3E0DA1E56B6}"/>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68756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AF60-A598-441A-A474-E009CB572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0545B-C5D0-4905-ADE4-323045E7D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9F371-DE8D-42EE-935F-46CEAFB35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B368C-7FE3-4ED3-AD5F-740C158C4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EE77E-CA24-41BC-9AB8-4751B3F76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C41BF-1ADD-42B0-9E8B-B625FFE1A9CB}"/>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8" name="Footer Placeholder 7">
            <a:extLst>
              <a:ext uri="{FF2B5EF4-FFF2-40B4-BE49-F238E27FC236}">
                <a16:creationId xmlns:a16="http://schemas.microsoft.com/office/drawing/2014/main" id="{2FB39CB7-BA72-4003-A864-E96279F5D2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3623EE-C674-4D70-A0BA-5E0978B1C1CC}"/>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169918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54E1-6DFA-4209-84B8-5BDD4D2F9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C16FC3-F849-4A4E-919B-B5048693BD1E}"/>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4" name="Footer Placeholder 3">
            <a:extLst>
              <a:ext uri="{FF2B5EF4-FFF2-40B4-BE49-F238E27FC236}">
                <a16:creationId xmlns:a16="http://schemas.microsoft.com/office/drawing/2014/main" id="{2F18D836-D70E-4919-8C93-19657AC04F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FD72A-4E7D-4BDA-9285-FEB121FC32B8}"/>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25890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933B2-6CE5-4554-908A-3E712A8DC96E}"/>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3" name="Footer Placeholder 2">
            <a:extLst>
              <a:ext uri="{FF2B5EF4-FFF2-40B4-BE49-F238E27FC236}">
                <a16:creationId xmlns:a16="http://schemas.microsoft.com/office/drawing/2014/main" id="{8225CA6C-4A10-4900-BBC9-4E8C11360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E07F5D-0663-48F2-8ACC-EAA698511114}"/>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24652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CF81-5C18-41BB-92D3-FE3C69608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29CAA6-56A5-4485-885E-C1D43CC1A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C5DD36-05A9-4748-8A4C-A7CB15BD5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1E142-394A-49A9-B66C-8A6E6A322428}"/>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6" name="Footer Placeholder 5">
            <a:extLst>
              <a:ext uri="{FF2B5EF4-FFF2-40B4-BE49-F238E27FC236}">
                <a16:creationId xmlns:a16="http://schemas.microsoft.com/office/drawing/2014/main" id="{C85D9278-8F45-4417-A8FF-F49677F5F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BD981-31B3-4149-A401-8E64808B096D}"/>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178151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1E09-EBB8-43E6-8ECC-00F247D8D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3C4F5A-E2CC-4A96-8C30-6C46917BF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BFF32F-95E2-4903-A0D7-20C05008A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3F170-AB3F-4B1F-9EA5-24835361593C}"/>
              </a:ext>
            </a:extLst>
          </p:cNvPr>
          <p:cNvSpPr>
            <a:spLocks noGrp="1"/>
          </p:cNvSpPr>
          <p:nvPr>
            <p:ph type="dt" sz="half" idx="10"/>
          </p:nvPr>
        </p:nvSpPr>
        <p:spPr/>
        <p:txBody>
          <a:bodyPr/>
          <a:lstStyle/>
          <a:p>
            <a:fld id="{58538E66-EDD3-4122-AC48-70E2CE7A2592}" type="datetimeFigureOut">
              <a:rPr lang="en-US" smtClean="0"/>
              <a:t>1/10/2025</a:t>
            </a:fld>
            <a:endParaRPr lang="en-US"/>
          </a:p>
        </p:txBody>
      </p:sp>
      <p:sp>
        <p:nvSpPr>
          <p:cNvPr id="6" name="Footer Placeholder 5">
            <a:extLst>
              <a:ext uri="{FF2B5EF4-FFF2-40B4-BE49-F238E27FC236}">
                <a16:creationId xmlns:a16="http://schemas.microsoft.com/office/drawing/2014/main" id="{EE7AF8AE-3EFF-4C08-97D8-F48F9F1B6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776C1-822B-4506-AE1A-180854FF93DD}"/>
              </a:ext>
            </a:extLst>
          </p:cNvPr>
          <p:cNvSpPr>
            <a:spLocks noGrp="1"/>
          </p:cNvSpPr>
          <p:nvPr>
            <p:ph type="sldNum" sz="quarter" idx="12"/>
          </p:nvPr>
        </p:nvSpPr>
        <p:spPr/>
        <p:txBody>
          <a:bodyPr/>
          <a:lstStyle/>
          <a:p>
            <a:fld id="{A68F04BC-5915-455C-95FB-8362DBD4D56B}" type="slidenum">
              <a:rPr lang="en-US" smtClean="0"/>
              <a:t>‹#›</a:t>
            </a:fld>
            <a:endParaRPr lang="en-US"/>
          </a:p>
        </p:txBody>
      </p:sp>
    </p:spTree>
    <p:extLst>
      <p:ext uri="{BB962C8B-B14F-4D97-AF65-F5344CB8AC3E}">
        <p14:creationId xmlns:p14="http://schemas.microsoft.com/office/powerpoint/2010/main" val="27763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3071C-78B1-4FB0-9A29-84D6BF13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556BD-FD2A-4736-A178-C45D9305E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96A05-4883-4187-B47A-EC4086776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38E66-EDD3-4122-AC48-70E2CE7A2592}" type="datetimeFigureOut">
              <a:rPr lang="en-US" smtClean="0"/>
              <a:t>1/10/2025</a:t>
            </a:fld>
            <a:endParaRPr lang="en-US"/>
          </a:p>
        </p:txBody>
      </p:sp>
      <p:sp>
        <p:nvSpPr>
          <p:cNvPr id="5" name="Footer Placeholder 4">
            <a:extLst>
              <a:ext uri="{FF2B5EF4-FFF2-40B4-BE49-F238E27FC236}">
                <a16:creationId xmlns:a16="http://schemas.microsoft.com/office/drawing/2014/main" id="{0B7F3D72-A5D0-4252-91B9-DEB24572D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113AFC-1101-4464-9214-4739DD57A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F04BC-5915-455C-95FB-8362DBD4D56B}" type="slidenum">
              <a:rPr lang="en-US" smtClean="0"/>
              <a:t>‹#›</a:t>
            </a:fld>
            <a:endParaRPr lang="en-US"/>
          </a:p>
        </p:txBody>
      </p:sp>
    </p:spTree>
    <p:extLst>
      <p:ext uri="{BB962C8B-B14F-4D97-AF65-F5344CB8AC3E}">
        <p14:creationId xmlns:p14="http://schemas.microsoft.com/office/powerpoint/2010/main" val="2498032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C11D1C-C080-4D72-A348-140B45CF72A9}"/>
              </a:ext>
            </a:extLst>
          </p:cNvPr>
          <p:cNvGrpSpPr/>
          <p:nvPr/>
        </p:nvGrpSpPr>
        <p:grpSpPr>
          <a:xfrm>
            <a:off x="734576" y="0"/>
            <a:ext cx="337140" cy="6858000"/>
            <a:chOff x="3054583" y="194732"/>
            <a:chExt cx="297456" cy="6496861"/>
          </a:xfrm>
        </p:grpSpPr>
        <p:sp>
          <p:nvSpPr>
            <p:cNvPr id="6" name="Rectangle 5">
              <a:extLst>
                <a:ext uri="{FF2B5EF4-FFF2-40B4-BE49-F238E27FC236}">
                  <a16:creationId xmlns:a16="http://schemas.microsoft.com/office/drawing/2014/main" id="{0CA213E6-E58F-418B-A2FF-497F321848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A75BB"/>
                </a:solidFill>
              </a:endParaRPr>
            </a:p>
          </p:txBody>
        </p:sp>
        <p:sp>
          <p:nvSpPr>
            <p:cNvPr id="7" name="Rectangle 6">
              <a:extLst>
                <a:ext uri="{FF2B5EF4-FFF2-40B4-BE49-F238E27FC236}">
                  <a16:creationId xmlns:a16="http://schemas.microsoft.com/office/drawing/2014/main" id="{15C00C2D-8586-4E27-8FD0-4F7DE345DFF0}"/>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A75BB"/>
                </a:solidFill>
              </a:endParaRPr>
            </a:p>
          </p:txBody>
        </p:sp>
      </p:grpSp>
      <p:pic>
        <p:nvPicPr>
          <p:cNvPr id="17" name="Picture 16">
            <a:extLst>
              <a:ext uri="{FF2B5EF4-FFF2-40B4-BE49-F238E27FC236}">
                <a16:creationId xmlns:a16="http://schemas.microsoft.com/office/drawing/2014/main" id="{312C8070-E07E-41D5-8FE1-5C137B143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14" y="987373"/>
            <a:ext cx="6510184" cy="3762375"/>
          </a:xfrm>
          <a:prstGeom prst="rect">
            <a:avLst/>
          </a:prstGeom>
        </p:spPr>
      </p:pic>
    </p:spTree>
    <p:extLst>
      <p:ext uri="{BB962C8B-B14F-4D97-AF65-F5344CB8AC3E}">
        <p14:creationId xmlns:p14="http://schemas.microsoft.com/office/powerpoint/2010/main" val="299770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9831"/>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1111640"/>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5F6F8DBF-5B68-42B6-82EA-476F1828171F}"/>
              </a:ext>
            </a:extLst>
          </p:cNvPr>
          <p:cNvSpPr txBox="1"/>
          <p:nvPr/>
        </p:nvSpPr>
        <p:spPr>
          <a:xfrm>
            <a:off x="1636111" y="1247227"/>
            <a:ext cx="571034" cy="461665"/>
          </a:xfrm>
          <a:prstGeom prst="rect">
            <a:avLst/>
          </a:prstGeom>
          <a:noFill/>
        </p:spPr>
        <p:txBody>
          <a:bodyPr wrap="square" rtlCol="0">
            <a:spAutoFit/>
          </a:bodyPr>
          <a:lstStyle/>
          <a:p>
            <a:r>
              <a:rPr lang="en-US" sz="2400" b="1" dirty="0">
                <a:solidFill>
                  <a:schemeClr val="bg1"/>
                </a:solidFill>
                <a:latin typeface="Pop"/>
              </a:rPr>
              <a:t>01</a:t>
            </a:r>
            <a:endParaRPr lang="en-US" b="1" dirty="0">
              <a:solidFill>
                <a:schemeClr val="bg1"/>
              </a:solidFill>
              <a:latin typeface="Pop"/>
            </a:endParaRPr>
          </a:p>
        </p:txBody>
      </p:sp>
      <p:sp>
        <p:nvSpPr>
          <p:cNvPr id="9" name="TextBox 8">
            <a:extLst>
              <a:ext uri="{FF2B5EF4-FFF2-40B4-BE49-F238E27FC236}">
                <a16:creationId xmlns:a16="http://schemas.microsoft.com/office/drawing/2014/main" id="{24FF65C2-F00A-4AFC-9582-5F0386520961}"/>
              </a:ext>
            </a:extLst>
          </p:cNvPr>
          <p:cNvSpPr txBox="1"/>
          <p:nvPr/>
        </p:nvSpPr>
        <p:spPr>
          <a:xfrm>
            <a:off x="1725287" y="2239695"/>
            <a:ext cx="484814" cy="400110"/>
          </a:xfrm>
          <a:prstGeom prst="rect">
            <a:avLst/>
          </a:prstGeom>
          <a:noFill/>
        </p:spPr>
        <p:txBody>
          <a:bodyPr wrap="square" rtlCol="0">
            <a:spAutoFit/>
          </a:bodyPr>
          <a:lstStyle/>
          <a:p>
            <a:r>
              <a:rPr lang="en-US" sz="2000" b="1" dirty="0">
                <a:latin typeface="Pop"/>
              </a:rPr>
              <a:t>02</a:t>
            </a:r>
          </a:p>
        </p:txBody>
      </p:sp>
      <p:sp>
        <p:nvSpPr>
          <p:cNvPr id="10" name="TextBox 9">
            <a:extLst>
              <a:ext uri="{FF2B5EF4-FFF2-40B4-BE49-F238E27FC236}">
                <a16:creationId xmlns:a16="http://schemas.microsoft.com/office/drawing/2014/main" id="{FEFC7672-D220-4639-9B62-2B50A6D1DA0C}"/>
              </a:ext>
            </a:extLst>
          </p:cNvPr>
          <p:cNvSpPr txBox="1"/>
          <p:nvPr/>
        </p:nvSpPr>
        <p:spPr>
          <a:xfrm>
            <a:off x="1727201" y="2983557"/>
            <a:ext cx="472883" cy="400110"/>
          </a:xfrm>
          <a:prstGeom prst="rect">
            <a:avLst/>
          </a:prstGeom>
          <a:noFill/>
        </p:spPr>
        <p:txBody>
          <a:bodyPr wrap="square" rtlCol="0">
            <a:spAutoFit/>
          </a:bodyPr>
          <a:lstStyle/>
          <a:p>
            <a:r>
              <a:rPr lang="en-US" sz="2000" b="1" dirty="0" smtClean="0">
                <a:latin typeface="Pop"/>
              </a:rPr>
              <a:t>03</a:t>
            </a:r>
            <a:endParaRPr lang="en-US" sz="2000" b="1" dirty="0">
              <a:latin typeface="Pop"/>
            </a:endParaRPr>
          </a:p>
        </p:txBody>
      </p:sp>
      <p:sp>
        <p:nvSpPr>
          <p:cNvPr id="11" name="TextBox 10">
            <a:extLst>
              <a:ext uri="{FF2B5EF4-FFF2-40B4-BE49-F238E27FC236}">
                <a16:creationId xmlns:a16="http://schemas.microsoft.com/office/drawing/2014/main" id="{14678170-B97D-462B-B20B-02966737485A}"/>
              </a:ext>
            </a:extLst>
          </p:cNvPr>
          <p:cNvSpPr txBox="1"/>
          <p:nvPr/>
        </p:nvSpPr>
        <p:spPr>
          <a:xfrm>
            <a:off x="1725287" y="3660727"/>
            <a:ext cx="471158" cy="402225"/>
          </a:xfrm>
          <a:prstGeom prst="rect">
            <a:avLst/>
          </a:prstGeom>
          <a:noFill/>
        </p:spPr>
        <p:txBody>
          <a:bodyPr wrap="square" rtlCol="0">
            <a:spAutoFit/>
          </a:bodyPr>
          <a:lstStyle/>
          <a:p>
            <a:r>
              <a:rPr lang="en-US" sz="2000" b="1" dirty="0">
                <a:latin typeface="Pop"/>
              </a:rPr>
              <a:t>04</a:t>
            </a:r>
          </a:p>
        </p:txBody>
      </p:sp>
      <p:sp>
        <p:nvSpPr>
          <p:cNvPr id="17" name="Arrow: Pentagon 16">
            <a:extLst>
              <a:ext uri="{FF2B5EF4-FFF2-40B4-BE49-F238E27FC236}">
                <a16:creationId xmlns:a16="http://schemas.microsoft.com/office/drawing/2014/main" id="{DA164323-4BDF-4086-AE7C-0D052AA24C18}"/>
              </a:ext>
            </a:extLst>
          </p:cNvPr>
          <p:cNvSpPr/>
          <p:nvPr/>
        </p:nvSpPr>
        <p:spPr>
          <a:xfrm>
            <a:off x="0" y="-9022"/>
            <a:ext cx="2936774" cy="834579"/>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Stock management</a:t>
            </a:r>
          </a:p>
          <a:p>
            <a:pPr algn="ctr"/>
            <a:r>
              <a:rPr lang="en-US" sz="2000" b="1" dirty="0" smtClean="0">
                <a:ln w="0"/>
                <a:solidFill>
                  <a:schemeClr val="bg1"/>
                </a:solidFill>
                <a:effectLst>
                  <a:outerShdw blurRad="38100" dist="19050" dir="2700000" algn="tl" rotWithShape="0">
                    <a:schemeClr val="dk1">
                      <a:alpha val="40000"/>
                    </a:schemeClr>
                  </a:outerShdw>
                </a:effectLst>
              </a:rPr>
              <a:t>Tablet based application</a:t>
            </a:r>
            <a:endParaRPr lang="en-US" sz="2000" b="1" dirty="0">
              <a:ln w="0"/>
              <a:solidFill>
                <a:schemeClr val="bg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614BC3E5-D84A-4371-9992-6828B4E4ED02}"/>
              </a:ext>
            </a:extLst>
          </p:cNvPr>
          <p:cNvGrpSpPr/>
          <p:nvPr/>
        </p:nvGrpSpPr>
        <p:grpSpPr>
          <a:xfrm>
            <a:off x="3045156" y="176976"/>
            <a:ext cx="297456" cy="6496861"/>
            <a:chOff x="3054583" y="194732"/>
            <a:chExt cx="297456" cy="6496861"/>
          </a:xfrm>
        </p:grpSpPr>
        <p:sp>
          <p:nvSpPr>
            <p:cNvPr id="22" name="Rectangle 21">
              <a:extLst>
                <a:ext uri="{FF2B5EF4-FFF2-40B4-BE49-F238E27FC236}">
                  <a16:creationId xmlns:a16="http://schemas.microsoft.com/office/drawing/2014/main" id="{9EA01D62-6130-4DDE-8616-FA315B7F4E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94E209-3E72-4B65-B5B1-68CA9255D772}"/>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TM purpose">
            <a:extLst>
              <a:ext uri="{FF2B5EF4-FFF2-40B4-BE49-F238E27FC236}">
                <a16:creationId xmlns:a16="http://schemas.microsoft.com/office/drawing/2014/main" id="{B3504308-5AD4-411F-83F4-2D3C392361DD}"/>
              </a:ext>
            </a:extLst>
          </p:cNvPr>
          <p:cNvSpPr/>
          <p:nvPr/>
        </p:nvSpPr>
        <p:spPr>
          <a:xfrm>
            <a:off x="3342612" y="197963"/>
            <a:ext cx="8723697" cy="64794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algn="ctr"/>
            <a:r>
              <a:rPr lang="en-US" sz="3200" b="1" dirty="0">
                <a:solidFill>
                  <a:srgbClr val="1B75BB"/>
                </a:solidFill>
              </a:rPr>
              <a:t>  </a:t>
            </a:r>
            <a:endParaRPr lang="en-US" b="1" dirty="0">
              <a:solidFill>
                <a:srgbClr val="3333FF"/>
              </a:solidFill>
            </a:endParaRPr>
          </a:p>
          <a:p>
            <a:pPr marL="685800"/>
            <a:endParaRPr lang="en-US" sz="1200" dirty="0">
              <a:solidFill>
                <a:schemeClr val="tx1"/>
              </a:solidFill>
            </a:endParaRPr>
          </a:p>
          <a:p>
            <a:pPr marL="685800"/>
            <a:endParaRPr lang="en-US" dirty="0">
              <a:solidFill>
                <a:schemeClr val="tx1"/>
              </a:solidFill>
            </a:endParaRPr>
          </a:p>
          <a:p>
            <a:pPr marL="685800"/>
            <a:endParaRPr lang="en-US" dirty="0">
              <a:solidFill>
                <a:schemeClr val="tx1"/>
              </a:solidFill>
            </a:endParaRPr>
          </a:p>
          <a:p>
            <a:pPr marL="685800"/>
            <a:endParaRPr lang="en-US" dirty="0">
              <a:solidFill>
                <a:schemeClr val="tx1"/>
              </a:solidFill>
            </a:endParaRPr>
          </a:p>
          <a:p>
            <a:pPr marL="685800"/>
            <a:endParaRPr lang="en-US" dirty="0">
              <a:solidFill>
                <a:schemeClr val="tx1"/>
              </a:solidFill>
            </a:endParaRPr>
          </a:p>
          <a:p>
            <a:pPr marL="685800" indent="228600">
              <a:buFont typeface="Arial" panose="020B0604020202020204" pitchFamily="34" charset="0"/>
              <a:buChar char="•"/>
            </a:pPr>
            <a:endParaRPr lang="en-US" dirty="0">
              <a:solidFill>
                <a:schemeClr val="tx1"/>
              </a:solidFill>
            </a:endParaRPr>
          </a:p>
          <a:p>
            <a:pPr marL="685800" indent="228600">
              <a:buFont typeface="Arial" panose="020B0604020202020204" pitchFamily="34" charset="0"/>
              <a:buChar char="•"/>
            </a:pPr>
            <a:endParaRPr lang="en-US" dirty="0">
              <a:solidFill>
                <a:schemeClr val="tx1"/>
              </a:solidFill>
            </a:endParaRPr>
          </a:p>
        </p:txBody>
      </p:sp>
      <p:pic>
        <p:nvPicPr>
          <p:cNvPr id="5" name="Picture 4">
            <a:extLst>
              <a:ext uri="{FF2B5EF4-FFF2-40B4-BE49-F238E27FC236}">
                <a16:creationId xmlns:a16="http://schemas.microsoft.com/office/drawing/2014/main" id="{D3B25FE1-D719-496B-988A-8FF3DCB21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sp>
        <p:nvSpPr>
          <p:cNvPr id="38" name="TextBox 37">
            <a:extLst>
              <a:ext uri="{FF2B5EF4-FFF2-40B4-BE49-F238E27FC236}">
                <a16:creationId xmlns:a16="http://schemas.microsoft.com/office/drawing/2014/main" id="{775316B3-AC1D-48DF-880F-667A515CB275}"/>
              </a:ext>
            </a:extLst>
          </p:cNvPr>
          <p:cNvSpPr txBox="1"/>
          <p:nvPr/>
        </p:nvSpPr>
        <p:spPr>
          <a:xfrm>
            <a:off x="1753099" y="4349634"/>
            <a:ext cx="471158" cy="402225"/>
          </a:xfrm>
          <a:prstGeom prst="rect">
            <a:avLst/>
          </a:prstGeom>
          <a:noFill/>
        </p:spPr>
        <p:txBody>
          <a:bodyPr wrap="square" rtlCol="0">
            <a:spAutoFit/>
          </a:bodyPr>
          <a:lstStyle/>
          <a:p>
            <a:r>
              <a:rPr lang="en-US" sz="2000" b="1" dirty="0">
                <a:latin typeface="Pop"/>
              </a:rPr>
              <a:t>05</a:t>
            </a:r>
          </a:p>
        </p:txBody>
      </p:sp>
      <p:sp>
        <p:nvSpPr>
          <p:cNvPr id="41" name="TextBox 40">
            <a:extLst>
              <a:ext uri="{FF2B5EF4-FFF2-40B4-BE49-F238E27FC236}">
                <a16:creationId xmlns:a16="http://schemas.microsoft.com/office/drawing/2014/main" id="{36A82913-FA9A-4D1D-AF8E-BCF386FB8AC0}"/>
              </a:ext>
            </a:extLst>
          </p:cNvPr>
          <p:cNvSpPr txBox="1"/>
          <p:nvPr/>
        </p:nvSpPr>
        <p:spPr>
          <a:xfrm>
            <a:off x="1751191" y="4353728"/>
            <a:ext cx="471158" cy="402225"/>
          </a:xfrm>
          <a:prstGeom prst="rect">
            <a:avLst/>
          </a:prstGeom>
          <a:noFill/>
        </p:spPr>
        <p:txBody>
          <a:bodyPr wrap="square" rtlCol="0">
            <a:spAutoFit/>
          </a:bodyPr>
          <a:lstStyle/>
          <a:p>
            <a:r>
              <a:rPr lang="en-US" sz="2000" b="1" dirty="0">
                <a:latin typeface="Pop"/>
              </a:rPr>
              <a:t>05</a:t>
            </a:r>
          </a:p>
        </p:txBody>
      </p:sp>
      <p:sp>
        <p:nvSpPr>
          <p:cNvPr id="3" name="Rectangle 2">
            <a:extLst>
              <a:ext uri="{FF2B5EF4-FFF2-40B4-BE49-F238E27FC236}">
                <a16:creationId xmlns:a16="http://schemas.microsoft.com/office/drawing/2014/main" id="{8D2427F0-AEF5-3463-0112-F24068EF1379}"/>
              </a:ext>
            </a:extLst>
          </p:cNvPr>
          <p:cNvSpPr/>
          <p:nvPr/>
        </p:nvSpPr>
        <p:spPr>
          <a:xfrm>
            <a:off x="3582649" y="1337237"/>
            <a:ext cx="2136090" cy="5815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548BB933-1458-1BC0-D9D7-AC5CB4BEF37C}"/>
              </a:ext>
            </a:extLst>
          </p:cNvPr>
          <p:cNvSpPr/>
          <p:nvPr/>
        </p:nvSpPr>
        <p:spPr>
          <a:xfrm>
            <a:off x="3640719" y="5446150"/>
            <a:ext cx="8126559" cy="5815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B002E78-2521-E6C6-2D32-43BA9192DC8A}"/>
              </a:ext>
            </a:extLst>
          </p:cNvPr>
          <p:cNvSpPr/>
          <p:nvPr/>
        </p:nvSpPr>
        <p:spPr>
          <a:xfrm>
            <a:off x="7187425" y="2828893"/>
            <a:ext cx="1581821" cy="1109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786E7C1-1765-7941-63A4-0538329B1323}"/>
              </a:ext>
            </a:extLst>
          </p:cNvPr>
          <p:cNvSpPr/>
          <p:nvPr/>
        </p:nvSpPr>
        <p:spPr>
          <a:xfrm>
            <a:off x="3494666" y="2068711"/>
            <a:ext cx="1497059" cy="2309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TM purpose">
            <a:extLst>
              <a:ext uri="{FF2B5EF4-FFF2-40B4-BE49-F238E27FC236}">
                <a16:creationId xmlns:a16="http://schemas.microsoft.com/office/drawing/2014/main" id="{5FD7A7C0-0D97-80F7-77E6-F01EDB4032E2}"/>
              </a:ext>
            </a:extLst>
          </p:cNvPr>
          <p:cNvSpPr/>
          <p:nvPr/>
        </p:nvSpPr>
        <p:spPr>
          <a:xfrm>
            <a:off x="3342612" y="173383"/>
            <a:ext cx="8723697" cy="64794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en-US" sz="1600" dirty="0" smtClean="0">
              <a:solidFill>
                <a:schemeClr val="tx1"/>
              </a:solidFill>
              <a:latin typeface="Arial" panose="020B0604020202020204" pitchFamily="34" charset="0"/>
            </a:endParaRPr>
          </a:p>
        </p:txBody>
      </p:sp>
      <p:sp>
        <p:nvSpPr>
          <p:cNvPr id="26" name="Rectangle 25">
            <a:extLst>
              <a:ext uri="{FF2B5EF4-FFF2-40B4-BE49-F238E27FC236}">
                <a16:creationId xmlns:a16="http://schemas.microsoft.com/office/drawing/2014/main" id="{3A2AFA38-547C-A8A0-FED7-4970CC3CA677}"/>
              </a:ext>
            </a:extLst>
          </p:cNvPr>
          <p:cNvSpPr/>
          <p:nvPr/>
        </p:nvSpPr>
        <p:spPr>
          <a:xfrm>
            <a:off x="3654151" y="3954536"/>
            <a:ext cx="1388852" cy="4001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153B86A6-BF02-8CB3-BF5F-A93B2B11738E}"/>
              </a:ext>
            </a:extLst>
          </p:cNvPr>
          <p:cNvSpPr/>
          <p:nvPr/>
        </p:nvSpPr>
        <p:spPr>
          <a:xfrm>
            <a:off x="6737810" y="3959791"/>
            <a:ext cx="1388852" cy="4001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2"/>
          <p:cNvSpPr>
            <a:spLocks noChangeArrowheads="1"/>
          </p:cNvSpPr>
          <p:nvPr/>
        </p:nvSpPr>
        <p:spPr bwMode="auto">
          <a:xfrm>
            <a:off x="3329622" y="-2154432"/>
            <a:ext cx="8736687"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Designed and developed responsive web and mobile applications for seamless user experiences.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Built a workflow management application automating ticket assignment and tracking, integrated with SAP systems via OData services.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Automated processes to improve efficiency and reduce manual tasks.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Ensured adherence to design standards for consistency and usability.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Delivered scalable, high-performance solutions within deadlines. </a:t>
            </a:r>
          </a:p>
        </p:txBody>
      </p:sp>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t="15293"/>
          <a:stretch/>
        </p:blipFill>
        <p:spPr>
          <a:xfrm>
            <a:off x="3562371" y="2140334"/>
            <a:ext cx="4103812" cy="4339805"/>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9928" y="2193321"/>
            <a:ext cx="6316865" cy="4252301"/>
          </a:xfrm>
          <a:prstGeom prst="rect">
            <a:avLst/>
          </a:prstGeom>
        </p:spPr>
      </p:pic>
    </p:spTree>
    <p:extLst>
      <p:ext uri="{BB962C8B-B14F-4D97-AF65-F5344CB8AC3E}">
        <p14:creationId xmlns:p14="http://schemas.microsoft.com/office/powerpoint/2010/main" val="250530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0"/>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2009105"/>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5F6F8DBF-5B68-42B6-82EA-476F1828171F}"/>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01</a:t>
            </a:r>
            <a:endParaRPr lang="en-US" sz="1600" b="1" dirty="0">
              <a:solidFill>
                <a:schemeClr val="bg1">
                  <a:lumMod val="75000"/>
                </a:schemeClr>
              </a:solidFill>
              <a:latin typeface="Pop"/>
            </a:endParaRPr>
          </a:p>
        </p:txBody>
      </p:sp>
      <p:sp>
        <p:nvSpPr>
          <p:cNvPr id="9" name="TextBox 8">
            <a:extLst>
              <a:ext uri="{FF2B5EF4-FFF2-40B4-BE49-F238E27FC236}">
                <a16:creationId xmlns:a16="http://schemas.microsoft.com/office/drawing/2014/main" id="{24FF65C2-F00A-4AFC-9582-5F0386520961}"/>
              </a:ext>
            </a:extLst>
          </p:cNvPr>
          <p:cNvSpPr txBox="1"/>
          <p:nvPr/>
        </p:nvSpPr>
        <p:spPr>
          <a:xfrm>
            <a:off x="1656873" y="2118953"/>
            <a:ext cx="601320" cy="461665"/>
          </a:xfrm>
          <a:prstGeom prst="rect">
            <a:avLst/>
          </a:prstGeom>
          <a:noFill/>
        </p:spPr>
        <p:txBody>
          <a:bodyPr wrap="square" rtlCol="0">
            <a:spAutoFit/>
          </a:bodyPr>
          <a:lstStyle/>
          <a:p>
            <a:r>
              <a:rPr lang="en-US" sz="2400" b="1" dirty="0">
                <a:solidFill>
                  <a:schemeClr val="bg1"/>
                </a:solidFill>
                <a:latin typeface="Pop"/>
              </a:rPr>
              <a:t>02</a:t>
            </a:r>
          </a:p>
        </p:txBody>
      </p:sp>
      <p:sp>
        <p:nvSpPr>
          <p:cNvPr id="10" name="TextBox 9">
            <a:extLst>
              <a:ext uri="{FF2B5EF4-FFF2-40B4-BE49-F238E27FC236}">
                <a16:creationId xmlns:a16="http://schemas.microsoft.com/office/drawing/2014/main" id="{FEFC7672-D220-4639-9B62-2B50A6D1DA0C}"/>
              </a:ext>
            </a:extLst>
          </p:cNvPr>
          <p:cNvSpPr txBox="1"/>
          <p:nvPr/>
        </p:nvSpPr>
        <p:spPr>
          <a:xfrm>
            <a:off x="1727201" y="2983557"/>
            <a:ext cx="472883" cy="400110"/>
          </a:xfrm>
          <a:prstGeom prst="rect">
            <a:avLst/>
          </a:prstGeom>
          <a:noFill/>
        </p:spPr>
        <p:txBody>
          <a:bodyPr wrap="square" rtlCol="0">
            <a:spAutoFit/>
          </a:bodyPr>
          <a:lstStyle/>
          <a:p>
            <a:r>
              <a:rPr lang="en-US" sz="2000" b="1" dirty="0">
                <a:latin typeface="Pop"/>
              </a:rPr>
              <a:t>03</a:t>
            </a:r>
          </a:p>
        </p:txBody>
      </p:sp>
      <p:sp>
        <p:nvSpPr>
          <p:cNvPr id="11" name="TextBox 10">
            <a:extLst>
              <a:ext uri="{FF2B5EF4-FFF2-40B4-BE49-F238E27FC236}">
                <a16:creationId xmlns:a16="http://schemas.microsoft.com/office/drawing/2014/main" id="{14678170-B97D-462B-B20B-02966737485A}"/>
              </a:ext>
            </a:extLst>
          </p:cNvPr>
          <p:cNvSpPr txBox="1"/>
          <p:nvPr/>
        </p:nvSpPr>
        <p:spPr>
          <a:xfrm>
            <a:off x="1725286" y="3660728"/>
            <a:ext cx="532905" cy="400110"/>
          </a:xfrm>
          <a:prstGeom prst="rect">
            <a:avLst/>
          </a:prstGeom>
          <a:noFill/>
        </p:spPr>
        <p:txBody>
          <a:bodyPr wrap="square" rtlCol="0">
            <a:spAutoFit/>
          </a:bodyPr>
          <a:lstStyle/>
          <a:p>
            <a:r>
              <a:rPr lang="en-US" sz="2000" b="1" dirty="0">
                <a:latin typeface="Pop"/>
              </a:rPr>
              <a:t>04</a:t>
            </a:r>
          </a:p>
        </p:txBody>
      </p:sp>
      <p:sp>
        <p:nvSpPr>
          <p:cNvPr id="19" name="Arrow: Pentagon 18">
            <a:extLst>
              <a:ext uri="{FF2B5EF4-FFF2-40B4-BE49-F238E27FC236}">
                <a16:creationId xmlns:a16="http://schemas.microsoft.com/office/drawing/2014/main" id="{F1003C88-0364-46B3-A80E-DB139AB5F2CC}"/>
              </a:ext>
            </a:extLst>
          </p:cNvPr>
          <p:cNvSpPr/>
          <p:nvPr/>
        </p:nvSpPr>
        <p:spPr>
          <a:xfrm>
            <a:off x="0" y="1354"/>
            <a:ext cx="2946400" cy="833086"/>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Ticketing tool for AMS</a:t>
            </a:r>
            <a:endParaRPr lang="en-US" sz="2000" b="1" dirty="0">
              <a:ln w="0"/>
              <a:solidFill>
                <a:schemeClr val="bg1"/>
              </a:solidFill>
              <a:effectLst>
                <a:outerShdw blurRad="38100" dist="19050" dir="2700000" algn="tl" rotWithShape="0">
                  <a:schemeClr val="dk1">
                    <a:alpha val="40000"/>
                  </a:schemeClr>
                </a:outerShdw>
              </a:effectLst>
            </a:endParaRPr>
          </a:p>
        </p:txBody>
      </p:sp>
      <p:sp>
        <p:nvSpPr>
          <p:cNvPr id="18" name="RTM purpose">
            <a:extLst>
              <a:ext uri="{FF2B5EF4-FFF2-40B4-BE49-F238E27FC236}">
                <a16:creationId xmlns:a16="http://schemas.microsoft.com/office/drawing/2014/main" id="{B3504308-5AD4-411F-83F4-2D3C392361DD}"/>
              </a:ext>
            </a:extLst>
          </p:cNvPr>
          <p:cNvSpPr/>
          <p:nvPr/>
        </p:nvSpPr>
        <p:spPr>
          <a:xfrm>
            <a:off x="3378420" y="179603"/>
            <a:ext cx="8685873" cy="649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smtClean="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b="1" dirty="0" smtClean="0">
                <a:ln w="0"/>
                <a:solidFill>
                  <a:schemeClr val="tx1"/>
                </a:solidFill>
                <a:effectLst>
                  <a:outerShdw blurRad="38100" dist="19050" dir="2700000" algn="tl" rotWithShape="0">
                    <a:schemeClr val="dk1">
                      <a:alpha val="40000"/>
                    </a:schemeClr>
                  </a:outerShdw>
                </a:effectLst>
              </a:rPr>
              <a:t>The Ticketing Tool is a MERN stack application designed to streamline ticket </a:t>
            </a:r>
            <a:r>
              <a:rPr lang="en-US" b="1" dirty="0" smtClean="0">
                <a:ln w="0"/>
                <a:solidFill>
                  <a:schemeClr val="tx1"/>
                </a:solidFill>
                <a:effectLst>
                  <a:outerShdw blurRad="38100" dist="19050" dir="2700000" algn="tl" rotWithShape="0">
                    <a:schemeClr val="dk1">
                      <a:alpha val="40000"/>
                    </a:schemeClr>
                  </a:outerShdw>
                </a:effectLst>
              </a:rPr>
              <a:t>management. </a:t>
            </a:r>
          </a:p>
          <a:p>
            <a:pPr marL="285750" indent="-285750">
              <a:buFont typeface="Arial" panose="020B0604020202020204" pitchFamily="34" charset="0"/>
              <a:buChar char="•"/>
            </a:pPr>
            <a:r>
              <a:rPr lang="en-US" b="1" dirty="0" smtClean="0">
                <a:ln w="0"/>
                <a:solidFill>
                  <a:schemeClr val="tx1"/>
                </a:solidFill>
                <a:effectLst>
                  <a:outerShdw blurRad="38100" dist="19050" dir="2700000" algn="tl" rotWithShape="0">
                    <a:schemeClr val="dk1">
                      <a:alpha val="40000"/>
                    </a:schemeClr>
                  </a:outerShdw>
                </a:effectLst>
              </a:rPr>
              <a:t>Assignment </a:t>
            </a:r>
            <a:r>
              <a:rPr lang="en-US" b="1" dirty="0" smtClean="0">
                <a:ln w="0"/>
                <a:solidFill>
                  <a:schemeClr val="tx1"/>
                </a:solidFill>
                <a:effectLst>
                  <a:outerShdw blurRad="38100" dist="19050" dir="2700000" algn="tl" rotWithShape="0">
                    <a:schemeClr val="dk1">
                      <a:alpha val="40000"/>
                    </a:schemeClr>
                  </a:outerShdw>
                </a:effectLst>
              </a:rPr>
              <a:t>of tickets from clients to Team Leads and from Team Leads to Employees, ensuring efficient task allocation and tracking.</a:t>
            </a:r>
          </a:p>
        </p:txBody>
      </p:sp>
      <p:grpSp>
        <p:nvGrpSpPr>
          <p:cNvPr id="38" name="Group 37">
            <a:extLst>
              <a:ext uri="{FF2B5EF4-FFF2-40B4-BE49-F238E27FC236}">
                <a16:creationId xmlns:a16="http://schemas.microsoft.com/office/drawing/2014/main" id="{5859FDBA-6F76-46B8-9E23-BB5ACF93681C}"/>
              </a:ext>
            </a:extLst>
          </p:cNvPr>
          <p:cNvGrpSpPr/>
          <p:nvPr/>
        </p:nvGrpSpPr>
        <p:grpSpPr>
          <a:xfrm>
            <a:off x="3045156" y="179603"/>
            <a:ext cx="297456" cy="6496861"/>
            <a:chOff x="3054583" y="194732"/>
            <a:chExt cx="297456" cy="6496861"/>
          </a:xfrm>
        </p:grpSpPr>
        <p:sp>
          <p:nvSpPr>
            <p:cNvPr id="41" name="Rectangle 40">
              <a:extLst>
                <a:ext uri="{FF2B5EF4-FFF2-40B4-BE49-F238E27FC236}">
                  <a16:creationId xmlns:a16="http://schemas.microsoft.com/office/drawing/2014/main" id="{23417600-8471-4B9C-B987-D808D79267D6}"/>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B9F5893-3283-4D5F-91CD-935529E6C95D}"/>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a:extLst>
              <a:ext uri="{FF2B5EF4-FFF2-40B4-BE49-F238E27FC236}">
                <a16:creationId xmlns:a16="http://schemas.microsoft.com/office/drawing/2014/main" id="{2E961545-DD40-4118-A5AC-85118AE82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sp>
        <p:nvSpPr>
          <p:cNvPr id="56" name="TextBox 55">
            <a:extLst>
              <a:ext uri="{FF2B5EF4-FFF2-40B4-BE49-F238E27FC236}">
                <a16:creationId xmlns:a16="http://schemas.microsoft.com/office/drawing/2014/main" id="{36D2E4BE-8C1D-46EE-9CB9-E7D3C2315A47}"/>
              </a:ext>
            </a:extLst>
          </p:cNvPr>
          <p:cNvSpPr txBox="1"/>
          <p:nvPr/>
        </p:nvSpPr>
        <p:spPr>
          <a:xfrm>
            <a:off x="1751191" y="4353728"/>
            <a:ext cx="471158" cy="402225"/>
          </a:xfrm>
          <a:prstGeom prst="rect">
            <a:avLst/>
          </a:prstGeom>
          <a:noFill/>
        </p:spPr>
        <p:txBody>
          <a:bodyPr wrap="square" rtlCol="0">
            <a:spAutoFit/>
          </a:bodyPr>
          <a:lstStyle/>
          <a:p>
            <a:r>
              <a:rPr lang="en-US" sz="2000" b="1" dirty="0">
                <a:latin typeface="Pop"/>
              </a:rPr>
              <a:t>05</a:t>
            </a:r>
          </a:p>
        </p:txBody>
      </p:sp>
      <p:pic>
        <p:nvPicPr>
          <p:cNvPr id="24" name="Picture 23"/>
          <p:cNvPicPr/>
          <p:nvPr/>
        </p:nvPicPr>
        <p:blipFill rotWithShape="1">
          <a:blip r:embed="rId5"/>
          <a:srcRect t="19140" b="28262"/>
          <a:stretch/>
        </p:blipFill>
        <p:spPr bwMode="auto">
          <a:xfrm>
            <a:off x="3562603" y="1626275"/>
            <a:ext cx="8317506" cy="1908686"/>
          </a:xfrm>
          <a:prstGeom prst="rect">
            <a:avLst/>
          </a:prstGeom>
          <a:ln>
            <a:noFill/>
          </a:ln>
          <a:extLst>
            <a:ext uri="{53640926-AAD7-44D8-BBD7-CCE9431645EC}">
              <a14:shadowObscured xmlns:a14="http://schemas.microsoft.com/office/drawing/2010/main"/>
            </a:ext>
          </a:extLst>
        </p:spPr>
      </p:pic>
      <p:pic>
        <p:nvPicPr>
          <p:cNvPr id="29" name="Picture 28"/>
          <p:cNvPicPr/>
          <p:nvPr/>
        </p:nvPicPr>
        <p:blipFill rotWithShape="1">
          <a:blip r:embed="rId6"/>
          <a:srcRect t="10089"/>
          <a:stretch/>
        </p:blipFill>
        <p:spPr bwMode="auto">
          <a:xfrm>
            <a:off x="3588312" y="3442486"/>
            <a:ext cx="8292641" cy="33748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683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0"/>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2859560"/>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5F6F8DBF-5B68-42B6-82EA-476F1828171F}"/>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01</a:t>
            </a:r>
            <a:endParaRPr lang="en-US" sz="1600" b="1" dirty="0">
              <a:solidFill>
                <a:schemeClr val="bg1">
                  <a:lumMod val="75000"/>
                </a:schemeClr>
              </a:solidFill>
              <a:latin typeface="Pop"/>
            </a:endParaRPr>
          </a:p>
        </p:txBody>
      </p:sp>
      <p:sp>
        <p:nvSpPr>
          <p:cNvPr id="9" name="TextBox 8">
            <a:extLst>
              <a:ext uri="{FF2B5EF4-FFF2-40B4-BE49-F238E27FC236}">
                <a16:creationId xmlns:a16="http://schemas.microsoft.com/office/drawing/2014/main" id="{24FF65C2-F00A-4AFC-9582-5F0386520961}"/>
              </a:ext>
            </a:extLst>
          </p:cNvPr>
          <p:cNvSpPr txBox="1"/>
          <p:nvPr/>
        </p:nvSpPr>
        <p:spPr>
          <a:xfrm>
            <a:off x="1736185" y="2118953"/>
            <a:ext cx="522007" cy="400110"/>
          </a:xfrm>
          <a:prstGeom prst="rect">
            <a:avLst/>
          </a:prstGeom>
          <a:noFill/>
        </p:spPr>
        <p:txBody>
          <a:bodyPr wrap="square" rtlCol="0">
            <a:spAutoFit/>
          </a:bodyPr>
          <a:lstStyle/>
          <a:p>
            <a:r>
              <a:rPr lang="en-US" sz="2000" b="1" dirty="0">
                <a:solidFill>
                  <a:schemeClr val="bg1">
                    <a:lumMod val="75000"/>
                  </a:schemeClr>
                </a:solidFill>
                <a:latin typeface="Pop"/>
              </a:rPr>
              <a:t>02</a:t>
            </a:r>
          </a:p>
        </p:txBody>
      </p:sp>
      <p:sp>
        <p:nvSpPr>
          <p:cNvPr id="10" name="TextBox 9">
            <a:extLst>
              <a:ext uri="{FF2B5EF4-FFF2-40B4-BE49-F238E27FC236}">
                <a16:creationId xmlns:a16="http://schemas.microsoft.com/office/drawing/2014/main" id="{FEFC7672-D220-4639-9B62-2B50A6D1DA0C}"/>
              </a:ext>
            </a:extLst>
          </p:cNvPr>
          <p:cNvSpPr txBox="1"/>
          <p:nvPr/>
        </p:nvSpPr>
        <p:spPr>
          <a:xfrm>
            <a:off x="1727201" y="2932755"/>
            <a:ext cx="524932" cy="461665"/>
          </a:xfrm>
          <a:prstGeom prst="rect">
            <a:avLst/>
          </a:prstGeom>
          <a:noFill/>
        </p:spPr>
        <p:txBody>
          <a:bodyPr wrap="square" rtlCol="0">
            <a:spAutoFit/>
          </a:bodyPr>
          <a:lstStyle/>
          <a:p>
            <a:r>
              <a:rPr lang="en-US" sz="2400" b="1" dirty="0">
                <a:solidFill>
                  <a:schemeClr val="bg1"/>
                </a:solidFill>
                <a:latin typeface="Pop"/>
              </a:rPr>
              <a:t>03</a:t>
            </a:r>
          </a:p>
        </p:txBody>
      </p:sp>
      <p:sp>
        <p:nvSpPr>
          <p:cNvPr id="11" name="TextBox 10">
            <a:extLst>
              <a:ext uri="{FF2B5EF4-FFF2-40B4-BE49-F238E27FC236}">
                <a16:creationId xmlns:a16="http://schemas.microsoft.com/office/drawing/2014/main" id="{14678170-B97D-462B-B20B-02966737485A}"/>
              </a:ext>
            </a:extLst>
          </p:cNvPr>
          <p:cNvSpPr txBox="1"/>
          <p:nvPr/>
        </p:nvSpPr>
        <p:spPr>
          <a:xfrm>
            <a:off x="1725287" y="3660728"/>
            <a:ext cx="526846" cy="400110"/>
          </a:xfrm>
          <a:prstGeom prst="rect">
            <a:avLst/>
          </a:prstGeom>
          <a:noFill/>
        </p:spPr>
        <p:txBody>
          <a:bodyPr wrap="square" rtlCol="0">
            <a:spAutoFit/>
          </a:bodyPr>
          <a:lstStyle/>
          <a:p>
            <a:r>
              <a:rPr lang="en-US" sz="2000" b="1" dirty="0">
                <a:latin typeface="Pop"/>
              </a:rPr>
              <a:t>04</a:t>
            </a:r>
          </a:p>
        </p:txBody>
      </p:sp>
      <p:sp>
        <p:nvSpPr>
          <p:cNvPr id="23" name="Arrow: Pentagon 22">
            <a:extLst>
              <a:ext uri="{FF2B5EF4-FFF2-40B4-BE49-F238E27FC236}">
                <a16:creationId xmlns:a16="http://schemas.microsoft.com/office/drawing/2014/main" id="{2ED5C6E3-0204-4A6F-9645-CFE88F043C73}"/>
              </a:ext>
            </a:extLst>
          </p:cNvPr>
          <p:cNvSpPr/>
          <p:nvPr/>
        </p:nvSpPr>
        <p:spPr>
          <a:xfrm>
            <a:off x="9427" y="0"/>
            <a:ext cx="2946400" cy="791852"/>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ln w="0"/>
                <a:solidFill>
                  <a:schemeClr val="bg1"/>
                </a:solidFill>
                <a:effectLst>
                  <a:outerShdw blurRad="38100" dist="19050" dir="2700000" algn="tl" rotWithShape="0">
                    <a:schemeClr val="dk1">
                      <a:alpha val="40000"/>
                    </a:schemeClr>
                  </a:outerShdw>
                </a:effectLst>
              </a:rPr>
              <a:t>Automated tool for SAP integration</a:t>
            </a:r>
            <a:endParaRPr lang="en-US" sz="2400" b="1" dirty="0">
              <a:ln w="0"/>
              <a:solidFill>
                <a:schemeClr val="bg1"/>
              </a:solidFill>
              <a:effectLst>
                <a:outerShdw blurRad="38100" dist="19050" dir="2700000" algn="tl" rotWithShape="0">
                  <a:schemeClr val="dk1">
                    <a:alpha val="40000"/>
                  </a:schemeClr>
                </a:outerShdw>
              </a:effectLst>
            </a:endParaRPr>
          </a:p>
        </p:txBody>
      </p:sp>
      <p:sp>
        <p:nvSpPr>
          <p:cNvPr id="18" name="RTM purpose">
            <a:extLst>
              <a:ext uri="{FF2B5EF4-FFF2-40B4-BE49-F238E27FC236}">
                <a16:creationId xmlns:a16="http://schemas.microsoft.com/office/drawing/2014/main" id="{B3504308-5AD4-411F-83F4-2D3C392361DD}"/>
              </a:ext>
            </a:extLst>
          </p:cNvPr>
          <p:cNvSpPr/>
          <p:nvPr/>
        </p:nvSpPr>
        <p:spPr>
          <a:xfrm>
            <a:off x="3368993" y="179603"/>
            <a:ext cx="8712142" cy="647576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IN" sz="3200" dirty="0"/>
          </a:p>
          <a:p>
            <a:pPr marL="285750" indent="-285750">
              <a:buFont typeface="Arial" panose="020B0604020202020204" pitchFamily="34" charset="0"/>
              <a:buChar char="•"/>
            </a:pPr>
            <a:r>
              <a:rPr lang="en-IN" b="1" dirty="0"/>
              <a:t>Dynamic API integration using .NET and SQL involves setting up APIs to handle requests (GET, POST, etc.), dynamically mapping API fields to SQL database fields using DTOs or tools like </a:t>
            </a:r>
            <a:r>
              <a:rPr lang="en-IN" b="1" dirty="0" err="1"/>
              <a:t>AutoMapper</a:t>
            </a:r>
            <a:r>
              <a:rPr lang="en-IN" b="1" dirty="0"/>
              <a:t>, and performing CRUD operations with EF, Dapper, or ADO.NET. </a:t>
            </a:r>
            <a:endParaRPr lang="en-IN" b="1" dirty="0" smtClean="0"/>
          </a:p>
          <a:p>
            <a:pPr marL="285750" indent="-285750">
              <a:buFont typeface="Arial" panose="020B0604020202020204" pitchFamily="34" charset="0"/>
              <a:buChar char="•"/>
            </a:pPr>
            <a:r>
              <a:rPr lang="en-IN" b="1" dirty="0" smtClean="0"/>
              <a:t>Dynamic </a:t>
            </a:r>
            <a:r>
              <a:rPr lang="en-IN" b="1" dirty="0"/>
              <a:t>configurations (e.g., JSON/XML) allow field mapping updates without code changes. Proper validation, error handling, testing, and monitoring ensure seamless integration, scalability, and maintainability</a:t>
            </a:r>
          </a:p>
        </p:txBody>
      </p:sp>
      <p:pic>
        <p:nvPicPr>
          <p:cNvPr id="58" name="Picture 57">
            <a:extLst>
              <a:ext uri="{FF2B5EF4-FFF2-40B4-BE49-F238E27FC236}">
                <a16:creationId xmlns:a16="http://schemas.microsoft.com/office/drawing/2014/main" id="{0C1A02A9-AF71-4FEC-8A34-55CF4FF5B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grpSp>
        <p:nvGrpSpPr>
          <p:cNvPr id="60" name="Group 59">
            <a:extLst>
              <a:ext uri="{FF2B5EF4-FFF2-40B4-BE49-F238E27FC236}">
                <a16:creationId xmlns:a16="http://schemas.microsoft.com/office/drawing/2014/main" id="{71DFBE8F-7587-44EA-8237-A7D47A81A77D}"/>
              </a:ext>
            </a:extLst>
          </p:cNvPr>
          <p:cNvGrpSpPr/>
          <p:nvPr/>
        </p:nvGrpSpPr>
        <p:grpSpPr>
          <a:xfrm>
            <a:off x="3045156" y="179603"/>
            <a:ext cx="297456" cy="6496861"/>
            <a:chOff x="3054583" y="194732"/>
            <a:chExt cx="297456" cy="6496861"/>
          </a:xfrm>
        </p:grpSpPr>
        <p:sp>
          <p:nvSpPr>
            <p:cNvPr id="61" name="Rectangle 60">
              <a:extLst>
                <a:ext uri="{FF2B5EF4-FFF2-40B4-BE49-F238E27FC236}">
                  <a16:creationId xmlns:a16="http://schemas.microsoft.com/office/drawing/2014/main" id="{22FF673A-72D0-48DF-B49D-F64EECC2FC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95ECC0C-8669-414F-813B-EAAE1C62D810}"/>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6E986D40-483E-4DC1-B52F-2D3FE880CB97}"/>
              </a:ext>
            </a:extLst>
          </p:cNvPr>
          <p:cNvSpPr txBox="1"/>
          <p:nvPr/>
        </p:nvSpPr>
        <p:spPr>
          <a:xfrm>
            <a:off x="1751191" y="4353728"/>
            <a:ext cx="471158" cy="402225"/>
          </a:xfrm>
          <a:prstGeom prst="rect">
            <a:avLst/>
          </a:prstGeom>
          <a:noFill/>
        </p:spPr>
        <p:txBody>
          <a:bodyPr wrap="square" rtlCol="0">
            <a:spAutoFit/>
          </a:bodyPr>
          <a:lstStyle/>
          <a:p>
            <a:r>
              <a:rPr lang="en-US" sz="2000" b="1" dirty="0">
                <a:latin typeface="Pop"/>
              </a:rPr>
              <a:t>05</a:t>
            </a: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7927"/>
          <a:stretch/>
        </p:blipFill>
        <p:spPr>
          <a:xfrm>
            <a:off x="3260158" y="3046670"/>
            <a:ext cx="5846735" cy="335471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0727" y="2857719"/>
            <a:ext cx="3162581" cy="3404537"/>
          </a:xfrm>
          <a:prstGeom prst="rect">
            <a:avLst/>
          </a:prstGeom>
        </p:spPr>
      </p:pic>
    </p:spTree>
    <p:extLst>
      <p:ext uri="{BB962C8B-B14F-4D97-AF65-F5344CB8AC3E}">
        <p14:creationId xmlns:p14="http://schemas.microsoft.com/office/powerpoint/2010/main" val="53841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0"/>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3499242"/>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grpSp>
        <p:nvGrpSpPr>
          <p:cNvPr id="5" name="Group 4">
            <a:extLst>
              <a:ext uri="{FF2B5EF4-FFF2-40B4-BE49-F238E27FC236}">
                <a16:creationId xmlns:a16="http://schemas.microsoft.com/office/drawing/2014/main" id="{E1EC7221-D316-46C9-8E5A-040615E40A99}"/>
              </a:ext>
            </a:extLst>
          </p:cNvPr>
          <p:cNvGrpSpPr/>
          <p:nvPr/>
        </p:nvGrpSpPr>
        <p:grpSpPr>
          <a:xfrm>
            <a:off x="1735668" y="1246754"/>
            <a:ext cx="524932" cy="2043776"/>
            <a:chOff x="1735668" y="1246754"/>
            <a:chExt cx="524932" cy="2043776"/>
          </a:xfrm>
        </p:grpSpPr>
        <p:sp>
          <p:nvSpPr>
            <p:cNvPr id="8" name="TextBox 7">
              <a:extLst>
                <a:ext uri="{FF2B5EF4-FFF2-40B4-BE49-F238E27FC236}">
                  <a16:creationId xmlns:a16="http://schemas.microsoft.com/office/drawing/2014/main" id="{5F6F8DBF-5B68-42B6-82EA-476F1828171F}"/>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01</a:t>
              </a:r>
              <a:endParaRPr lang="en-US" sz="1600" b="1" dirty="0">
                <a:solidFill>
                  <a:schemeClr val="bg1">
                    <a:lumMod val="75000"/>
                  </a:schemeClr>
                </a:solidFill>
                <a:latin typeface="Pop"/>
              </a:endParaRPr>
            </a:p>
          </p:txBody>
        </p:sp>
        <p:sp>
          <p:nvSpPr>
            <p:cNvPr id="9" name="TextBox 8">
              <a:extLst>
                <a:ext uri="{FF2B5EF4-FFF2-40B4-BE49-F238E27FC236}">
                  <a16:creationId xmlns:a16="http://schemas.microsoft.com/office/drawing/2014/main" id="{24FF65C2-F00A-4AFC-9582-5F0386520961}"/>
                </a:ext>
              </a:extLst>
            </p:cNvPr>
            <p:cNvSpPr txBox="1"/>
            <p:nvPr/>
          </p:nvSpPr>
          <p:spPr>
            <a:xfrm>
              <a:off x="1736185" y="2118953"/>
              <a:ext cx="522007" cy="400110"/>
            </a:xfrm>
            <a:prstGeom prst="rect">
              <a:avLst/>
            </a:prstGeom>
            <a:noFill/>
          </p:spPr>
          <p:txBody>
            <a:bodyPr wrap="square" rtlCol="0">
              <a:spAutoFit/>
            </a:bodyPr>
            <a:lstStyle/>
            <a:p>
              <a:r>
                <a:rPr lang="en-US" sz="2000" b="1" dirty="0">
                  <a:solidFill>
                    <a:schemeClr val="bg1">
                      <a:lumMod val="75000"/>
                    </a:schemeClr>
                  </a:solidFill>
                  <a:latin typeface="Pop"/>
                </a:rPr>
                <a:t>02</a:t>
              </a:r>
            </a:p>
          </p:txBody>
        </p:sp>
        <p:sp>
          <p:nvSpPr>
            <p:cNvPr id="10" name="TextBox 9">
              <a:extLst>
                <a:ext uri="{FF2B5EF4-FFF2-40B4-BE49-F238E27FC236}">
                  <a16:creationId xmlns:a16="http://schemas.microsoft.com/office/drawing/2014/main" id="{FEFC7672-D220-4639-9B62-2B50A6D1DA0C}"/>
                </a:ext>
              </a:extLst>
            </p:cNvPr>
            <p:cNvSpPr txBox="1"/>
            <p:nvPr/>
          </p:nvSpPr>
          <p:spPr>
            <a:xfrm>
              <a:off x="1735668" y="2890420"/>
              <a:ext cx="524932" cy="400110"/>
            </a:xfrm>
            <a:prstGeom prst="rect">
              <a:avLst/>
            </a:prstGeom>
            <a:noFill/>
          </p:spPr>
          <p:txBody>
            <a:bodyPr wrap="square" rtlCol="0">
              <a:spAutoFit/>
            </a:bodyPr>
            <a:lstStyle/>
            <a:p>
              <a:r>
                <a:rPr lang="en-US" sz="2000" b="1" dirty="0">
                  <a:solidFill>
                    <a:schemeClr val="bg1">
                      <a:lumMod val="75000"/>
                    </a:schemeClr>
                  </a:solidFill>
                  <a:latin typeface="Pop"/>
                </a:rPr>
                <a:t>03</a:t>
              </a:r>
            </a:p>
          </p:txBody>
        </p:sp>
      </p:grpSp>
      <p:sp>
        <p:nvSpPr>
          <p:cNvPr id="11" name="TextBox 10">
            <a:extLst>
              <a:ext uri="{FF2B5EF4-FFF2-40B4-BE49-F238E27FC236}">
                <a16:creationId xmlns:a16="http://schemas.microsoft.com/office/drawing/2014/main" id="{14678170-B97D-462B-B20B-02966737485A}"/>
              </a:ext>
            </a:extLst>
          </p:cNvPr>
          <p:cNvSpPr txBox="1"/>
          <p:nvPr/>
        </p:nvSpPr>
        <p:spPr>
          <a:xfrm>
            <a:off x="1684968" y="3622700"/>
            <a:ext cx="553531" cy="461665"/>
          </a:xfrm>
          <a:prstGeom prst="rect">
            <a:avLst/>
          </a:prstGeom>
          <a:noFill/>
        </p:spPr>
        <p:txBody>
          <a:bodyPr wrap="square" rtlCol="0">
            <a:spAutoFit/>
          </a:bodyPr>
          <a:lstStyle/>
          <a:p>
            <a:r>
              <a:rPr lang="en-US" sz="2400" b="1" dirty="0">
                <a:solidFill>
                  <a:schemeClr val="bg1"/>
                </a:solidFill>
                <a:latin typeface="Pop"/>
              </a:rPr>
              <a:t>04</a:t>
            </a:r>
          </a:p>
        </p:txBody>
      </p:sp>
      <p:sp>
        <p:nvSpPr>
          <p:cNvPr id="17" name="Arrow: Pentagon 16">
            <a:extLst>
              <a:ext uri="{FF2B5EF4-FFF2-40B4-BE49-F238E27FC236}">
                <a16:creationId xmlns:a16="http://schemas.microsoft.com/office/drawing/2014/main" id="{DA164323-4BDF-4086-AE7C-0D052AA24C18}"/>
              </a:ext>
            </a:extLst>
          </p:cNvPr>
          <p:cNvSpPr/>
          <p:nvPr/>
        </p:nvSpPr>
        <p:spPr>
          <a:xfrm>
            <a:off x="0" y="-9833"/>
            <a:ext cx="2946400" cy="833086"/>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ln w="0"/>
                <a:solidFill>
                  <a:schemeClr val="bg1"/>
                </a:solidFill>
                <a:effectLst>
                  <a:outerShdw blurRad="38100" dist="19050" dir="2700000" algn="tl" rotWithShape="0">
                    <a:schemeClr val="dk1">
                      <a:alpha val="40000"/>
                    </a:schemeClr>
                  </a:outerShdw>
                </a:effectLst>
              </a:rPr>
              <a:t>Event management application</a:t>
            </a:r>
            <a:endParaRPr lang="en-US" sz="2400" b="1" dirty="0">
              <a:ln w="0"/>
              <a:solidFill>
                <a:schemeClr val="bg1"/>
              </a:solidFill>
              <a:effectLst>
                <a:outerShdw blurRad="38100" dist="19050" dir="2700000" algn="tl" rotWithShape="0">
                  <a:schemeClr val="dk1">
                    <a:alpha val="40000"/>
                  </a:schemeClr>
                </a:outerShdw>
              </a:effectLst>
            </a:endParaRPr>
          </a:p>
        </p:txBody>
      </p:sp>
      <p:sp>
        <p:nvSpPr>
          <p:cNvPr id="18" name="RTM purpose">
            <a:extLst>
              <a:ext uri="{FF2B5EF4-FFF2-40B4-BE49-F238E27FC236}">
                <a16:creationId xmlns:a16="http://schemas.microsoft.com/office/drawing/2014/main" id="{B3504308-5AD4-411F-83F4-2D3C392361DD}"/>
              </a:ext>
            </a:extLst>
          </p:cNvPr>
          <p:cNvSpPr/>
          <p:nvPr/>
        </p:nvSpPr>
        <p:spPr>
          <a:xfrm>
            <a:off x="3323552" y="204158"/>
            <a:ext cx="8742757" cy="6468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solidFill>
                <a:srgbClr val="1B75BB"/>
              </a:solidFill>
            </a:endParaRPr>
          </a:p>
        </p:txBody>
      </p:sp>
      <p:pic>
        <p:nvPicPr>
          <p:cNvPr id="35" name="Picture 34">
            <a:extLst>
              <a:ext uri="{FF2B5EF4-FFF2-40B4-BE49-F238E27FC236}">
                <a16:creationId xmlns:a16="http://schemas.microsoft.com/office/drawing/2014/main" id="{1D907DB1-9208-4068-87DD-BA4FB075E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grpSp>
        <p:nvGrpSpPr>
          <p:cNvPr id="36" name="Group 35">
            <a:extLst>
              <a:ext uri="{FF2B5EF4-FFF2-40B4-BE49-F238E27FC236}">
                <a16:creationId xmlns:a16="http://schemas.microsoft.com/office/drawing/2014/main" id="{907F9A41-E031-4A88-B7ED-C59427B8A80A}"/>
              </a:ext>
            </a:extLst>
          </p:cNvPr>
          <p:cNvGrpSpPr/>
          <p:nvPr/>
        </p:nvGrpSpPr>
        <p:grpSpPr>
          <a:xfrm>
            <a:off x="3045156" y="204158"/>
            <a:ext cx="291152" cy="6491611"/>
            <a:chOff x="3054583" y="194732"/>
            <a:chExt cx="297456" cy="6496861"/>
          </a:xfrm>
        </p:grpSpPr>
        <p:sp>
          <p:nvSpPr>
            <p:cNvPr id="37" name="Rectangle 36">
              <a:extLst>
                <a:ext uri="{FF2B5EF4-FFF2-40B4-BE49-F238E27FC236}">
                  <a16:creationId xmlns:a16="http://schemas.microsoft.com/office/drawing/2014/main" id="{D89E062B-D657-480F-AF9E-9FB708DB9D6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991D31B-5C7B-4ED3-8E9D-3663ADDE0CD2}"/>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53C7BD7-96EC-48EF-9D9D-29BD1FA430D1}"/>
              </a:ext>
            </a:extLst>
          </p:cNvPr>
          <p:cNvSpPr txBox="1"/>
          <p:nvPr/>
        </p:nvSpPr>
        <p:spPr>
          <a:xfrm>
            <a:off x="1747821" y="4293243"/>
            <a:ext cx="471158" cy="402225"/>
          </a:xfrm>
          <a:prstGeom prst="rect">
            <a:avLst/>
          </a:prstGeom>
          <a:noFill/>
        </p:spPr>
        <p:txBody>
          <a:bodyPr wrap="square" rtlCol="0">
            <a:spAutoFit/>
          </a:bodyPr>
          <a:lstStyle/>
          <a:p>
            <a:r>
              <a:rPr lang="en-US" sz="2000" b="1" dirty="0">
                <a:latin typeface="Pop"/>
              </a:rPr>
              <a:t>05</a:t>
            </a:r>
          </a:p>
        </p:txBody>
      </p:sp>
      <p:sp>
        <p:nvSpPr>
          <p:cNvPr id="3" name="Rectangle 2">
            <a:extLst>
              <a:ext uri="{FF2B5EF4-FFF2-40B4-BE49-F238E27FC236}">
                <a16:creationId xmlns:a16="http://schemas.microsoft.com/office/drawing/2014/main" id="{CC80CAB2-C3D7-EB97-63CC-4B44FF5EFB44}"/>
              </a:ext>
            </a:extLst>
          </p:cNvPr>
          <p:cNvSpPr/>
          <p:nvPr/>
        </p:nvSpPr>
        <p:spPr>
          <a:xfrm>
            <a:off x="3553156" y="454624"/>
            <a:ext cx="7872041" cy="1477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a:p>
            <a:pPr marL="285750" lvl="0" indent="-285750">
              <a:buFont typeface="Arial" panose="020B0604020202020204" pitchFamily="34" charset="0"/>
              <a:buChar char="•"/>
            </a:pPr>
            <a:r>
              <a:rPr lang="en-IN" b="1" dirty="0">
                <a:ln w="0"/>
                <a:solidFill>
                  <a:schemeClr val="tx1"/>
                </a:solidFill>
                <a:effectLst>
                  <a:outerShdw blurRad="38100" dist="19050" dir="2700000" algn="tl" rotWithShape="0">
                    <a:schemeClr val="dk1">
                      <a:alpha val="40000"/>
                    </a:schemeClr>
                  </a:outerShdw>
                </a:effectLst>
              </a:rPr>
              <a:t>The Marathon Website is a </a:t>
            </a:r>
            <a:r>
              <a:rPr lang="en-IN" b="1" dirty="0" smtClean="0">
                <a:ln w="0"/>
                <a:solidFill>
                  <a:schemeClr val="tx1"/>
                </a:solidFill>
                <a:effectLst>
                  <a:outerShdw blurRad="38100" dist="19050" dir="2700000" algn="tl" rotWithShape="0">
                    <a:schemeClr val="dk1">
                      <a:alpha val="40000"/>
                    </a:schemeClr>
                  </a:outerShdw>
                </a:effectLst>
              </a:rPr>
              <a:t>MERN </a:t>
            </a:r>
            <a:r>
              <a:rPr lang="en-IN" b="1" dirty="0">
                <a:ln w="0"/>
                <a:solidFill>
                  <a:schemeClr val="tx1"/>
                </a:solidFill>
                <a:effectLst>
                  <a:outerShdw blurRad="38100" dist="19050" dir="2700000" algn="tl" rotWithShape="0">
                    <a:schemeClr val="dk1">
                      <a:alpha val="40000"/>
                    </a:schemeClr>
                  </a:outerShdw>
                </a:effectLst>
              </a:rPr>
              <a:t>stack application designed to facilitate online</a:t>
            </a:r>
          </a:p>
          <a:p>
            <a:pPr marL="285750" indent="-285750">
              <a:buFont typeface="Arial" panose="020B0604020202020204" pitchFamily="34" charset="0"/>
              <a:buChar char="•"/>
            </a:pPr>
            <a:r>
              <a:rPr lang="en-IN" b="1" dirty="0">
                <a:ln w="0"/>
                <a:solidFill>
                  <a:schemeClr val="tx1"/>
                </a:solidFill>
                <a:effectLst>
                  <a:outerShdw blurRad="38100" dist="19050" dir="2700000" algn="tl" rotWithShape="0">
                    <a:schemeClr val="dk1">
                      <a:alpha val="40000"/>
                    </a:schemeClr>
                  </a:outerShdw>
                </a:effectLst>
              </a:rPr>
              <a:t>marathon event registration and payment processing, providing users with a smooth and efficient way to sign up </a:t>
            </a:r>
            <a:r>
              <a:rPr lang="en-IN" b="1" dirty="0" smtClean="0">
                <a:ln w="0"/>
                <a:solidFill>
                  <a:schemeClr val="tx1"/>
                </a:solidFill>
                <a:effectLst>
                  <a:outerShdw blurRad="38100" dist="19050" dir="2700000" algn="tl" rotWithShape="0">
                    <a:schemeClr val="dk1">
                      <a:alpha val="40000"/>
                    </a:schemeClr>
                  </a:outerShdw>
                </a:effectLst>
              </a:rPr>
              <a:t>for marathons </a:t>
            </a:r>
            <a:r>
              <a:rPr lang="en-IN" b="1" dirty="0">
                <a:ln w="0"/>
                <a:solidFill>
                  <a:schemeClr val="tx1"/>
                </a:solidFill>
                <a:effectLst>
                  <a:outerShdw blurRad="38100" dist="19050" dir="2700000" algn="tl" rotWithShape="0">
                    <a:schemeClr val="dk1">
                      <a:alpha val="40000"/>
                    </a:schemeClr>
                  </a:outerShdw>
                </a:effectLst>
              </a:rPr>
              <a:t>and manage event details.</a:t>
            </a:r>
          </a:p>
          <a:p>
            <a:pPr marL="285750" lvl="0" indent="-285750">
              <a:buFont typeface="Arial" panose="020B0604020202020204" pitchFamily="34" charset="0"/>
              <a:buChar char="•"/>
            </a:pPr>
            <a:r>
              <a:rPr lang="en-IN" b="1" dirty="0">
                <a:ln w="0"/>
                <a:solidFill>
                  <a:schemeClr val="tx1"/>
                </a:solidFill>
                <a:effectLst>
                  <a:outerShdw blurRad="38100" dist="19050" dir="2700000" algn="tl" rotWithShape="0">
                    <a:schemeClr val="dk1">
                      <a:alpha val="40000"/>
                    </a:schemeClr>
                  </a:outerShdw>
                </a:effectLst>
              </a:rPr>
              <a:t>The application integrates a secure payment gateway (e.g., </a:t>
            </a:r>
            <a:r>
              <a:rPr lang="en-IN" b="1" dirty="0" err="1">
                <a:ln w="0"/>
                <a:solidFill>
                  <a:schemeClr val="tx1"/>
                </a:solidFill>
                <a:effectLst>
                  <a:outerShdw blurRad="38100" dist="19050" dir="2700000" algn="tl" rotWithShape="0">
                    <a:schemeClr val="dk1">
                      <a:alpha val="40000"/>
                    </a:schemeClr>
                  </a:outerShdw>
                </a:effectLst>
              </a:rPr>
              <a:t>Razorpay</a:t>
            </a:r>
            <a:r>
              <a:rPr lang="en-IN" b="1" dirty="0">
                <a:ln w="0"/>
                <a:solidFill>
                  <a:schemeClr val="tx1"/>
                </a:solidFill>
                <a:effectLst>
                  <a:outerShdw blurRad="38100" dist="19050" dir="2700000" algn="tl" rotWithShape="0">
                    <a:schemeClr val="dk1">
                      <a:alpha val="40000"/>
                    </a:schemeClr>
                  </a:outerShdw>
                </a:effectLst>
              </a:rPr>
              <a:t>, Stripe, or PayPal) to process user payments</a:t>
            </a:r>
          </a:p>
          <a:p>
            <a:pPr marL="285750" indent="-285750">
              <a:buFont typeface="Arial" panose="020B0604020202020204" pitchFamily="34" charset="0"/>
              <a:buChar char="•"/>
            </a:pPr>
            <a:r>
              <a:rPr lang="en-IN" b="1" dirty="0">
                <a:ln w="0"/>
                <a:solidFill>
                  <a:schemeClr val="tx1"/>
                </a:solidFill>
                <a:effectLst>
                  <a:outerShdw blurRad="38100" dist="19050" dir="2700000" algn="tl" rotWithShape="0">
                    <a:schemeClr val="dk1">
                      <a:alpha val="40000"/>
                    </a:schemeClr>
                  </a:outerShdw>
                </a:effectLst>
              </a:rPr>
              <a:t>for marathon registrations, offering various payment methods like credit/debit cards, UPI, and wallets.</a:t>
            </a:r>
          </a:p>
        </p:txBody>
      </p:sp>
      <p:pic>
        <p:nvPicPr>
          <p:cNvPr id="26" name="Picture 25"/>
          <p:cNvPicPr/>
          <p:nvPr/>
        </p:nvPicPr>
        <p:blipFill>
          <a:blip r:embed="rId5"/>
          <a:stretch>
            <a:fillRect/>
          </a:stretch>
        </p:blipFill>
        <p:spPr>
          <a:xfrm>
            <a:off x="7739815" y="2890420"/>
            <a:ext cx="4225151" cy="3900165"/>
          </a:xfrm>
          <a:prstGeom prst="rect">
            <a:avLst/>
          </a:prstGeom>
        </p:spPr>
      </p:pic>
      <p:pic>
        <p:nvPicPr>
          <p:cNvPr id="25" name="Picture 24"/>
          <p:cNvPicPr/>
          <p:nvPr/>
        </p:nvPicPr>
        <p:blipFill>
          <a:blip r:embed="rId6"/>
          <a:stretch>
            <a:fillRect/>
          </a:stretch>
        </p:blipFill>
        <p:spPr>
          <a:xfrm>
            <a:off x="3405560" y="2419926"/>
            <a:ext cx="5313568" cy="4097365"/>
          </a:xfrm>
          <a:prstGeom prst="rect">
            <a:avLst/>
          </a:prstGeom>
        </p:spPr>
      </p:pic>
    </p:spTree>
    <p:extLst>
      <p:ext uri="{BB962C8B-B14F-4D97-AF65-F5344CB8AC3E}">
        <p14:creationId xmlns:p14="http://schemas.microsoft.com/office/powerpoint/2010/main" val="2148479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9831"/>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4237804"/>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5F6F8DBF-5B68-42B6-82EA-476F1828171F}"/>
              </a:ext>
            </a:extLst>
          </p:cNvPr>
          <p:cNvSpPr txBox="1"/>
          <p:nvPr/>
        </p:nvSpPr>
        <p:spPr>
          <a:xfrm>
            <a:off x="1696773" y="1247227"/>
            <a:ext cx="510371" cy="461665"/>
          </a:xfrm>
          <a:prstGeom prst="rect">
            <a:avLst/>
          </a:prstGeom>
          <a:noFill/>
        </p:spPr>
        <p:txBody>
          <a:bodyPr wrap="square" rtlCol="0">
            <a:spAutoFit/>
          </a:bodyPr>
          <a:lstStyle/>
          <a:p>
            <a:r>
              <a:rPr lang="en-US" sz="2400" b="1" dirty="0">
                <a:solidFill>
                  <a:schemeClr val="bg1"/>
                </a:solidFill>
                <a:latin typeface="Pop"/>
              </a:rPr>
              <a:t>01</a:t>
            </a:r>
            <a:endParaRPr lang="en-US" b="1" dirty="0">
              <a:solidFill>
                <a:schemeClr val="bg1"/>
              </a:solidFill>
              <a:latin typeface="Pop"/>
            </a:endParaRPr>
          </a:p>
        </p:txBody>
      </p:sp>
      <p:sp>
        <p:nvSpPr>
          <p:cNvPr id="17" name="Arrow: Pentagon 16">
            <a:extLst>
              <a:ext uri="{FF2B5EF4-FFF2-40B4-BE49-F238E27FC236}">
                <a16:creationId xmlns:a16="http://schemas.microsoft.com/office/drawing/2014/main" id="{DA164323-4BDF-4086-AE7C-0D052AA24C18}"/>
              </a:ext>
            </a:extLst>
          </p:cNvPr>
          <p:cNvSpPr/>
          <p:nvPr/>
        </p:nvSpPr>
        <p:spPr>
          <a:xfrm>
            <a:off x="0" y="-4233"/>
            <a:ext cx="2936774" cy="834579"/>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ln w="0"/>
                <a:solidFill>
                  <a:schemeClr val="bg1"/>
                </a:solidFill>
                <a:effectLst>
                  <a:outerShdw blurRad="38100" dist="19050" dir="2700000" algn="tl" rotWithShape="0">
                    <a:schemeClr val="dk1">
                      <a:alpha val="40000"/>
                    </a:schemeClr>
                  </a:outerShdw>
                </a:effectLst>
              </a:rPr>
              <a:t>Data Scrapping </a:t>
            </a:r>
          </a:p>
          <a:p>
            <a:pPr algn="ctr"/>
            <a:r>
              <a:rPr lang="en-US" sz="2400" b="1" dirty="0" smtClean="0">
                <a:ln w="0"/>
                <a:solidFill>
                  <a:schemeClr val="bg1"/>
                </a:solidFill>
                <a:effectLst>
                  <a:outerShdw blurRad="38100" dist="19050" dir="2700000" algn="tl" rotWithShape="0">
                    <a:schemeClr val="dk1">
                      <a:alpha val="40000"/>
                    </a:schemeClr>
                  </a:outerShdw>
                </a:effectLst>
              </a:rPr>
              <a:t>Automation tool</a:t>
            </a:r>
            <a:endParaRPr lang="en-US" sz="2400" b="1" dirty="0">
              <a:ln w="0"/>
              <a:solidFill>
                <a:schemeClr val="bg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614BC3E5-D84A-4371-9992-6828B4E4ED02}"/>
              </a:ext>
            </a:extLst>
          </p:cNvPr>
          <p:cNvGrpSpPr/>
          <p:nvPr/>
        </p:nvGrpSpPr>
        <p:grpSpPr>
          <a:xfrm>
            <a:off x="3045156" y="176976"/>
            <a:ext cx="297456" cy="6496861"/>
            <a:chOff x="3054583" y="194732"/>
            <a:chExt cx="297456" cy="6496861"/>
          </a:xfrm>
        </p:grpSpPr>
        <p:sp>
          <p:nvSpPr>
            <p:cNvPr id="22" name="Rectangle 21">
              <a:extLst>
                <a:ext uri="{FF2B5EF4-FFF2-40B4-BE49-F238E27FC236}">
                  <a16:creationId xmlns:a16="http://schemas.microsoft.com/office/drawing/2014/main" id="{9EA01D62-6130-4DDE-8616-FA315B7F4E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94E209-3E72-4B65-B5B1-68CA9255D772}"/>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TM purpose">
            <a:extLst>
              <a:ext uri="{FF2B5EF4-FFF2-40B4-BE49-F238E27FC236}">
                <a16:creationId xmlns:a16="http://schemas.microsoft.com/office/drawing/2014/main" id="{B3504308-5AD4-411F-83F4-2D3C392361DD}"/>
              </a:ext>
            </a:extLst>
          </p:cNvPr>
          <p:cNvSpPr/>
          <p:nvPr/>
        </p:nvSpPr>
        <p:spPr>
          <a:xfrm>
            <a:off x="3340003" y="194370"/>
            <a:ext cx="8723697" cy="647946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339725" algn="just"/>
            <a:endParaRPr lang="en-US" b="1" dirty="0"/>
          </a:p>
          <a:p>
            <a:pPr marL="285750" indent="-285750">
              <a:buFont typeface="Arial" panose="020B0604020202020204" pitchFamily="34" charset="0"/>
              <a:buChar char="•"/>
            </a:pPr>
            <a:r>
              <a:rPr lang="en-US" b="1" dirty="0" smtClean="0"/>
              <a:t>Data </a:t>
            </a:r>
            <a:r>
              <a:rPr lang="en-US" dirty="0"/>
              <a:t>scraping, also known as data scraping, is an automated process of extracting information </a:t>
            </a:r>
            <a:r>
              <a:rPr lang="en-US" b="1" dirty="0"/>
              <a:t>from websites and converting it into structured formats like CSV, Excel, or databases. </a:t>
            </a:r>
            <a:endParaRPr lang="en-US" b="1" dirty="0" smtClean="0"/>
          </a:p>
          <a:p>
            <a:pPr marL="285750" indent="-285750">
              <a:buFont typeface="Arial" panose="020B0604020202020204" pitchFamily="34" charset="0"/>
              <a:buChar char="•"/>
            </a:pPr>
            <a:r>
              <a:rPr lang="en-US" b="1" dirty="0" smtClean="0"/>
              <a:t>This </a:t>
            </a:r>
            <a:r>
              <a:rPr lang="en-US" b="1" dirty="0"/>
              <a:t>method enables businesses to efficiently gather insights by tracking trends, monitoring competitors, or aggregating </a:t>
            </a:r>
            <a:r>
              <a:rPr lang="en-US" b="1" dirty="0" smtClean="0"/>
              <a:t>information</a:t>
            </a:r>
            <a:endParaRPr lang="en-US" b="1" dirty="0"/>
          </a:p>
        </p:txBody>
      </p:sp>
      <p:pic>
        <p:nvPicPr>
          <p:cNvPr id="5" name="Picture 4">
            <a:extLst>
              <a:ext uri="{FF2B5EF4-FFF2-40B4-BE49-F238E27FC236}">
                <a16:creationId xmlns:a16="http://schemas.microsoft.com/office/drawing/2014/main" id="{D3B25FE1-D719-496B-988A-8FF3DCB21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sp>
        <p:nvSpPr>
          <p:cNvPr id="24" name="TextBox 23">
            <a:extLst>
              <a:ext uri="{FF2B5EF4-FFF2-40B4-BE49-F238E27FC236}">
                <a16:creationId xmlns:a16="http://schemas.microsoft.com/office/drawing/2014/main" id="{26BE2054-1842-4A67-87B8-4340B7E11C5B}"/>
              </a:ext>
            </a:extLst>
          </p:cNvPr>
          <p:cNvSpPr txBox="1"/>
          <p:nvPr/>
        </p:nvSpPr>
        <p:spPr>
          <a:xfrm>
            <a:off x="1714266" y="4353728"/>
            <a:ext cx="530840" cy="461665"/>
          </a:xfrm>
          <a:prstGeom prst="rect">
            <a:avLst/>
          </a:prstGeom>
          <a:noFill/>
        </p:spPr>
        <p:txBody>
          <a:bodyPr wrap="square" rtlCol="0">
            <a:spAutoFit/>
          </a:bodyPr>
          <a:lstStyle>
            <a:defPPr>
              <a:defRPr lang="en-US"/>
            </a:defPPr>
            <a:lvl1pPr>
              <a:defRPr sz="2400" b="1">
                <a:solidFill>
                  <a:schemeClr val="bg1"/>
                </a:solidFill>
                <a:latin typeface="Pop"/>
              </a:defRPr>
            </a:lvl1pPr>
          </a:lstStyle>
          <a:p>
            <a:r>
              <a:rPr lang="en-US" dirty="0"/>
              <a:t>05</a:t>
            </a:r>
          </a:p>
        </p:txBody>
      </p:sp>
      <p:grpSp>
        <p:nvGrpSpPr>
          <p:cNvPr id="3" name="Group 2">
            <a:extLst>
              <a:ext uri="{FF2B5EF4-FFF2-40B4-BE49-F238E27FC236}">
                <a16:creationId xmlns:a16="http://schemas.microsoft.com/office/drawing/2014/main" id="{B6F1581F-F3ED-4667-9221-A13B06C26422}"/>
              </a:ext>
            </a:extLst>
          </p:cNvPr>
          <p:cNvGrpSpPr/>
          <p:nvPr/>
        </p:nvGrpSpPr>
        <p:grpSpPr>
          <a:xfrm>
            <a:off x="1725286" y="1246754"/>
            <a:ext cx="535314" cy="2814084"/>
            <a:chOff x="1725286" y="1246754"/>
            <a:chExt cx="535314" cy="2814084"/>
          </a:xfrm>
        </p:grpSpPr>
        <p:sp>
          <p:nvSpPr>
            <p:cNvPr id="11" name="TextBox 10">
              <a:extLst>
                <a:ext uri="{FF2B5EF4-FFF2-40B4-BE49-F238E27FC236}">
                  <a16:creationId xmlns:a16="http://schemas.microsoft.com/office/drawing/2014/main" id="{14678170-B97D-462B-B20B-02966737485A}"/>
                </a:ext>
              </a:extLst>
            </p:cNvPr>
            <p:cNvSpPr txBox="1"/>
            <p:nvPr/>
          </p:nvSpPr>
          <p:spPr>
            <a:xfrm>
              <a:off x="1725286" y="3660728"/>
              <a:ext cx="481857" cy="400110"/>
            </a:xfrm>
            <a:prstGeom prst="rect">
              <a:avLst/>
            </a:prstGeom>
            <a:noFill/>
          </p:spPr>
          <p:txBody>
            <a:bodyPr wrap="square" rtlCol="0">
              <a:spAutoFit/>
            </a:bodyPr>
            <a:lstStyle>
              <a:defPPr>
                <a:defRPr lang="en-US"/>
              </a:defPPr>
              <a:lvl1pPr>
                <a:defRPr sz="2000" b="1">
                  <a:solidFill>
                    <a:schemeClr val="bg1">
                      <a:lumMod val="75000"/>
                    </a:schemeClr>
                  </a:solidFill>
                  <a:latin typeface="Pop"/>
                </a:defRPr>
              </a:lvl1pPr>
            </a:lstStyle>
            <a:p>
              <a:r>
                <a:rPr lang="en-US" dirty="0"/>
                <a:t>04</a:t>
              </a:r>
            </a:p>
          </p:txBody>
        </p:sp>
        <p:grpSp>
          <p:nvGrpSpPr>
            <p:cNvPr id="25" name="Group 24">
              <a:extLst>
                <a:ext uri="{FF2B5EF4-FFF2-40B4-BE49-F238E27FC236}">
                  <a16:creationId xmlns:a16="http://schemas.microsoft.com/office/drawing/2014/main" id="{BBD65CA0-AE36-44DC-A7C7-0354E4A9B7F7}"/>
                </a:ext>
              </a:extLst>
            </p:cNvPr>
            <p:cNvGrpSpPr/>
            <p:nvPr/>
          </p:nvGrpSpPr>
          <p:grpSpPr>
            <a:xfrm>
              <a:off x="1735668" y="1246754"/>
              <a:ext cx="524932" cy="2043776"/>
              <a:chOff x="1735668" y="1246754"/>
              <a:chExt cx="524932" cy="2043776"/>
            </a:xfrm>
          </p:grpSpPr>
          <p:sp>
            <p:nvSpPr>
              <p:cNvPr id="26" name="TextBox 25">
                <a:extLst>
                  <a:ext uri="{FF2B5EF4-FFF2-40B4-BE49-F238E27FC236}">
                    <a16:creationId xmlns:a16="http://schemas.microsoft.com/office/drawing/2014/main" id="{7F1C98FA-9DF2-4B99-99FE-2A775BA033D3}"/>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01</a:t>
                </a:r>
                <a:endParaRPr lang="en-US" sz="1600" b="1" dirty="0">
                  <a:solidFill>
                    <a:schemeClr val="bg1">
                      <a:lumMod val="75000"/>
                    </a:schemeClr>
                  </a:solidFill>
                  <a:latin typeface="Pop"/>
                </a:endParaRPr>
              </a:p>
            </p:txBody>
          </p:sp>
          <p:sp>
            <p:nvSpPr>
              <p:cNvPr id="27" name="TextBox 26">
                <a:extLst>
                  <a:ext uri="{FF2B5EF4-FFF2-40B4-BE49-F238E27FC236}">
                    <a16:creationId xmlns:a16="http://schemas.microsoft.com/office/drawing/2014/main" id="{EF4426D9-204C-4FD6-B8CF-6F28417C0C8D}"/>
                  </a:ext>
                </a:extLst>
              </p:cNvPr>
              <p:cNvSpPr txBox="1"/>
              <p:nvPr/>
            </p:nvSpPr>
            <p:spPr>
              <a:xfrm>
                <a:off x="1736185" y="2118953"/>
                <a:ext cx="522007" cy="400110"/>
              </a:xfrm>
              <a:prstGeom prst="rect">
                <a:avLst/>
              </a:prstGeom>
              <a:noFill/>
            </p:spPr>
            <p:txBody>
              <a:bodyPr wrap="square" rtlCol="0">
                <a:spAutoFit/>
              </a:bodyPr>
              <a:lstStyle/>
              <a:p>
                <a:r>
                  <a:rPr lang="en-US" sz="2000" b="1" dirty="0">
                    <a:solidFill>
                      <a:schemeClr val="bg1">
                        <a:lumMod val="75000"/>
                      </a:schemeClr>
                    </a:solidFill>
                    <a:latin typeface="Pop"/>
                  </a:rPr>
                  <a:t>02</a:t>
                </a:r>
              </a:p>
            </p:txBody>
          </p:sp>
          <p:sp>
            <p:nvSpPr>
              <p:cNvPr id="28" name="TextBox 27">
                <a:extLst>
                  <a:ext uri="{FF2B5EF4-FFF2-40B4-BE49-F238E27FC236}">
                    <a16:creationId xmlns:a16="http://schemas.microsoft.com/office/drawing/2014/main" id="{0968EFCC-881F-4740-BA20-1C35C731EA3E}"/>
                  </a:ext>
                </a:extLst>
              </p:cNvPr>
              <p:cNvSpPr txBox="1"/>
              <p:nvPr/>
            </p:nvSpPr>
            <p:spPr>
              <a:xfrm>
                <a:off x="1735668" y="2890420"/>
                <a:ext cx="524932" cy="400110"/>
              </a:xfrm>
              <a:prstGeom prst="rect">
                <a:avLst/>
              </a:prstGeom>
              <a:noFill/>
            </p:spPr>
            <p:txBody>
              <a:bodyPr wrap="square" rtlCol="0">
                <a:spAutoFit/>
              </a:bodyPr>
              <a:lstStyle/>
              <a:p>
                <a:r>
                  <a:rPr lang="en-US" sz="2000" b="1" dirty="0">
                    <a:solidFill>
                      <a:schemeClr val="bg1">
                        <a:lumMod val="75000"/>
                      </a:schemeClr>
                    </a:solidFill>
                    <a:latin typeface="Pop"/>
                  </a:rPr>
                  <a:t>03</a:t>
                </a:r>
              </a:p>
            </p:txBody>
          </p:sp>
        </p:grpSp>
      </p:grpSp>
      <p:sp>
        <p:nvSpPr>
          <p:cNvPr id="12" name="AutoShape 6"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gGBgcGBQgHBwcJCQgKDBQNDAsLDBkSEw8UHRofHh0aHBwgJC4nICIsIxwcKDcpLDAxNDQ0Hyc5PTgyPC4zNDL/2wBDAQkJCQwLDBgNDRgyIRwhMjIyMjIyMjIyMjIyMjIyMjIyMjIyMjIyMjIyMjIyMjIyMjIyMjIyMjIyMjIyMjIyMjL/wAARCAGZA1wDASIAAhEBAxEB/8QAGwABAAIDAQEAAAAAAAAAAAAAAAQGAgMFAQf/xABdEAABAwICBQQKDQYKCAYDAQAAAQIDBBEFEgYTITFRFCJBYQcVMlJTcYGRkpMWMzVCVHJ0obGywdHhIyQ0N3PSF0NVVmJjgpXC8CU2RFdkdaKzZWZ2g5TiJ0bxhP/EABkBAQEBAQEBAAAAAAAAAAAAAAABAgMEBf/EACwRAQACAgECBgAGAgMAAAAAAAABEQISAwRRExQhMUGRBSIyM2FxIzRCoeH/2gAMAwEAAhEDEQA/APuIAI4gAIgAAAAAAAAAAAAAAAAAAAAAAAAAAAAAAAAAAAAAAAAAAAAAAAAAAAAAAAAAAAAAAAAAAAAAAAAAAAAAAAAAAAAAAAAAAAAAAAAAAAAAAAAAAAAAAAAAAAAAAAAAAAAAAAAAAAAAAAAAAAAAAFa030uTQzA48R5Hyt8k7YWx6zVptRyqqrZehqgWUEehrGYhh1LWxsVrKiFkrWrvRHJf7SQAAAAAAAAAAAAAAAAAAAAAAAAAAAAAAAAAAAAAAAAAAAAAAAAAAAAAAAAAAAAAAAAAAAAAAAAAAAAAAAAAAAAAAAAAAAAAAAAAAAAAAAAAAAAAAAAAAAAAAAAAAAAAAAAAAAAAAAAAAAApXZP0axLSjRiGkwtsL6iOqbLklkyIrcrmrtX41/IXU5ePT4pBh6OwmBs06vRFaqX5vG1/ESZqLZyy1jaVC0o0+fovhtFoxg1qrG4YIqaWSNudsTka1MrU989ehvR08C96Muxh2jlC7H2sTE3R3mRtk6Vte2y9rXt03KJpz2PKyulZpHgOanxluWWeniflzvS3Pjd0PThud9N70Znxao0bopcdhbDiTmflmJZOnYqomxFVLKqdZW7iYt1gAEAAAAAAAAAAAAAAAAAAAAAAAAAAAAAAAAAAAAAAAAAAAAAAAAAAAAAAAAAAAAAAAAAAAAAAAAAAAAAAAAAAAAAAAAAAAAAAAAAAAAAAAAAAAAAAAAAAAAAAAAAAAAAAAAAAAAAAAAAAABFZWZ8SmouS1LdVE2TXujtE/Mq81rulyW2p1koAAAAAAAAAAAAAAAAAAAAAAAAAAAAAAAAAAAAAAAAAAAAAAAAAAAAAAAAAAAAAAAAAAAAAAAAAAAAAAAAAAAAAAAAAAAAAAAAAAAAAAAAAAAAAAAAAAAAKvpzpBUYJg8dNhqI/GsSlSloI/wCmu9/iam3zFNZhmkVNpqmj2Jaa4zClTTpNQ1Maxq2dzfbGKipscm9OoLEPrQKV7B8c/n9j3oRfunPxBuNaB12H4tWaQ1+L4LJLyevbVNb+bo+yMlTKnQ7f4wU+ig8aqORFRUVF3Km5fEehAAAAAAAAAAAAAAAAAAARWpXpiUznug5Bq26prWu1mfbmVy7rWtbyko5sLsP9kVWkdS51fyePXU6yuVGx3dldk3Iq7dqcDpAAF2Jcq8ukuIVtdNTYHhzalsKq180j7NVeCGcsox93Pk5ceOr+VoBV+2GlyJ7j0nrk+8nYTV47PVObidBT08KMVUdHJmVXcLXJHJEzVMY88TNVP07QANu4BcXAAXFwAFxcABcXAAXFwAFxcABcXAAXFwAFxcABcXAAXFwAFxcABcXAAhYpNXw0mbDaeOeozJzZHZUy9KnD5fpd/I1J65PvMZZ6uOfNGE1U/S0gqc2N6SYfGtRW4LEtO3u9VJdUTjvUsmH18OJUMVXTuvHI27b7/EMc4n0OPmxznX5SAAbdgAAAAAAAAAAAAAAAAAAAAAAAAAAAAAAAAAAAAAAAAAAAAAAAAAAAAAAAAHCZpVReyybRypjlpqxGNkp3S2RlU221WL024dSnesB4AABi97Y2Oe9yNa1Lqq7kTipkUfTyunxKej0Mw2VWVmK3dVSt/wBnpG927xu7lAQ06KMXS3Ses0znbeiizUWDtcm6NFs+XxuW/kudnTjAJsdwNH4eurxehkSqoJU97K3bl8Tk2HdoqKnw6hgoqSJsVNTxtjiY3c1qJZDl6W6Qx6M6PVGIq1ZKjZFTQJtWWZ2xjUTx/aF+WeiukEOk+j1NiUSKyRyKyeHphlbscxU6lOhiGH02KYfUUFZHrKaojdFKzi1UPmuA0mIdjvHsO7a1LpaLH0y1kjl2Q167b8ER11b5Oo+qAlSdA8QqaPluiOKy58QwdUbDI5dtRSr7W9ONu5XyF1KTp9Q1NFyLS/C4lkxDB7rNG3+PpV9sZ5N6eUtuHV1NimG01fRyJJTVMbZYnJ0tVAiSAAAAAAAAAAAAAAAAAAI0ctQuJzQuoctO2JrmVWsbaRyqt25d6Wsm1eJJIzIKluJTVDqxX0r42tZTatE1bk3uzb1vw6iSB47Yxy9SlX0DREwB7ul1Q9V+Ys8ntbvEpVtBf9XVX+vf9hif1w8vJ+9j/UrQ5xhrWp0miaVEVEv02JS4Zf8AjneZDdPVETLXrm8Rrm8TLtT/AMS70UHaj/iHeihaa0lhr2jXtMu1H/Eu9FDztR/xDvRBpLzXt4jXt4nvaj/iHeih72oX4Q70UBrLHXt4jXt4mXahfhDvRQdqF+EO9FAayx17eI17TLtQvwh3ooO1C/CHeigNZY69vEa9vEy7UL8Id6KDtQvwh3ooDWWOvbxGvbxMu1C/CHeig7UL8Id6KA1ljr28Rr2mXahfhDvRQdqF+EO9FAayx17eI17eJl2oX4Q70UHahfhDvRQGssde3iNe3iZdqF+EO9FB2oX4Q70UBrLHXt4jXtMu1C/CHeig7UL8Id6KA1ljr28Rr28TLtQvwh3ooO1C/CHeigNZY69vEa9vEy7UL8Id6KDtQvwh3ooDWWOvbxGvbxMu1C/CHeig7Uf8Q70UBrIkzVM2uueJhWX+Pcv9k0TWp50izKq2vtImsw21Vlo577eY7Z5FK/oGt9GI/wBq/wCk7ky5qWXrjd9BwtA9mjEf7V/0mJ/XDyZR/nxn+JWcAG3qAAAAAAAAAAAAAAAAAAAAAAAAAAAAAAAAAAAAAAAAAAAAAAAAAABpq5XQ0dRKy2ZkTnJfiiXPn2j6af4/o9QYs3SjC4W1cLZUjdhmZW36L5i/Yh7m1f7GT6qnB7HH6t9HvkTAseiF2m7IP87sK/ur/wCx52m7IP8AO7Cv7q/+xdQC3xXTqi0mnqMMwmrxqixXFpJmy0dNR0Gqmit/GazN+Tb19Nuo+u4TDW0+E0kOJVLKmtZE1s8zG5Ue/pVEMKbBMNpMYrMXhpGNr6vKk0+9zkaiIibdybE2IdEEy8AARExTEqbB8LqsRrHpHTU0TpZHdSFX0Cw6pmZW6U4tHlxPGXJIka74KZPa4vNtUw7KFHU1GjEVTHGtRSUNVHV1tIi25RCxec3Zw7ryFuoKymxDD6aso3o+mnjbJE9NytVNgVvKDRImmunkmKOVX4JgD3RUdtrZ6u3Pk60ZuTrJnZG0jqMIwPtfhbZJMYxJXQ0rIWq+Rrbc97WptXKm7rOVgOldLo9gdHhVHofpSkNPHlzLhu169Ll529VuoFz0jwKn0kwCrwqp2MnZzX9Mb02tenWinK0ExuoxTCZsPxPmY1hUnJa5i++VO5kTqcm2/jIn8Iv/AJQ0p/u5fvKzX6SVMemtHpDheiukceeJabEYZcPcnKI07hW2981d17bC0PraojkVFS6LvRShaLudohpZU6ITKva2rz1mDvVdyKt5If7K7U6lN6dkX/yjpV/dy/vFfx7SH2Z4tgeDUODYnh2LR1sdXHUVsOqWnibdXvTbtRUTLwBD6sACIAAAAAAAAAAAAAAAAAADxUuhoejWNs1qNTgmwkEeZeaEqHKq5bSM2++T6S0lOrV/KM+On0lyQsOuD0AFbAAAAAAAAAAAAAAAAAAAAAAAAAAAAAAAAAAAOBikitxRG/1afSp3ytYutsZRP6pv0qRnL2TYFVWkhjWsbla1GpwRLEanXmkpN5Pdxr1egAKAxVyIM7eII9fZkDHOgzoKWmQMc6DOgKZAxzoM6CimQMc6DOgKZAxzoM6ApkDHO3iM7eISmQAAAAAAAAAAAAAAAAAAAAAAAAAAAAAAAI2Ie5tX+xf9VTgdjj9W+j3yNh38Q9zav9i/6qnA7HH6t9HvkbAvwtAACAAAAADxzUe1WuRFRdiou5U4KUHRyoZoXpJXaKVkurwuRr6/CpHrsbHvli/s7VTqL+VbT3RFul2j608To46+B2spZZNiIq7HNVeDk2eZegK5uhcEmkmN1um9Yx6RzItLhMb/AOLpmrtfbi9bl8KRTM7IVJTRU9PQaLxwxMbHGxs01mtRLIm43a3skfBNGPXTfcBcbi5Ttd2SPgejHrpvuGu7JHwPRj1033FFmxLEabCcNqcQrJEjpqeN0kjl6EQqmgWHVNU2r0sxWPLiOMqj441/2emT2uNPrKRq/AtLdKJqKh0j7TwYPHO2epjopHq+fLtaxcydze1y+oiIlkSyJ0IB6ACIAAAAAAAAAAAAAAAAAAAR5u5JBHn7kDg1vtjfjJ9JcymVvtjfjJ9Jcyw3i9AuLldHAxfTXRvAa1lFimMUlLUuS6RyP2pwvbd5THFNN9GcFfAzEcbo4HTta+JFkvmau52y+xeJ81qWexrSzS9Mb0YrsZTF3o6jdBTLK2Rq/wAXmRFy72p/Z8RE1Emj+kmO1WKaIVq0uLYcyOgggpdekHMRuqdlujbW2gfWKjTLR6lraKjmxanbPXNY+majlXWtcuVqoqbNqmNZppo7QYjU4fVYrTxVdNG6WaJVW7GtbmVV2d6tz4Z7DsfZTYdTT0VU2qpsBlqovybvycjZ1kYy6bn2vzd/OJNThOL1VSuOT4fWJVYrQYpUSt1D/wAnmTLEy1t+VuxN63A+z4Tp1oxjla2jw3G6SoqXXyxNfZzrb7Iu82UGmej2J01fUUWK088NA3NUvYqqkabdq7OpfMfHpNF8fpdDcJ0inmRZMMpF5DQ0tA9KnWP5qJIu9ct77ugjwYHj2iiSUk2DyRw4lo/NRqtIj50dK1qua59m81yq61gPtXsy0fXD6SvbikDqWsmWCCRt11km3mWte+xdhj7NdHUwZuMLi1P2vfLqGz7bLJ3trXufFYcAxvCanRSFtLWSYfV1VHiit1Ll5NUIiMla7Zzb3R237C0Q6IZOzM6kWKpXAo3Li7I1jXU8qVEbvtbfd1gPsDXI5EVNy7TI8PQAFxcABcXAAXPLgRqmsjpXMSRF5yKt0tsRN6kft3RbbvkRETaurds+Y11nKlmXk8etVHWsq9zzdnSnSapErHQ6vtcyRjm7UWZUTfayoEtITHKFyqiSOVU7pEYq5fGZOxijbq3Z3KyRmdj0atlbxIf5+2FUfhyOct2qjJct0v4+H0G1nLWvijWhYkd0aqtlXmN8QHTgnbPGj2XsvQu82kKmherH65uV2dyNRjlRFbfm9PCxv1LOL/SUDbcEV1oqiJMy2dfYrjfrWd+3zgiWwGGtZ37fOea1nft84GwrOMe7X/tN+lSx6xnfN85W8Xe1cYRUcntTenrUiZeybT9yTEINO9mXY5POhMzs79npEcWRyNIqyWiwKsmhdlkbHzXd6u6/znVV7Ld2z0ivaWvauj1aiOavM6Hf0kM5zWMuPUTXFlMdkfscudJQVznuc9yzJtcqqvcp0qXbKnApPY2RO11dt/j/APCheCcPrhB+H+vT4zLHI3ggyN4IZFW0v0ixDBm00GE00NVWyMlqHxS5rJBE3M9Uy++VVa1vWp1e2lnyN4IMjeCHGqtKKClw/D6tiTVS4jl5HBTszyTXbm2JfcjdqreyHDw3TRuv0lq8QdPHR0VVDBBTvhtK1zo2fk0am1zle7Zv37FsCl1yN4IMjeCFQo9Kp6jS+ppZYKulpafCuVSUtRC1r0frFTMi7b3anQ63lJMGnWG1GDxYqykxDks7o2UqrBzqpz9zY23uq7FveybL3ttBSzatvBBkbwQr/sywyPDsRrKmOqpnYcrW1FPNF+Varu4siKqOzX2Kinsul1HS4ZW11dQ4jRMpFYj2VFPZz1etm5LKqOu5bbF2LvsCnf1beCDI3ghAwvF0xNZ2LQV1HJC5EcyrhyZr7la5FVrk8S7Ok6QKY2Tgap2pqnKqbkubjXPsp5F/or9ASkKN10NhHp15iEgy5AAAAAAAAAAAAAAAAAAAAAAAAAAAAACNiHubV/sX/VU4HY4/Vvo98jYd/EPc2r/Yv+qpwOxx+rfR75GwL8LQAAyAAKAAAAAAAAAAAAAAAAAAAAAAAAAAAAAAAAAAAR5u58pII8/cgcCu9sb8dPpQuWYptd7Y346fShbFeGomm3MMxqzjOVdkGalxB8z3R4gjGKt0bqk2IYJRYn/KaepQ6ObqGbqJTlpEz/65/I8U/lNPVIOR4p/KSepQ6GbqPcxKTw8f5+3O5Hin8pN9Ug5Hin8pp6lDoZuoZuoURx4/z9ufyPFP5Tb6pByPFP5Tb6pDoZuoZuoUvh4/z9trV2Jfee5jTnQZ0NOsZNuY9zGnOM4Nm7MMxpzjOC27MMxpzjOC3ProG1L5UWV8br81yMVybWonlNMlDHI5yrWVCIqu5qMdba3LtNtZPNFOuSGaZuZEVI3WypZPOR21tQ5+2hrMrrZfyi33Iu3z/MGYymEl0esSHNUyZomuajmxOS6Lay+NLGttG5HJrMSrHNS2zK5vQiKt04/aYcslW35lWol7XWTr+jYZpUPdCsiUtZdJFZlWTbZE7oWu8sY6OVcr5MSqc99uWN21L3sbZaSOWVz9fM28mfmxuRV6lXgYcpe6nfKyCpRWqnMc93SauWVCNXNSzI5qXypI5emybbeUkpvKbSo9NQyWR80jUdrHuaqE/IzvW+YhwzK1HtVsj8r3Ii7F2G7Xr4KTzJ94WMm7K3vU8wyt71PMhp16+Ck8yfeNevgpPMn3lNm7KzvW+ZCu4q1nbdOY32pvR1qdzWr4OTzJ95wMUk/0vfVv9qbw4qQnJPp2Ny9y30UJaMZ3rfRQh08nN9rk8yfeS2yI56MyuaqpfagYZZG9630UK7pY1G4FW2a3uOH9JCyHB0lppKrCKuGJuZ7o+a1Olb3t8xjOPyy49TF8OUR2Qexr7nVv7f8AwoXko3Y3RW4dXI5Fauv3KlveoXfMnFBwxWEH4f6dNjEsyrVOiLMS0krMWxCqnXNFHT0sdNUSQrHGnOcjla5M2Zy38iFnzpxTznmdOKHR7bUyDQ2uw6jw1MProkqMJqJlokmY5zFp5NmqftvdEtZ39FDWuheIVDMWnqsUhSuq6ynr4JYoFRkUsTWo1qtVec3m233t1l4zpxTzjOnFPOUtUoNHcXqMXq8TxGto3SVGGuokip4nIyO7lddMyqrt5hU6GPqdDcFwdZ4Fq8KSF0T5YlfFI6NuVUc26Llcir0/QXDOnFPOMycUBao0uitXFguI02rwOCoq8qIyDD7w5W+9kRVvJfbwtfYRcO0Lr6LDMWgSpw+PlqRoyj1MktJHlW7rse6/PvZbWtZOkvCvTinnGdOKAtWNEdGqnR91a+aaFsdQrNXSUqyaiHKi3c1HuXa7Ze1k2IWkxzN4oM6cUBbI1VH6NL8RfoM86cU85oqpWtp3oqptaqIl94JlCpu4JBHpu4JBmXEAAAAAAAAAAAAAAAAAAAAAAAAAAAAARsQ9zav9i/6qnA7HH6t9HvkbDv4h7m1f7F/1VOB2OP1b6PfI2BfhaAAGQABQAAAAAAMZJI4Y1kle1jG73PWyJ5QMgQYcawqolSODE6GV67mx1LHL5rk+wHgAAAAAAAAAAAAAAAAAAAAAAABHm7nykg0T9yBXq/21vx0+ktFyr13trPjp9JY84SZbcwzGrP1DP1EtnZtuMxycTxluHzU1MylmqqmoR7o4ocqLlYl3LdyonSnlUjO0twiN72STSte12S2qct3Z2sVrVTula57Wrbcqi1jJ38wzFaTTPC3PcqNq9QkUUiTah2VVkesbW235syW3ceBIfpRhkc0sD3zpPGrW6rUOV7nOVyIjW253cu3cBaW7uYZjhwaR0czsTVzJ4YsORrppZY1a2ysR+zyLu3kaDTHDJZFZLr4HLPqo2vidmclmc5W2u1LyNTaLXZZcwzFdpdLsOqKakme2pp+VSOjibLEqc5HK3aqbNqoa6TTGhqIkfMySFHyMjjyosmZXRpJ0JsREXpBazZhmNWc8zBNm7MMxqzDOF2bMwzGrMMxU2bswzGrOM4NhY2q9XZntVd+VyoNX/WS+sU8zDMQt7qk8JL6xRqk8JL6xRnGcWlmqTwsvrFGqTwkvrFGcZwWzY1rG2S/G6rczzdRpzjOF2bbi5pzDN1qUtuucPEl/0t/7bfpU6+Y4uIO/0pf+raRYl06fuTc79Ki+K77DTT9ybnfpUXxXfYVZblI80WZFUknioFceSjzOuYLQ34HYViLvGRCeye3pDj8i8Q5F1p5jsatvAatvBC+o4/IetByHrQ7GRBkbwQXI4/IvEORdaeY7GrbwGrbwQDj8h60HIetDsZEGRvBBcjj8i8Q5EdjVt4DVt4IBx+RL1G+KkyW3HQyN4GSNbwC3LyJuVqGYAAAAAAAAAAAAAAAAAAAAAAAAAAAAAABGxD3Nq/2L/qqcDscfq30e+RsO/iHubVfsX/VU4PY4Rf4N9HrIq/mTNwWPZZwLO71T2y8AlS8BUcU0prdHNKEhxqmibgNZlZS4hG1U1EltrJvGu524tqLdEXZZdqWA9AAAA42OaV4Ho21vbXEYqeR/cQ7XSP8AisaiuXzAQtLNKJMF5Lh2F0qV2OV6q2kpr7ERO6kevQ1pzaPscU9e5tbphWzY7XrztXI5zaWL+iyNLJbxmvQaPt9j+OaYVEMicom5HQpNGrHMp40Tci7UzOXb4i+hfZV6jscaGVEKxP0aw5qOS2aKLVuTxObZUOJVYZjfY/YtfglXVYrgMfOqcMqZFfLCzpdC9duzvV//AJ9DMXNRUsu0FouF4lS4xhdNiNDMktLUMR8b06U+/qJlii6FxpgelukujMWyiifHX0bOiNkt87U6kcnzl6CPAAAAAAAAAAAAAAAAAAAAAAjzdz5SQR5u58oFfr/bW/HT6Tu5jhV/dp8ZPpOvm4klzzluzC5pzDMZtztrraCjxGNrKymjnRq3bnTuVtbZ5NhoTBMK1jpO19PncrVVcnS1yORfO1q+RD2rqKiKSJsMOdjkdndlzcLN37L7dvUQ34liqxqseGZXIl0VXKu3xeTzqgstL7RYSjmuTD4EVtkaqJuRH508zud4zx+AYQ6SV64dBnldeR1lRXLmzfTt8q8SO7Eq9rmp2sevNzKqZly863DhtsbUra1I1c6iu/XLGqJfY33rhZskswyhjWdW0kSa+NI5dntjUTKiL5NhqiwPCoHRuhoIY3Rv1jXNui5tm297+9b5kIaYpiW5+GSOcjW7UTLdypt2dRvpa6tmqGxTUDoWKjl1jnbEVPJ/m4NmXsewbO1/a2nzNcr2rl3Krsy24c7aFwDB3R6t2G06sVGorFbzVypZt03LZCRRzTyUkbqlmSbLz2omxFN9xZs25+oZjVmGYWW25xmNWbxi4s2bswzGm4uLTZtzDMacwzCzZvzDMac3EZhZs25hmNObqGbqFmzfmGY03GYWbNuYZjTmGYWbN+YZjRmGYWbN+Y5Fat8U/wDbadHMcypW+JJ8RpYl045uXXp+5Nzv0qL4rvsNNP3Jud+lRfFd9hp0n2byFidezDsPnq5EVzYmq6ydPUTFWxXNLX30erk4x/ahnOaxmYc+fOcOPLKPiG7RPFpsfpamaoYyPVy5WIy+7Ki7Sxckb3zvOU7sa+51Z+2T6qF5JxTM4RMp0OU8nBjll7o/JE79x7yVO/cQsU0gw/Bqinp6t8uuqUesMcUD5XORtsy2ai7syGeE41QY3BJNQVCStikWKRqtcx8b0965rkRWrZUXanSdHr1hK5KnfOHJk75TDEa6DC8Nqa+pcqQU8TpZFRLrlal1t5jTg+IzYph7KuagmoVftbFM9jnK1URUXmqqdO4prCTyVvfKOSt75xvBDWGjkre+UclTvlN90QA1ho5K3vlHJW9843gGsI/JG98pi+nyMVzXLdOglGuZbQSfFUGsIjXXQyNEC8w3oRyAAAAAAAAAAAAOXpFjtLo1gVTitWjnRwomWNndSPVbNY3rVbA93UBRKWj7IeMRpWVOOUOBaxMzKKGi17o04Pc5d/iN/sd06/n5F/dEf3gXQFM9j2nX8/Iv7oj/AHjj6Uxac6NaM12Mu0zjqW0kedYUwyNiu2ondbbb+AWIt9LB8+XH9J9EJKefSaSmxPA5srX4hSwZJKVztyyMTYrei6F9hmiqIWTQvbJFI1Hte1bo5q7lRelAU2AAIAAAAAImKJfCK3b/ALPJ9VT5xoR2P8GxXQjBq6onxVs09K17kixCRjEXqai2Q+kYn7kVvyeT6qnA7G36t9H/AJEz7Qt1CH/Bdo/8Jxr+9JfvPf4L9H/hONf3pL95dAVIyl8ZxvQ2gxPSFdGNHlxOSWFWvxGsqqyWWGlaqXRuVy2e9U6Pxt9awrDIcHwmkw2nfK+GmibEx0r8zlROKkzZdVsl16T25B4AAOBplj79HdHJaqmiSaume2mo4l9/M9bN8ib/ACEXRXQymwRq11e5K/Hqjn1dfMmZyuXe1l+5anUQdPnJDimiFRNspY8ajSRehFc1yMVfKXgKWIOKYrTYTRuqal9kTY1qb3u6EROlScc6pwelqsThr5kc+WFuWNrl5jV763EmV/Dly7a/k93CwfTCaeskhxOnSmY6VWRP3I13eOXj1lu3lTwXD6bEo8epaqNHxOr5Et5tqFlpKdKSkhp2ve9I2oxHSLdy24qYwuvVw6WeScbzm1MxjBtJ6XTmbSDAqfDKqKooI6V8VXO6N3NerltZPEdHRzTHtpiMmDYth82EY5G3PyOVyPbIzvo3pschaFKP2TadlNgtBj0OWOvwqugkgk3KrXPRjmeJUdu6jo9i8AAIAAAAAAAAAAAAAAAAAAAR5txINE/chFexDu2/GQ6ebYc3EO7b8dCWjtiGcnHmmm/MMyGnMMxhw2J5pY7auFZNi7uOy32mjllZmtyDovtlT7jTiC06OidM+Vi2cjVj8l7kJZKNzlRKmss3nZlRehQbOpLV1MczmNoXuRERc2ZEvc9iqql7lzUStbZVS8iXVTmslpGItQ+erXYsd1uu1W3VbdBhnpJYeZUViXer87Wqi3VLLv8AEDZ0UrK5XMRaC/GzkQzlqaxrmoyjzc1HLztyr0HLndStm1TqmtRyLua759nRtNt6WRjWpNUtbFmfey7brt29O8tmya6sq0mkZHQOe1rrI7WImZOhUM4qqqdG5ZKNWyJbmo7Zbx8eo46S0e1nKa1t7tajVVV8ez/O8kSyU0rlVtRWMe63cXS27o8ws2TnVdajVXtc5erWonQYrWV/NyUCK5d6LLu6/EQKRad74kZV1j5GOzKtlRr967eg1NWiyXZXVd3Ltum3jb7BZs66Vdar2pyFURVs5yyIiIYTVlcjn5KBzmNVbLmTnp0KhARaZ9RkWrrHuVzW2zWRvX85jLJSyukRaitasjlzIirzdu5BZs6KVdZmcna+SyJsXWJtPG11WutRaB6OY1FRM+x23btt0ECSWkly/lqprcrWJssne7vtPJlpo5HXqazMi5HKibXb0Tb5xZs6cVVV2frqVUcjbsRq3zLw6ug9ZV1iyc+hWNqI5dr7quzZ4tpCzU0UctNrqhzY80j3qnDYu3ruaGVFC9sKJU1TGtbZtlVEVOK9Ys2dJtVWqu2g22uq6yyXvuM3VVWlslA56W3pImxelDmpJSyQNvUVatjcjV33VV4+Y9Seki1UnKKr8oy7Vc1ypZVyizZ0OVVi/wCwLdN95U+YR1dU6TI+hVt2qqKkiL5DmotLT54n1NW9djXLtV3Nv941tJ0z1qekLNk7lOIK9UShbZFv7Z0bb/gbXVdXne1KFzkRbNVJE533HOSSmmZ7fVN1ScVS6ZrX+cwe+kbz3VVajUSyptttFmzo8rrLIq4e71qbCTTySvhR80aMeqrzUW+y+w4z6ulkbGi1lU3V3dsaqKregmYfJE+N8kU0z0cu6Vd3WidZLNnSzDMacyDMDZuuc+f3RT4qEvMQ386uRf6KGsfd14crydqm7kkOjV8jXterVaipuvvI9N3KEtDb0MFZL0zf9CFc0rR/aKsu+6ZN2VOKFlVSu6WJ/oCu/Z/ahnk/TLh1P7OX9Sj9jX3Orf2yfVQvJRuxr7nVn7ZPqtLyZ4f0Qfhv+tipelFHiNXpto3yCodSuZBWZqhINa1t0j2Ki7Nv2FYmosTdo/Vtq4qhcQ7ctfjq6lz2TQo3K10bG2V0Soka5W7e6Rb2U+t7Lix2e98sbhUFRoXpY2mV9RSvgc+np2YfJTxMlbG7nQteqqt1y7tmZNhux7B2UTNHUZSshwZsUjqliUck0TZ1YxGOkjYqKuxHIirdEXefTT2wHyntRJPh2i9JrKyooJMalcrHU0kCRwLHJZiNVVckV92bei2PNI8LjptIayGthSLDeSRR4a3tbNUsjaiLnbFq3JkkzWXal12bdh9XAHz9MD5dpLo/TYq2oroY8Fekr543MSV6PitrG3tm3rlW+25xaekqo8Bw2nxCGskwGkxqsjqoGskeuoR0iQZmomZ0aOy8ejoQ+tAD5diVPTTaPRLglJX0+CNxXWVbJ6eZzHx5F5zIro9Yc+VValk2KtlQsOglMkEGIyQVEj6OWdFiiSifTRRrl52ra9VVWqviS97FwAA1VH6NL8RfoNpqqP0aX4i/QElzqbuSQR6buSQZlxAAAAAAAAAAAKd2Qmo+DR1jtrVxylunHa4uJT9P/atHP+eUv+IC4AAD0p/ZU/Vhj3ydPrtLgcTS/BH6R6JYnhEb0jkqoFYx67kdvbfqugWHQbBFU4e2CeNskUkLWvY9Lo5MqXRU6UKHer7F9blXXVGhs8uxe6fhr3fTEt/J498yl0v0lpKWOnq9AsWkqImoyR1PJG6NzkS12rfcplUaY4vVU76efsd43JDImV7HrEqOau9FS5VXWKWOeJksT2vje1HMexbo5q7lReBmUbsTzyP0RnpHtkjZQ4hUU0UUq3fExHZkY7rbmy+QvRGZeAAAAAImKe5Nb8nk+opwuxv+rfR75Ez7Tu4p7k1vyeT6inB7G36ttHvkTPtC/C0gAIAAAAAOVpHgVPpLgFVhVU5zGzIiskZ3Ub0W7Xp1oqIVfCdOlwNY8G02TtdiEaZGVr0/N6tE3Oa/ci7NqKX01VFLT1cLoamCKeJd8crEc1fIoW3Nj0r0dkyozHsLVXLzUSrZt+c7CnC9hmi7ZNYmjuFI++a6UjN/Hcd0JMXCuaLJ+cY0i/yg/wCw7VdiNDhkbZK+sp6VjnZWunlRiOXglzZFTwwLIsUTGLI7O9WpbM7ipHxLCsNxiJkWJUFNWRxuzNbPEj0atrXS+4mMVFOfFh4eOqE/S/RuNjnvx/C0a1LqvK2feVKqxBOyVjFHRYZHI7RqgqW1NXXOarW1UjNrYo770vtVf8ramaF6Lsej2aO4U1zdqKlIzZ8x2o2RxRtiijayNiWaxqWRqdSdBXW6ZAAIAAAAAAAAAAAAAAAAAAAR5u58pII824CvYh7Y346ElHbCPiHdp8YyznPN5eolvzdYzGnOM5i3liWqsllZJFq6hkW1Us+9nbv8+U1I6syyNSrplky8zZfLt2qqcDytar1Z+atnTbtVe53fiaW6xrc0eGtbfZa6LZOn5gbNjZql7kc2uprO/o7v87DY+WdzG5K2nu1bOerd/Dp2EVImcxna5t1bmct9iLdb7f8AO88XOse3B7I5c1lei7bb/sC7JTpZ2SNjbWUzVWNNjk3re1zJZnoxWPrYszXZnOtuS24jOarmrfDo1SO2RL3Vdu006lqXthSu517Z+nqLZsntlqUemerp0Y2yvaibcpqWepRUdy6nRHuu3Z1bE+Y1OzSWz4eivTpzGToERHxNw9qxuXbt2Lst94tLSddKjo28sp0c1FzoibFS/RwMHSVVnObWwtai++ZdU4IpFfE9GR/6NY+7LPRHWsvAI16xOYuGxpmVHLd2zMm5bC1tJY6pa2611M3Mt93UZJJOkebl0OZXOyuXhwI02y6rhmsyMaqO2bdm7yHsaZ8quw2yI1zkuvTwTxiy0iaSpcj1iqqZE3tRV3cLr1mKyVj2o5tXS2c3m7Njv89RobHZcrsKRM2x6ovXc8kY5ZEvhzXIxbMVV3J0iy0pslVFG5X11OrlVEa5UTy34njFqMyufWQOXKqJZNma1k+c0oxdtsOai5boqu6eBhqsmSRmGRI7nI5irtTbsX7RaW3o+tzOalbSXS2ZEbu3bV8pslmmWZ+rrKdEvdGORFsQ0kcs0kaYblzLztu+63uplqG5Wu7Wtcrm3dlXcvDaLW25X1bGtY+spu6y2RNq9X0mTp6hscTXVtPncrlvl2KnQRtW6XWOfhsaTLZVcu511sqb+G08kY6WNre1mVMqtyq7aibRZbfrale5rKRU4qw91la9qo2spWu6bJdWoYRU0MsbXS0aMciWs7bs8fSSWQQNvaJqXSy7BabMXuqpsiQ1EDFVtnWTNffuX/PSTG7Goird1t5FhpqeByuiia1ypa+9TdmFmzaLmq4zEN225pVfz1Pioe3NbVvV+RDeM+rv0+V5O7TdyhMQh03coTEOj2ikKtp2TwvjkajmPTK5F6UJpg5tySmURMVKv4TSrgLJYqHbHI/OusXMqbLHR7aV39V6P4kpYmKt7DUs4CIqKhMMYwisfSEXtpXcIvRX7x20r+EXor95K1LOA1LOBWrnui9tK/hF6K/eO2tf/Vej+JK1LOA1LOAsue6L21r+EXor947a1/CL0V+8lalnAalnAXJc90XtpX8IvRX7x20r+EXor95K1LOA1LOAuS57ovbSv4Reiv3jtpX8IvRX7yVqWcBqWcBclz3RO2tf/Vej+JlyyrqU1b8iNXvUJGoZwNjYWt3ILLnuxgaqNN541ERD0ACvY5V6WQVrW4HheF1VMsaK59VVOiej7rdLIm61tpze2XZG/m/gH94P/dC0uYKX2y7I3839H/7wf+6O2XZG/m/o/wD3g/8AdBS6ApfbLsjfyBgH94P/AHR2y7I3839H/wC8H/ugpY8ax3DtHqJlZik6wU75mw6zI5yNc7dmtuTZvUnte17WvY5HNcl0VFuioUTEKrTqroKiDENHNHJKN8bkmbLiLsmTpvs+foOd2H6vGZKSsp5ER+AQvc2ilV6vs7NtZG5dr404qiBafTin9kH2vRz/AJ5S/wCIuBT+yD7Xo5/zyl/xBlcEBGxCmqKmlWOlrHUkl0XWsYjltw2lSbjOJUuA1bn1SySxV603KXsRdWy6JmVE4GJzqXDl5445/NC7greEJLLWte3SjlzWbXwtazanXbaRYpsbxhayspMQbSRQSPjhh1SOz5d+ZV4qN/RjzMVE17rcCk1+lFaykwWugZmSZsj6iBnvkaiX821TrU+Luq9JqSKCbNRS0SzIiIm12ZNpI5IkjqsJyqP4/wC3I7Gv6FpH/wCoa36yF2KT2Nf0HSP/ANQ1v1kLsdHqn3AeOujVVtlfbmoq2RV6yk9seyV/IOj/AP8APf8AcFiLXcFH5f2Sv5B0f/8Anv8AuHbDslfyDo//APPf9wKW3FPcmt+TyfUU4XY3/Vto98iZ9pyK6v7IzsPqUmwPAWwrE5JFbXPVUbZb2S3A6/Y4/Vxo+nRyNll84X2haAAGQAAAAAAAAAAAAAAAAAAAAAAAAAAAAAAAAAAAAAI824kEefcEcCv7tPGYXM8Q7vykbOc+R4+qnWm3MM3WaswznN4dm7NxPLkSdZ1VmpdZEvmS9r8PIaL4i5FTWRtvsuiA2dPMeZuBzVXELJbV2y7V3WW/3GacsRts7VdrF2r3vQDZ0Mx5mOYjsRS2yJdyLd3nNkS1ySos2q1dl2N379gNk+4zEWnWVsP5ZVc+671Rdhtz9QNmzMMxruLg2bMwzGq4zA2bcwzGq4uDZtzDMari4Nm3MMxquLg2bcwzGq4uDZtzHuY03FwbN2cZzTcXBs3ZhmNNxcGzdm8YiW9Uabm2nW89zeHu9PSzeawU3coTEIdN3KExDq+kGEkjYmK97kRrUu5VXchmcDSyRU0drmotvyfR40JlNRbnzZ6YTl2dHDsTpsXZI+hk1zY3ZXKiWS/VfeTdTL3nzoVTsbLfDKv9t/haXgnHO2MTJ0mfi8MZ5fKHqpe8+dBqpu8+dCcYo5qqrUVLpvTgbejSEPVS9586DVTd586E4A0hB1UvefOg1UvefOhOANIQdVL3nzoNVN3nzoTgDSEHVS9586DVS9586E4A0hA1U3g/+pD1Ue3umKiE0wm9pk+Koo0hF3g1ROVTaRzAAAAAAAAcrSLAKbSXC+1tZNUR0zpWvlbBJl1rUXuHf0V6UOhT08NJTR01NCyKCJqMjjYlkaidCG0AsKf2Qfa9HP8AnlL/AIi4FP7IPtejn/PKX/EB0KqPGcPxirqqGmStp6lG3iWbKsTkS10v0KYUFHiGFYLN+aNrqqomdNLC16NRM2/avAsartPUMTh/Lzz08TldyqNHhdbNjtFVrg8GFRU+ZXq2RqrLmS1rN+0zjo8cwlayloKSKpgnlfJFK+VG6vNtVHJ0onUWsWJHHEM+Vxr0lVqfR+opZ8AjYiSR0TJWzyItkTM3h07TzC9HJ8L0pfPGn5jqXNjRXe1q5yLltwvfzlpPLE8KIXyuFxPZSuxr+g6R/wDqGt+shdik9jX9B0j/APUNb9ZC7HV6Z9wAAAABFxT3Irfk8n1FOD2N/wBW2j3yJn2nexT3Irfk8n1FOB2N/wBW2jvyJn2hfhaQAEAAAAAAArulOlTdH201JSUr6/GK5VbR0Ua2V69LnL71idKgWIh1WLYbQ35ViNHBbfrZ2t+lSox6G49j6JPpbpDUox23tbhb1ghZ1OenOedKj7HGh1FZYtH6J703vqGa1y+NXXCujHpVo9M7LFj2Fvde1m1cf3nTinhnZnhljkbxY5HJ8xxZNCtFpGKx+jmEqi/8IxPsOTN2MNG8yy4ZHV4NU9E2G1LolReOW6t+YC6A+fS4rpNoIjZcelTG9H7o1+IRRZKmlRdl5Gpsc3rQvtPPDVU8dRTytlhlYj2SMW6Oau1FQEtgACAAAAAAAAAAAAAAAAAAAEefudpIIlZEyenkhffJI1WusttihJuvRwMRe3P3TfOhC1jbd030kItRorhsT2oi1C8622X8Dvp2O8Ht3VT61TllGcvn83H1HL/xj7cvWt75vpINa3vm+kh1P4O8H76p9ae/wd4P31T61TPh5uPk+o7R9uLNNZURs0bFVF7p3i/z5TTr5U31MKXWyc06tXoHh0Kt1NPVT32utUZbfMR49CaZXLnw2raiX/2tFX6Bpmnk+p7R9oTp5FmVrKmBE3oi/OesmeiqrqqFd6bOP+bEtdCKVIVkbhlWsiuVMi1SItst73tx2BuhVO5nPwyrYu7LytFXd4hpn2PJ9R2j7QmzTZkXlkGzi5Npk+dy5ctZCiW3rbat9pMl0HpGVGrjw+rkjv7YlUiJbZ1ePzGUeg9GudX0NW1EaqoiVKKrl4bv82GmfZfJ9R2j7QHVD1VzmVUGW92ott3WesncjXsfUxK5F2OzIluqxJ9hdOrmtTC6xyuV3+1IiN4X8ZsTQikVUauHVSKq221SW+gnh59k8n1PaPtBWaZbZaun32MVllXdWw36VyodCl0HoppUbJh9VCxffuqfssYN0LpHMaq4TWo5V2pyptkTjcumfZfJ9R2j7REmlZZHVUKInnU8kllR7/zmBERVsirbyKT26EUTpsqYfWNZmRqvWp3JxtYw9hNMioiYdVP2qiqlS1PEqDTPseT6jtH2h66Ru1aqCypdFTpGvmRz2Oq4EXKiIvN8t0JyaEUqNv2uq7KqbqtL2uqLfZ5fKJdB6Vr1azDquRubY5KpLKnHd8w0z7Hk+o7QhRyvRr71MT07lHZu5U8imkXK91XA5Pe2Om7QWgSSVqUdXkYxysdyhEV7k3InC/FSOmhlI7JrMMrkVU2/nCc0aZ9jyfUdoRGyz2vyuFE4uMlne9URtTCi227fOpMj0Io3QvcuG1jXNkRqNWq3p0u3dB4/QqkayJzcLrHK5rVc1KpvMVVsqddk2jTPseT6jtCHrZNv53DZERbnrZ3It1qYlaiKq7vIpOk0Io0e5rKCqeiKqNctSiIu3fu8vlMfYRTe+wypTxVafcNM+x5PqO0faEkk2/lcNr7Fum09dUPRyryunRqrdOpPOTYtCKNzXrJh9Ulku385Tbtt9G3yHi6EUiNVyYZVLzstuVtv4xpn2TyfU9o+0Nz5276mDzG2KRMqo+ZjnXutluZu0MpkWy4XW3y32VTV8m4m0egeG1EKuqKappnp7xZ83zjw8+x5PqO0faHrGd+NYzvzrfwd4P31R6wfwd4P31R61R4ea+T6ntH25OsZ35vpJGLKnPTyqT/4O8H76o9YpyK7Q7DKbEUga6oVuRHL+V8YjHPF04uDqOPLbWPta6VyK3YqL4lJTpEY5G5XKruCHIwTCqbCoHx02sVHuzKr3ZjqO/SYviu+w6xder3xOUxF+7LWr4Gb0U+8rulkt8BrU1UiXZvcnWhZiuaXf6v1vxPtQnJ+mXPqv2cv6lH7GnuZWftk+q0vBRuxov8Aoyr/AGyfVaXknD+3B+G/6uL5fVOrcMdVVWkK4/A5tS+VuL4fV6ymjiz8y8SOs1qNsjkcxelesm1+kDsJxLTbEKLDaZ89HDRPWVEdmlRzF5z7LtaxLrZqItkU73sFwNWrFq6pKRz87qJtXKlM5b39qzZbX25d3UatJNFG19BijsPialbXrTrNnmdGj0iciojXJfVutucibFsdnvV5ulmKcl0jxWOup6+DC8Pa+CalidHSvkXMrmuRVVXPTKm1HWRFTpud2kxzGqfH8PocTbh74sRo5aiNYEc1YXsyqrVcqrmbZyc6ybtxHw7R3Eq51dBi6VMWFVVKtO+imxF1S9zld3aPVOYmXZsXbfosWWbBaKorKSqlizyUkUkMV3LZGvRqORU6djU3gVLC9L8Uqsdw2gllw2oZiDJkSSkgm1cEjGq5MsjubK2yWW1iHRY3j+E6EY1jVRW09W6lqqlrGyQu7ptRl35+532b0bNuzbZ6XQnBqOooZ4uWaygfelV9XI7UttlVjUV2xipsy+I2pohg6NxGJ0Uz6bEEfr6Z071iVXrdytZezVVdt0A9nxeeLTCkwlGsWnmoZalzlTnZmvYiInVzlKvTaZ477CKbSGanolkr3x09JTRxyOs98mTO5UVVVOnK1L7kv0lpw/RTDcNxFuIRcqlq2wug11RVSSu1aqi5ecq7OabI9GMKj0cZgHJ1dhzG5Wxue5XJZcyKjt6Ki7UXoAg6NY1ildiFXR4hSSaqNjJIKvkUlMx91VHMVr1XnNsm5dziFpc3EKbHMArI8VqGU0mKQU/I40RjFRyPzK9U2u3JZNycFLBhWB0mDunfBJVSyz5dZLU1D5nqjb2S7lWyJddxuxDC6XE1pFqWOdySobUxWcrbSNvZeveuwCcaqn9Gl+Iv0G001H6NL8RfoCS59P3JII8G5CQZlxAAAAAAAAAAAKd2QlRItHLqiJ29pdq/2i4nE0s0fZpLgE2HLMtPNmbLT1Dd8MrVu1/kX5gO31nqFFg0t0owyJKXGdDcRrKpmzlOGOZJFN/S2qipfgZ+z3El/wD0LSX1Uf7wWl2BSvZ5iX8wtJfVR/vD2eYl/MLSX1Uf7xSl2QFJ9nmJfzC0l9VH+8aanSvSrFYlpMF0Qr6Cpl5vLMUcyOOD+lZFVXW4Apt7Gu2g0jd0LpBW29Jpdjj6L4BDozo/TYXFKs7o8z5p3b5ZXLme5fGp2CJMAAAAACLinuRW/J5PqKcHsb/q20d+RM+072Ke5Fb8nk+opwexv+rbR75Ez7QvwtAACAAAAAAfP6Ouo07N2KwVTm8rdh0EVGruhNrnsTrXf4kU+gHzWr0aodJuyJpRTVesiljpaJ9PUwuyywP53Oa4LD6UeoUOKt070aRsNXh0Ok1E3Y2qpHpFVW/pxu2OXxGxOyngsCI3E8PxvDJOlKrDpLX8bbhKXg8tsKSvZb0N95iFTI5dzWUEyqv/AEmK9kCtxFMmAaIY1Wv97JVRclh8aud0eQFSteL1NDR4RV1GJLGlCyJyz6zcrbWt5dxV+xLK+Xsa4Wr3K5GrKxl9qo1JHZU8hpi0RxjSashrNNKyB9LE/WRYPR31CO6Fkcu169W43dihf/x3Q/tqj/uuC/C6gAIAAAAAAAAAAAAAAAAAAAR5u5JBHm7kDgVvtjfjJ9JdEKXW+2N+On0l0Qrpg9ABW3Fxp1O2amWZ87H3VGOi6NqbV8yEeLksrJ448Qr1R7EvIiKmXKt1Vq23/cdKvgrZXxOpJ2Romx6O6dqW+3zkfk2Muiaj6ymR97qrI1RAOayXD5XMe+sxFMyc671S9tllt1KpIldRupmpyrEY2xSarm57uVedt6V6fOTUgxVHRt5TDlaxNY5WXV7tt7cPe/Oa2w47lRVrKNHr3Voltu6PnAhySUbHQ5ayubGsTWsfHfJZFVN1t+zf1HnbHC2QuYyoq3sbL71XOVzuHiOnyfE7TfncV1y6pNXZG2W63+gj8lxpFke2oo2vVVt+T2O4Kuy+76QNKrSU9UiyVtcrmKj2tc5crtnc8F3kVZcPWB0y1VcqRva+REVfyaq1XXXyN6DrpBi2VrVq6dMtturuqmUkWIundknhZErlVqZLrbZ+IHOdV0LWwqtVW5I8z9Zd13dPO47txir8ObrJ0rq5rUkRjo2vciZ3LdLJ4ya+lxbVRMZWQorWZXqre6d0qEp8YyK1a6FFta6RfOBBvQwqzNV4hnkVJLJm9826XtsN2egZAjUqK1EkkeqZEfe6InSieIkzsxhFkWnlpVbkbka9q3zW2qqmUEWKtVFmqaezY12Ixe66FVQOfUSUdQ2pclbXNyZXq2yqjXKuVtktx27OPVswe6jVKfNiGIMkmYqx7VzIl7L4vKdNkGLIsaOqadyI7n3at3Nvt+bYePpsXWV6sq4MqvuiKxdidCf56wIMbqCKnc1lZiCo5W2s52ZqJutwRbmunmwvlH5KsrVerVbdzXXS/NVb26kOokGKKx6LWQoqsciZYrWd0LtPH02KubE5tbC2RquzJq+a5FVLeZL+cDn6ukkknYlfiiaju3K9yJdFy7OldqfOezVGHzTyK2qr25l5ysVyN8SefoJOrx11Q689K2K6bmrtTp67khYcTRkasqYHPRiNdnZ3Ttt3bN3QBypW0NPNqlra9VjcrcqOVWtsnDp3W2Gyaoo6Wlgz11crHo52sVy3svHzWJbKTFdXLG+tj2o3I9G8++a7r+TYe8lxZ8TElqaVX2cjkbGuVbpsA5rp6BXo52I4m26Xtmd477uo2xspqiN0a4hiDmJmeq7URybbpe3DoO1Qx1EUCMqXROcm5YksnmJYHAh5NizmsZX1auazbkuxq2vtU7jG5GNbe9kseoiNSyIiJ1GQAAAeFaxf3bT9k36VLKVrF/dxP2TfpUks5eyZT9yb1/S4viu+w0U/cm9f0uL4rvsI4y2nHxujWvoJ6a9tYy116DsGt8aOQkxfomeMZ4zjPyrOh0a4DSVMNdZrnyZm5OddMqJ9hZu3VF37/QUhvo7uuY8hGMaxUJw4xxYRhj7Qn9u6Lv3+go7dUXfu9BSByIci6jVuniSn9uqLv3ego7dUXfu9BSByLqPeRdRLN5Tu3dF37vQUdu6Lv3egpA5F1HvIuoWbyndu6Lv3ego7d0Xfu9BSByLqPeRdQs3lO7d0Xfu9BR27ou/d6CkDkXUe8i6hZvKd26ou/f6CmM2KQSwvZFmc5zVTdYhci6kNsVNkduESby3QNVGm8xaljIIAAAAAAAAAAAAAAAAAAAAAAAAAAAAAImKe5Nb8nk+opQNBdO9FcM0EwShrceooKqGkY2SKR6orV69h9BxH3LrPk8n1VKz2OqGjk7HeAySUlO97qNiq50TVVd/TYLHs2/wlaF/zkw/1i/cP4StC/wCcuH+sX7iw9rqD4BS+pb9w7XUHwCl9S37gXD5fi2nuG4PpI3GsF0jgxWhqnMjrcK1yucyyWSSG+7rb/lPp+HYhTYrh8FdRSpLTTsR8T0981SnYzorWaT6S8kraSCi0ZpFa9yQo3WV77Xsqpta1N1v/AOpeIYYqeFkMMbIoY2o1kbG5WtRNyIgGYACBScIqYW9l3SandIiTSUNK9jO+RubN5syF2Pl+I6OS472TdIZqKukw/FaGmo5qOpZtRrla5Fa5vS1U2KFh9Q3hChx6c4tgKtg0w0fq4cqW7YYdGs9M/rsnOb4jr0fZD0QrW3h0ioEXvZZdWqeR1gLL5V8h6u04kmmGjMTcz9IcKanyyNftOPU9lHReJ2qoaubFan3sGGwOmc5eF0S3zhFvlljp4XzSuRkcbVe9y7Ea1EuqlN7E23sc0Duh0s7k8SyuIc1BpPp65sWLUy4Do8qo6Sl1marqk3oj1TYxvVvJnYp/V3QW3a2dET/3XBZ9l1AAQAAAAAAAAAAAAAAAAAAAjzdySCPN3IHArfbG/GT6S6dBS632xvxk+kunQV0wegArYDmYpSV1S6B1HVarIrs7VdZrr2322rbb0pv6TnUdJpCkrlmrERrHc1HI1WvbstuRVTZfau26oC1kBW4KHSONc8mJwyOc5udHJzURLouVMu9dhJhpcbZr0mxCKVHQI2L8nbLJba5bJuvcDtgh4bDUU1BFBVT6+aNMqy9L0Tcq9drX6yXdAWjIjpJnprHNRttjfEZrAvhpPOh5F7fL/Z+g33DMNPJ18NL50GoXw0nnQ32FgtQ0JA5P46XzoNQ7w0nnQ3HExCjxd1Y+akqmapWoureq70tsam7bt33IVDq6h3hpPOg1Dl/jpPOhwY6PSTkKK3EI2VCttlma12VePNTx7OFjbHQ4+xWs7ZRZNYrnOVuZ2XMq2Tm23KidVilQ7Ood4aTzoEgcn8dJ50ONLQY3LhzonYlGtTr1ekkbciavbZu7xHciRzYmNe7M9GoirxUHox1DvDSedDzUO8NJ50N9xcFQ0ahfDSedBqHeGk86G66C6BKhq1DvDSedDzUO8NJ50NwsFqGnUL4aTzoNQ7w0nnQ3gFQ06h3hpPOh5qHeGk86G+wsCoR+Tu8PL50K7i0Tu3TU1smyNvDipaitYv7tp+yb9KkZyiKSKaNcqflpfOn3EtsVpEer5HKiKiXUj0+5CYhHKgWuDlaQV8mH4NV1ENtYyNVbfoXd9pJmotnPOMMZyn4dMFZ7H9TPW0FZJVTPmfrrXkdmtzULlq2963zDHLaIk6fOObjjOPlDuLkzUx943zDUx943zGqdtEPMMxM1MfeN8w1UfeN8wNEPMMxM1UfeN8w1UfeN8wNEPMMxM1UfeN8w1UfeN8wNEPMMxM1UfeN8w1UfeN8wNEPMe7yXqo+8b5jXNG1InK1Mqol7oKNGg9NcbsyXNhGAAAAAAAAAAAAAAAAAAAAAAAAAAAAABGxD3MrPk8n1VOB2OP1caPfImfad/EPcys+TyfVU4HY4/Vxo98iZ9oX4WgABAAAAAAKbhDmp2V9J2q5Ec6ho3Ii9Kc7aXIqWlGjmIS4nTaR6OyxRY3SRrE6KXZHWQ79W9ejbuULC3HNrtH8FxJfz7CKCp23/AC1Mxy/OhW8O7JeE65tDpDHNo/iabHQYg3KxV/oydy5OsuFPV01XGklNUQzscl0dFIjkXzAqXHj0J0UjdmZozhDVTp5FH9x2Kelp6RmSmp4YGcIo0anzG5bpvaqHGxbSzAMDiWTEsYoqa3vXSorl8TU2r5gU7CuRu1VsnSpSuxPt7HGHuTc6WdU601rtpArcaxrT6N+G6P0tThuCy8ypxepZke9i72wsXat++LzhmHU2EYZTYdRM1dNTRtijbfcifaD4SwAEAAAAAAAAAAAAAAAAAAAI83ckgjzdyBwK32xvxk+kunQUut9sb8ZPpLp0FdMHqBdwQLuK2566mGjdUTOVGNRXOVXLxFA+DEKGGqbDJGkjb5JF5zepdu8iV74YKSOrr5WRYfS3mlvvc5F5qW4X226VsRcExKrq8Olmp6aN7IqiaN0bpFbIio92za219vG3WRmIinf5NFwX0lHJouC+kpphxCmlpFqUkRkbVVH6zmqxyb0dfcpW6nHJ5ZX4lSS5KWJ2WNZ5MkcsaWzuRu9+/Ytk7nft21ahauTR8F9JSLPUUFO/JJM1H94j1Vy/2U2mimhhxFivkxFay3dNiflYn9lq/SqnRhpYKduWGJkaf0WohCoc7XxOcroqCskVenKrU/6lQlpG1EiejHMcrkuiu3dW8mGqXez4yFKhtAQBXi7iHFHEsbpHrtV7rqrre+VCYpXcUqnumosMpmNkqZpZJsju5RrHd07g1HK3x2sE+XbSmhuqWW/DMplyaLgvpKVV0uKYO6p5HhUlXiNZLZskkiWejbNRzlTY1qJtts32RDsVNXiFJRS1VS6ip4YmZ3q9XOyoibVun0AqHR5LFfcvpKe8mi4L6SnOo8Ya2kbJik1HTSvc7IxJ07m+y9+m1rol7cTRU6U07HrHRUGJYjIi2/NaZcnrHZWf9QKh2OTRcHeko5NFwX0lOGyp0orW8zD6LDUX4TMs7/RZs/6gzRuoqLri2OV9bddsUbkporcLR2cvlcoKh055KGl/SJ2RfHltf5z1dU+lbNAqq1ytVFuu3ahspsPpKNqJT00cfW1u3zntXdKdcqXW7dnlQiTEUkA0a6X4O/0m/ee66X4O/wBJPvLa3DcemjXS/B3+k37xrpfg7/Sb95E2huFzTrpfg7/Sb9410vwd/pN+8ptDcVrF/dtP2TfpU7+tl+Dv9Jv3lcxaSTty1Vgcn5Ju9ycV6ySmWUU6FP3KEw51PK/Kn5B/nb95JVizzNV8VmtRe6Xp8ikcdr9m/M3ihXtLXIuj9dt/i/tQ72pjXexCuaVxsTAqxUaiLk3/ANpDHJ+mXDqb8HL+pa+xr7l1n7f/AAtLyUbsa+5lZ+3/AMLS8E4f0Q1+G/62KnUWluK4pympwzCKSpo4Kl8DouXZapUY/I52ry5W7lVGucmwnrpDDQ4rjy4hiNO2joGQPVmqc10Odq907c/MtrI3b0FcxjQ/FcXZIybDcEjxFz7sxymkfFNGl758iNurktuz2XxGnS7BJ6Gj0sr53Qvp8T5DHE571arXMVGq5zkT8nZVRUfty77bLL2e5ZGab4fJNWu1NRHS0FOk9VLPE+N8d+5TVubmW6Iq3tbZx3TcP0qwfFK3klNUv1rolnj1sL40ljRbK9iuREcm1NqcSh0tMmNU+kWD0r21eK1+GZe2C4klYxGoqtZG5zWNRndK6yJt5ylyq8DrpsdwWthkhayipKiF6qqrznoxGqidKc1QNtFpjgtfPHBTVEznzRvlp81NI1Khre6WNVbz7dRBwrTygrMLrcQrKeqo4KWSVHvfTyZUayTJe+XutqKrd6beBysN0b0lZjeB4liEkNRLQvkbUPfiEkmuR7Far2MyI1lr9yidPdbNu6TRbGqjR3HdH38iZT1cs81NVpK5VVz5NY1rmZdltqKqOXxAW9+KUseKR4a6RUqpIXTtZlXaxqtRVvu3uQ5cGm2A1FBLXsq38ijajnVCwSJHdXZciOy85+bZlS632WIdJhmO1WldNjGJQUNPFFQS0upp53Srmc5i3urW7Oauy2zy7IEWhFavY3w7AXyQsr6KSOZqo92re5kivRqubZyIvFNqXAtOF45RYtLPDTOmZPBl1sFRA+GRiO7lVa9EWy2Wy9S8DRiuJYvFiEVFhOFMqXOiWWSepmWKFiXsjcyNcquXhbcQtGsBmocQqq+qw6kpJZY2RNWKqlqJFaiqtnOfbZddiInHiZ6VQaQVsUVJg6Qx00jV5VNyhYpsvexrlcjVXvujo27QJ2jmNs0hwKnxOOF0OtVzXxOXNle1ytcl+lMzV29J0p/aJPir9BAwGkWgwWmo+QQULYG6tlPDKsjWtTdzlRL8SfP+jyfFX6AjnwLzTehGg3ISUMy4gAAAAAAAAAAAAAAAAAAAAAAAAAAAACNiHuZWfJ5PqqcDscfq40e+RM+07+Ie5lZ8nk+qpwOxx+rjR75Ez7QvwtAADIAAoAAAAAj1lDR4hTrT1tLBUwu3xzRo9vmUq9R2LdDZ352YM2mdvvSzSQ/VcXAAtSf4KNE3e2U9dInCTEJnJ9Y62FaDaL4LIklDgVFHIm6RYke9P7TrlhQAuXgAAAAAAAAAAAAAAAAAAAAAAABHm7kkEebuQOBW+2N+On0l0Qpdb7a346fSXRCumAF3HoK20U3tDfL9JwsLbXUlLjMkFIkk78QlfFG5+RHJdqXv518h3WwZUs2SRE27LmWqXwr/AJiIo2MT1OH1LKhaHEaqrrV1SP5Ojo6eRN0qNaqolm5tq7VVrUuTqanr3UPJsKoXQSLGka1+JNzvta18vT4tiFr1S+Fk841S39tk86FVGw3DYcNp0ijV0kio1JJpFvJIqJZFcv8AlE6CcatUvhZPONSvhZPOgGw1zbmfHQ81S+Ek86DUpdFc97rLfaoRuAAV4u458UbYmS1bKfW1KorOaqI5yI5VRu3Z0qdE0NgyXyyPRFVVtcI5smJ4nqJHRYFMsrU5rJKiNqO8qKtjU5ccqUtJE2BF97BK36yovzIdjVO8LJ8x7ql8M/5vuIOJBgyw1KVEWGYcydE2TSPdJInly/Qp2ads7Y7VD43yX3xtVqW8qqZap3hpPmGqXw0nnQqtoNWrXwsnnQatfCyedANhpqPav7TfpQy1S+Ff8x4sGZLOkeqcFUiT6tyA8BR6AAoAAPCtYv7tp+zb9KllK1i/u4n7Jv0qSmcvZMp+5QlkSn7lCWRxele0nhfNglZHG3M9WXRE6lQsJFqIlciqhJi4pnkw8TCce6udjRf9GVn7f/C0vXSVdKJI76vmZluuTm38x7yeTwsnpKTjjXGmenx8Hijj96We545GuaqKiKi70UrHJ5PCyemp7yeTwsnpKbt6PEWKCngpmauCFkTL3ysajU+Y27Cscnk8LJ6Sjk8nhZPSUWeJCz3QXQrGok8JJ6ajUSeEk9NRZus9+sFY1EnhJPTUaiTwknpqLPEWe/WL9ZWNRJ4ST01Gok8JJ6aizxFnuhpqnoymkVV96qFe1EnhJPTU3RU7s13Pc7xrcWm6XT7kJKGuNmVtzYhGQAAAAAAAAAAAAAAAAAAAAAAAAAAAABGxD3MrPk8n1VOB2OP1caPfImfad/EPcys+TyfVU4HY4/Vxo98iZ9oX4WgABAAAAAAAAAAAAAAAAAAAAAAAAAAAAAAAAAAAAAAI0jmvYqtVFTddFub5O4d4lKpoTt0een/EP+wzOXrTlPJXJGHdvrE/Kt+On0lzQqlZGiuRbblRTpSaTUUXdMn8jPxNw9GMu0CvLphhyb46n1afePZjh3g6r1X4lb2hYbArvsxw3wVV6v8AEezHDfBVXq/xBcLFYFd9mOG+CqvV/iPZjhvgqr1f4g2hYT0r3sxw3wdV6v8AEezHDfB1Xq/xBcLCCvezHDfB1Xq/xHsxw3wdV6r8QXCwgrvsxw3wVV6v8R7McN8FVer/ABBcLECvezHDfB1Xq/xHsxw3wVV6v8QbQsIK77McN8FVer/EezHDfBVXq/xBtCwnpXvZjhvg6r1f4j2Y4b4Oq9X+ILhYRYr3sxw3wVV6v8Tz2Y4b4Oq9V+ILhYgV72Y4b4Oq9X+I9mOG+CqvV/iDaFhBXfZjhvgqr1f4j2Y4b4Kq9X+INoWIFe9mOG+DqvV/iPZjhvgqr1f4g2hYQV72Y4d4Oq9V+ITTDD13R1Xq0+8G0LAVrF0Xt2n7Jv0qSWaU0Mi2RlQnjYn3kWpnZXVyTRIqNyo3nJbiSWcp9E2n3ISmva9uZj2uTii3IaoqUknxHfQcbQP/AFZZ+1k+kzOX5qeWeSuSMO6zgArqxVjVXceatvAzAGGrbwGrbwMwBhq28Bq28DMAYatvAatvAzAGGrbwGrbwMwBhq28Bq28DMAYatvA9yIm4yAWgAAAAAAAAAAAAAAAAAAAAAAAAAAAAAAAEbEPcys+TyfVU4HY4/Vxo98iZ9p38Q9zKz5PJ9VTg9jj9XGj/AMiZ9oX4WcDyAIA0RVtJUVVRSw1UMlRTZUmja9FdGqpdMydFzeAAAAFc0r0mqNHu1sVHhS4lV19QtPFCk6Rc5G5u6U53sl04/wB3i/3zF9wVdAc7BKzEq7D9diuE9q6nOqcn5Q2bm9DszePA6IlmfZzcKxNcRkrmrGjOTVLoUs6+a3SdIrui/wCkY18vk+hCxGcJuHLgznPCJkBVcVx/SukxKaDD9Clr6Vq2jqe2cUWsS2/KqXQ5Vfp1pRhFItbimgq01GxzWyS9tI35czkanNal12qad4hfwAEAAAAAAAAAAAAAAAAAABi/uHeJSraDoi4A9FTbyh904bi1lXqNGa6lr56rBMRSkbOuZ8LmZkzdKoc8om4yiHm5scozxzxi6diaFHX6znz0GZF4ETtZpWu/Gqb1H4E7C6DGoqh7sRxCCohVlkY2LKt777iM5mfYx5spmpwmELtai70HaxnelhWBqdB5qWnR6Vf7Vs7087Vs70sXJ2jk7RArvatnennatnelk1DRqG8AK52rb3o7Vs70sXJ04Dk7eA+RXO1bO9Hatnelk1DeA1DeALVztWzvfmHatneli5O3gOTtArnatnejtWzvSyaho1DeAsVztWzvfmHatveli5O3gOTt4D5Fc7Vs70dq2d6WTUNGobwFraudq2d78w7Vs70sXJ28BydoRXO1bO9Hatnelk1DRqG8BYrnatne/MO1bO9LFydvAcnaBXO1bO9Hatnelk1DRqG8BYrnatne/MO1jUXYhYuTt4Dk7QOJFh6Ndc6MFOjLbhiFJWTUisw+oZTz5k572Zkt0nITC9K03Y3Tep/AxlnPZx5OXLGajGZd+ezKSZy2skblXzHE0ERU0YjVUteV6/OaJcB0ir2cnrsbZyd3dtjisrk4dBZKGhhw+iipKduWKJtkRfpJFzldOOG2fLGcxURCSADo9gAAAAAAAAAAAAAAAAAAAAAAAAAAAAAAAAAAAAAAAAAAAAAAAAAANFax8tDUxRpme+J7WpxVWqfO9Fsd0i0f0Xw3CZtBsallpIGxOfG+JEcqdKc4+lgFqZ7NMd/mFjvrIv3h7NMcXfoBjvrIv3i52Fgtvi+l+OYhh+IU+lVNozieB4jC5sMlRUPjWGqYvvJGtdd3UqbfMfW8JrJcRwmkrZ6OWjlnia91PL3car71TjS6IMrtMe3uKVK1jKZG9r6RzLR0q25z7e+dfcvR5CzFJkABEhS9Nf8AWbQhP/F3f9pxdEKXpr/rNoQv/i7v+04uiBZedJxccqcSw+aOvpvy9ExtqimROdbv2+I7Y3pZSZRcOfJhOWNRNKDheNTOfiNPhTEmq6ysdJG5UVGxsVE56l5pY5o6SFlRMs0zWoj5FS2ZeJoocKocOklkpaZkTpVzPVqb1/z0E0xhjMR6uPTcOfHH55t4U/sn/q/r/wBrT/8AdaXAp/ZP/V/X/taf/utOj0x7rgAAAAAAAAAAAAAAAAAAAAAAAAAAAAAWFgAAAAWFgAAAAWFgAAAAWFgAAAAWFgAAAAWFgAAAAWFgAAAAAAAAAAAAAAAAAAAAAAAAAAAAAAAAAAAAAAAAAAAAAAAAAAAAAAAAAAAAAAAAAAAAAADg6T6MJpGygczEajD6mhnWeGeBrXK1yty++OQmhWO/7wMd9VF9xdgFtSvYVjn+8DHPVxfuj2FY5/vAx31cX7pdAUtS/YVjn+8DHfVxfuj2FY7/ALwMd9XF9xdAC1L9hWO/7wMc9XF9xHrOx5X4lT8lxDTXGKulc9rnwyRx5XZVR3DqL5cE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pTS6U1MVMmjGIUNG9qu161cWfMlky22L03LAAPnXarsr/AM5cD/8Ajf8A1Pe1PZWXfpJga/8A+f8A+p9EAW3Egg0iZo3TQ1FbRvxlETXTtjtE7ndCW4WQ7YBKZr1sABVAAAAAAAAAAAAAAAAAAAAAAAAAAAAAAAAAAAAAAAAAAAAAAAAAAAAAAAAAAAAAAAAAAAAAAAAAAAAAAAAAAAAAAAAAAAAAAAAAAAAAAAAAAAAAAAAAAAAAAAAAAAAAAAAAAAAAAAAAAAAAAAAAAABRzxSi8go/SeAXkFH6ABeAUcKBeAUcAXgFHAF4BRwBeAUcAXgFHAF4BRwBeAUfpAF4BRwgF4BR0CAXgFHAF4BRwBeAUdABeAUcAXgFHUKBeAUfpHQBeAUcAXgFHCgXgFH6QBeAUcAXgFHAF4BRwoF4BR+gAXgFHAF4BRwgF4BRwBeAUc86ALyCjgC8Ao4AvAKMegXgFHAF4BRwBeAUcAXgFH4eM8AvIKMegXgFHCAXgFHAF4BRx0gXgFHAF4BR1AF5BRzxALwCjgC8Ao4UC8Ao/SALwCjoALwCjgC8Ao4AvAKOOHjAvAKP0gC8Ao4AvAKOeAf/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gGBgcGBQgHBwcJCQgKDBQNDAsLDBkSEw8UHRofHh0aHBwgJC4nICIsIxwcKDcpLDAxNDQ0Hyc5PTgyPC4zNDL/2wBDAQkJCQwLDBgNDRgyIRwhMjIyMjIyMjIyMjIyMjIyMjIyMjIyMjIyMjIyMjIyMjIyMjIyMjIyMjIyMjIyMjIyMjL/wAARCAGZA1wDASIAAhEBAxEB/8QAGwABAAIDAQEAAAAAAAAAAAAAAAQGAgMFAQf/xABdEAABAwICBQQKDQYKCAYDAQAAAQIDBBEFEgYTITFRFCJBYQcVMlJTcYGRkpMWMzVCVHJ0obGywdHhIyQ0N3PSF0NVVmJjgpXC8CU2RFdkdaKzZWZ2g5TiJ0bxhP/EABkBAQEBAQEBAAAAAAAAAAAAAAABAgMEBf/EACwRAQACAgECBgAGAgMAAAAAAAABEQISAwRRExQhMUGRBSIyM2FxIzRCoeH/2gAMAwEAAhEDEQA/APuIAI4gAIgAAAAAAAAAAAAAAAAAAAAAAAAAAAAAAAAAAAAAAAAAAAAAAAAAAAAAAAAAAAAAAAAAAAAAAAAAAAAAAAAAAAAAAAAAAAAAAAAAAAAAAAAAAAAAAAAAAAAAAAAAAAAAAAAAAAAAAAAAAAAAAFa030uTQzA48R5Hyt8k7YWx6zVptRyqqrZehqgWUEehrGYhh1LWxsVrKiFkrWrvRHJf7SQAAAAAAAAAAAAAAAAAAAAAAAAAAAAAAAAAAAAAAAAAAAAAAAAAAAAAAAAAAAAAAAAAAAAAAAAAAAAAAAAAAAAAAAAAAAAAAAAAAAAAAAAAAAAAAAAAAAAAAAAAAAAAAAAAAAAAAAAAAAApXZP0axLSjRiGkwtsL6iOqbLklkyIrcrmrtX41/IXU5ePT4pBh6OwmBs06vRFaqX5vG1/ESZqLZyy1jaVC0o0+fovhtFoxg1qrG4YIqaWSNudsTka1MrU989ehvR08C96Muxh2jlC7H2sTE3R3mRtk6Vte2y9rXt03KJpz2PKyulZpHgOanxluWWeniflzvS3Pjd0PThud9N70Znxao0bopcdhbDiTmflmJZOnYqomxFVLKqdZW7iYt1gAEAAAAAAAAAAAAAAAAAAAAAAAAAAAAAAAAAAAAAAAAAAAAAAAAAAAAAAAAAAAAAAAAAAAAAAAAAAAAAAAAAAAAAAAAAAAAAAAAAAAAAAAAAAAAAAAAAAAAAAAAAAAAAAAAAAAAAAAAAAABFZWZ8SmouS1LdVE2TXujtE/Mq81rulyW2p1koAAAAAAAAAAAAAAAAAAAAAAAAAAAAAAAAAAAAAAAAAAAAAAAAAAAAAAAAAAAAAAAAAAAAAAAAAAAAAAAAAAAAAAAAAAAAAAAAAAAAAAAAAAAAAAAAAAAAKvpzpBUYJg8dNhqI/GsSlSloI/wCmu9/iam3zFNZhmkVNpqmj2Jaa4zClTTpNQ1Maxq2dzfbGKipscm9OoLEPrQKV7B8c/n9j3oRfunPxBuNaB12H4tWaQ1+L4LJLyevbVNb+bo+yMlTKnQ7f4wU+ig8aqORFRUVF3Km5fEehAAAAAAAAAAAAAAAAAAARWpXpiUznug5Bq26prWu1mfbmVy7rWtbyko5sLsP9kVWkdS51fyePXU6yuVGx3dldk3Iq7dqcDpAAF2Jcq8ukuIVtdNTYHhzalsKq180j7NVeCGcsox93Pk5ceOr+VoBV+2GlyJ7j0nrk+8nYTV47PVObidBT08KMVUdHJmVXcLXJHJEzVMY88TNVP07QANu4BcXAAXFwAFxcABcXAAXFwAFxcABcXAAXFwAFxcABcXAAXFwAFxcABcXAAhYpNXw0mbDaeOeozJzZHZUy9KnD5fpd/I1J65PvMZZ6uOfNGE1U/S0gqc2N6SYfGtRW4LEtO3u9VJdUTjvUsmH18OJUMVXTuvHI27b7/EMc4n0OPmxznX5SAAbdgAAAAAAAAAAAAAAAAAAAAAAAAAAAAAAAAAAAAAAAAAAAAAAAAAAAAAAAAHCZpVReyybRypjlpqxGNkp3S2RlU221WL024dSnesB4AABi97Y2Oe9yNa1Lqq7kTipkUfTyunxKej0Mw2VWVmK3dVSt/wBnpG927xu7lAQ06KMXS3Ses0znbeiizUWDtcm6NFs+XxuW/kudnTjAJsdwNH4eurxehkSqoJU97K3bl8Tk2HdoqKnw6hgoqSJsVNTxtjiY3c1qJZDl6W6Qx6M6PVGIq1ZKjZFTQJtWWZ2xjUTx/aF+WeiukEOk+j1NiUSKyRyKyeHphlbscxU6lOhiGH02KYfUUFZHrKaojdFKzi1UPmuA0mIdjvHsO7a1LpaLH0y1kjl2Q167b8ER11b5Oo+qAlSdA8QqaPluiOKy58QwdUbDI5dtRSr7W9ONu5XyF1KTp9Q1NFyLS/C4lkxDB7rNG3+PpV9sZ5N6eUtuHV1NimG01fRyJJTVMbZYnJ0tVAiSAAAAAAAAAAAAAAAAAAI0ctQuJzQuoctO2JrmVWsbaRyqt25d6Wsm1eJJIzIKluJTVDqxX0r42tZTatE1bk3uzb1vw6iSB47Yxy9SlX0DREwB7ul1Q9V+Ys8ntbvEpVtBf9XVX+vf9hif1w8vJ+9j/UrQ5xhrWp0miaVEVEv02JS4Zf8AjneZDdPVETLXrm8Rrm8TLtT/AMS70UHaj/iHeihaa0lhr2jXtMu1H/Eu9FDztR/xDvRBpLzXt4jXt4nvaj/iHeih72oX4Q70UBrLHXt4jXt4mXahfhDvRQdqF+EO9FAayx17eI17TLtQvwh3ooO1C/CHeigNZY69vEa9vEy7UL8Id6KDtQvwh3ooDWWOvbxGvbxMu1C/CHeig7UL8Id6KA1ljr28Rr2mXahfhDvRQdqF+EO9FAayx17eI17eJl2oX4Q70UHahfhDvRQGssde3iNe3iZdqF+EO9FB2oX4Q70UBrLHXt4jXtMu1C/CHeig7UL8Id6KA1ljr28Rr28TLtQvwh3ooO1C/CHeigNZY69vEa9vEy7UL8Id6KDtQvwh3ooDWWOvbxGvbxMu1C/CHeig7Uf8Q70UBrIkzVM2uueJhWX+Pcv9k0TWp50izKq2vtImsw21Vlo577eY7Z5FK/oGt9GI/wBq/wCk7ky5qWXrjd9BwtA9mjEf7V/0mJ/XDyZR/nxn+JWcAG3qAAAAAAAAAAAAAAAAAAAAAAAAAAAAAAAAAAAAAAAAAAAAAAAAAABpq5XQ0dRKy2ZkTnJfiiXPn2j6af4/o9QYs3SjC4W1cLZUjdhmZW36L5i/Yh7m1f7GT6qnB7HH6t9HvkTAseiF2m7IP87sK/ur/wCx52m7IP8AO7Cv7q/+xdQC3xXTqi0mnqMMwmrxqixXFpJmy0dNR0Gqmit/GazN+Tb19Nuo+u4TDW0+E0kOJVLKmtZE1s8zG5Ue/pVEMKbBMNpMYrMXhpGNr6vKk0+9zkaiIibdybE2IdEEy8AARExTEqbB8LqsRrHpHTU0TpZHdSFX0Cw6pmZW6U4tHlxPGXJIka74KZPa4vNtUw7KFHU1GjEVTHGtRSUNVHV1tIi25RCxec3Zw7ryFuoKymxDD6aso3o+mnjbJE9NytVNgVvKDRImmunkmKOVX4JgD3RUdtrZ6u3Pk60ZuTrJnZG0jqMIwPtfhbZJMYxJXQ0rIWq+Rrbc97WptXKm7rOVgOldLo9gdHhVHofpSkNPHlzLhu169Ll529VuoFz0jwKn0kwCrwqp2MnZzX9Mb02tenWinK0ExuoxTCZsPxPmY1hUnJa5i++VO5kTqcm2/jIn8Iv/AJQ0p/u5fvKzX6SVMemtHpDheiukceeJabEYZcPcnKI07hW2981d17bC0PraojkVFS6LvRShaLudohpZU6ITKva2rz1mDvVdyKt5If7K7U6lN6dkX/yjpV/dy/vFfx7SH2Z4tgeDUODYnh2LR1sdXHUVsOqWnibdXvTbtRUTLwBD6sACIAAAAAAAAAAAAAAAAAADxUuhoejWNs1qNTgmwkEeZeaEqHKq5bSM2++T6S0lOrV/KM+On0lyQsOuD0AFbAAAAAAAAAAAAAAAAAAAAAAAAAAAAAAAAAAAOBikitxRG/1afSp3ytYutsZRP6pv0qRnL2TYFVWkhjWsbla1GpwRLEanXmkpN5Pdxr1egAKAxVyIM7eII9fZkDHOgzoKWmQMc6DOgKZAxzoM6CimQMc6DOgKZAxzoM6ApkDHO3iM7eISmQAAAAAAAAAAAAAAAAAAAAAAAAAAAAAAAI2Ie5tX+xf9VTgdjj9W+j3yNh38Q9zav9i/6qnA7HH6t9HvkbAvwtAACAAAAADxzUe1WuRFRdiou5U4KUHRyoZoXpJXaKVkurwuRr6/CpHrsbHvli/s7VTqL+VbT3RFul2j608To46+B2spZZNiIq7HNVeDk2eZegK5uhcEmkmN1um9Yx6RzItLhMb/AOLpmrtfbi9bl8KRTM7IVJTRU9PQaLxwxMbHGxs01mtRLIm43a3skfBNGPXTfcBcbi5Ttd2SPgejHrpvuGu7JHwPRj1033FFmxLEabCcNqcQrJEjpqeN0kjl6EQqmgWHVNU2r0sxWPLiOMqj441/2emT2uNPrKRq/AtLdKJqKh0j7TwYPHO2epjopHq+fLtaxcydze1y+oiIlkSyJ0IB6ACIAAAAAAAAAAAAAAAAAAAR5u5JBHn7kDg1vtjfjJ9JcymVvtjfjJ9Jcyw3i9AuLldHAxfTXRvAa1lFimMUlLUuS6RyP2pwvbd5THFNN9GcFfAzEcbo4HTta+JFkvmau52y+xeJ81qWexrSzS9Mb0YrsZTF3o6jdBTLK2Rq/wAXmRFy72p/Z8RE1Emj+kmO1WKaIVq0uLYcyOgggpdekHMRuqdlujbW2gfWKjTLR6lraKjmxanbPXNY+majlXWtcuVqoqbNqmNZppo7QYjU4fVYrTxVdNG6WaJVW7GtbmVV2d6tz4Z7DsfZTYdTT0VU2qpsBlqovybvycjZ1kYy6bn2vzd/OJNThOL1VSuOT4fWJVYrQYpUSt1D/wAnmTLEy1t+VuxN63A+z4Tp1oxjla2jw3G6SoqXXyxNfZzrb7Iu82UGmej2J01fUUWK088NA3NUvYqqkabdq7OpfMfHpNF8fpdDcJ0inmRZMMpF5DQ0tA9KnWP5qJIu9ct77ugjwYHj2iiSUk2DyRw4lo/NRqtIj50dK1qua59m81yq61gPtXsy0fXD6SvbikDqWsmWCCRt11km3mWte+xdhj7NdHUwZuMLi1P2vfLqGz7bLJ3trXufFYcAxvCanRSFtLWSYfV1VHiit1Ll5NUIiMla7Zzb3R237C0Q6IZOzM6kWKpXAo3Li7I1jXU8qVEbvtbfd1gPsDXI5EVNy7TI8PQAFxcABcXAAXPLgRqmsjpXMSRF5yKt0tsRN6kft3RbbvkRETaurds+Y11nKlmXk8etVHWsq9zzdnSnSapErHQ6vtcyRjm7UWZUTfayoEtITHKFyqiSOVU7pEYq5fGZOxijbq3Z3KyRmdj0atlbxIf5+2FUfhyOct2qjJct0v4+H0G1nLWvijWhYkd0aqtlXmN8QHTgnbPGj2XsvQu82kKmherH65uV2dyNRjlRFbfm9PCxv1LOL/SUDbcEV1oqiJMy2dfYrjfrWd+3zgiWwGGtZ37fOea1nft84GwrOMe7X/tN+lSx6xnfN85W8Xe1cYRUcntTenrUiZeybT9yTEINO9mXY5POhMzs79npEcWRyNIqyWiwKsmhdlkbHzXd6u6/znVV7Ld2z0ivaWvauj1aiOavM6Hf0kM5zWMuPUTXFlMdkfscudJQVznuc9yzJtcqqvcp0qXbKnApPY2RO11dt/j/APCheCcPrhB+H+vT4zLHI3ggyN4IZFW0v0ixDBm00GE00NVWyMlqHxS5rJBE3M9Uy++VVa1vWp1e2lnyN4IMjeCHGqtKKClw/D6tiTVS4jl5HBTszyTXbm2JfcjdqreyHDw3TRuv0lq8QdPHR0VVDBBTvhtK1zo2fk0am1zle7Zv37FsCl1yN4IMjeCFQo9Kp6jS+ppZYKulpafCuVSUtRC1r0frFTMi7b3anQ63lJMGnWG1GDxYqykxDks7o2UqrBzqpz9zY23uq7FveybL3ttBSzatvBBkbwQr/sywyPDsRrKmOqpnYcrW1FPNF+Varu4siKqOzX2Kinsul1HS4ZW11dQ4jRMpFYj2VFPZz1etm5LKqOu5bbF2LvsCnf1beCDI3ghAwvF0xNZ2LQV1HJC5EcyrhyZr7la5FVrk8S7Ok6QKY2Tgap2pqnKqbkubjXPsp5F/or9ASkKN10NhHp15iEgy5AAAAAAAAAAAAAAAAAAAAAAAAAAAAACNiHubV/sX/VU4HY4/Vvo98jYd/EPc2r/Yv+qpwOxx+rfR75GwL8LQAAyAAKAAAAAAAAAAAAAAAAAAAAAAAAAAAAAAAAAAAR5u58pII8/cgcCu9sb8dPpQuWYptd7Y346fShbFeGomm3MMxqzjOVdkGalxB8z3R4gjGKt0bqk2IYJRYn/KaepQ6ObqGbqJTlpEz/65/I8U/lNPVIOR4p/KSepQ6GbqPcxKTw8f5+3O5Hin8pN9Ug5Hin8pp6lDoZuoZuoURx4/z9ufyPFP5Tb6pByPFP5Tb6pDoZuoZuoUvh4/z9trV2Jfee5jTnQZ0NOsZNuY9zGnOM4Nm7MMxpzjOC27MMxpzjOC3ProG1L5UWV8br81yMVybWonlNMlDHI5yrWVCIqu5qMdba3LtNtZPNFOuSGaZuZEVI3WypZPOR21tQ5+2hrMrrZfyi33Iu3z/MGYymEl0esSHNUyZomuajmxOS6Lay+NLGttG5HJrMSrHNS2zK5vQiKt04/aYcslW35lWol7XWTr+jYZpUPdCsiUtZdJFZlWTbZE7oWu8sY6OVcr5MSqc99uWN21L3sbZaSOWVz9fM28mfmxuRV6lXgYcpe6nfKyCpRWqnMc93SauWVCNXNSzI5qXypI5emybbeUkpvKbSo9NQyWR80jUdrHuaqE/IzvW+YhwzK1HtVsj8r3Ii7F2G7Xr4KTzJ94WMm7K3vU8wyt71PMhp16+Ck8yfeNevgpPMn3lNm7KzvW+ZCu4q1nbdOY32pvR1qdzWr4OTzJ95wMUk/0vfVv9qbw4qQnJPp2Ny9y30UJaMZ3rfRQh08nN9rk8yfeS2yI56MyuaqpfagYZZG9630UK7pY1G4FW2a3uOH9JCyHB0lppKrCKuGJuZ7o+a1Olb3t8xjOPyy49TF8OUR2Qexr7nVv7f8AwoXko3Y3RW4dXI5Fauv3KlveoXfMnFBwxWEH4f6dNjEsyrVOiLMS0krMWxCqnXNFHT0sdNUSQrHGnOcjla5M2Zy38iFnzpxTznmdOKHR7bUyDQ2uw6jw1MProkqMJqJlokmY5zFp5NmqftvdEtZ39FDWuheIVDMWnqsUhSuq6ynr4JYoFRkUsTWo1qtVec3m233t1l4zpxTzjOnFPOUtUoNHcXqMXq8TxGto3SVGGuokip4nIyO7lddMyqrt5hU6GPqdDcFwdZ4Fq8KSF0T5YlfFI6NuVUc26Llcir0/QXDOnFPOMycUBao0uitXFguI02rwOCoq8qIyDD7w5W+9kRVvJfbwtfYRcO0Lr6LDMWgSpw+PlqRoyj1MktJHlW7rse6/PvZbWtZOkvCvTinnGdOKAtWNEdGqnR91a+aaFsdQrNXSUqyaiHKi3c1HuXa7Ze1k2IWkxzN4oM6cUBbI1VH6NL8RfoM86cU85oqpWtp3oqptaqIl94JlCpu4JBHpu4JBmXEAAAAAAAAAAAAAAAAAAAAAAAAAAAAARsQ9zav9i/6qnA7HH6t9HvkbDv4h7m1f7F/1VOB2OP1b6PfI2BfhaAAGQABQAAAAAAMZJI4Y1kle1jG73PWyJ5QMgQYcawqolSODE6GV67mx1LHL5rk+wHgAAAAAAAAAAAAAAAAAAAAAAABHm7nykg0T9yBXq/21vx0+ktFyr13trPjp9JY84SZbcwzGrP1DP1EtnZtuMxycTxluHzU1MylmqqmoR7o4ocqLlYl3LdyonSnlUjO0twiN72STSte12S2qct3Z2sVrVTula57Wrbcqi1jJ38wzFaTTPC3PcqNq9QkUUiTah2VVkesbW235syW3ceBIfpRhkc0sD3zpPGrW6rUOV7nOVyIjW253cu3cBaW7uYZjhwaR0czsTVzJ4YsORrppZY1a2ysR+zyLu3kaDTHDJZFZLr4HLPqo2vidmclmc5W2u1LyNTaLXZZcwzFdpdLsOqKakme2pp+VSOjibLEqc5HK3aqbNqoa6TTGhqIkfMySFHyMjjyosmZXRpJ0JsREXpBazZhmNWc8zBNm7MMxqzDOF2bMwzGrMMxU2bswzGrOM4NhY2q9XZntVd+VyoNX/WS+sU8zDMQt7qk8JL6xRqk8JL6xRnGcWlmqTwsvrFGqTwkvrFGcZwWzY1rG2S/G6rczzdRpzjOF2bbi5pzDN1qUtuucPEl/0t/7bfpU6+Y4uIO/0pf+raRYl06fuTc79Ki+K77DTT9ybnfpUXxXfYVZblI80WZFUknioFceSjzOuYLQ34HYViLvGRCeye3pDj8i8Q5F1p5jsatvAatvBC+o4/IetByHrQ7GRBkbwQXI4/IvEORdaeY7GrbwGrbwQDj8h60HIetDsZEGRvBBcjj8i8Q5EdjVt4DVt4IBx+RL1G+KkyW3HQyN4GSNbwC3LyJuVqGYAAAAAAAAAAAAAAAAAAAAAAAAAAAAAABGxD3Nq/2L/qqcDscfq30e+RsO/iHubVfsX/VU4PY4Rf4N9HrIq/mTNwWPZZwLO71T2y8AlS8BUcU0prdHNKEhxqmibgNZlZS4hG1U1EltrJvGu524tqLdEXZZdqWA9AAAA42OaV4Ho21vbXEYqeR/cQ7XSP8AisaiuXzAQtLNKJMF5Lh2F0qV2OV6q2kpr7ERO6kevQ1pzaPscU9e5tbphWzY7XrztXI5zaWL+iyNLJbxmvQaPt9j+OaYVEMicom5HQpNGrHMp40Tci7UzOXb4i+hfZV6jscaGVEKxP0aw5qOS2aKLVuTxObZUOJVYZjfY/YtfglXVYrgMfOqcMqZFfLCzpdC9duzvV//AJ9DMXNRUsu0FouF4lS4xhdNiNDMktLUMR8b06U+/qJlii6FxpgelukujMWyiifHX0bOiNkt87U6kcnzl6CPAAAAAAAAAAAAAAAAAAAAAAjzdz5SQR5u58oFfr/bW/HT6Tu5jhV/dp8ZPpOvm4klzzluzC5pzDMZtztrraCjxGNrKymjnRq3bnTuVtbZ5NhoTBMK1jpO19PncrVVcnS1yORfO1q+RD2rqKiKSJsMOdjkdndlzcLN37L7dvUQ34liqxqseGZXIl0VXKu3xeTzqgstL7RYSjmuTD4EVtkaqJuRH508zud4zx+AYQ6SV64dBnldeR1lRXLmzfTt8q8SO7Eq9rmp2sevNzKqZly863DhtsbUra1I1c6iu/XLGqJfY33rhZskswyhjWdW0kSa+NI5dntjUTKiL5NhqiwPCoHRuhoIY3Rv1jXNui5tm297+9b5kIaYpiW5+GSOcjW7UTLdypt2dRvpa6tmqGxTUDoWKjl1jnbEVPJ/m4NmXsewbO1/a2nzNcr2rl3Krsy24c7aFwDB3R6t2G06sVGorFbzVypZt03LZCRRzTyUkbqlmSbLz2omxFN9xZs25+oZjVmGYWW25xmNWbxi4s2bswzGm4uLTZtzDMacwzCzZvzDMac3EZhZs25hmNObqGbqFmzfmGY03GYWbNuYZjTmGYWbN+YZjRmGYWbN+Y5Fat8U/wDbadHMcypW+JJ8RpYl045uXXp+5Nzv0qL4rvsNNP3Jud+lRfFd9hp0n2byFidezDsPnq5EVzYmq6ydPUTFWxXNLX30erk4x/ahnOaxmYc+fOcOPLKPiG7RPFpsfpamaoYyPVy5WIy+7Ki7Sxckb3zvOU7sa+51Z+2T6qF5JxTM4RMp0OU8nBjll7o/JE79x7yVO/cQsU0gw/Bqinp6t8uuqUesMcUD5XORtsy2ai7syGeE41QY3BJNQVCStikWKRqtcx8b0965rkRWrZUXanSdHr1hK5KnfOHJk75TDEa6DC8Nqa+pcqQU8TpZFRLrlal1t5jTg+IzYph7KuagmoVftbFM9jnK1URUXmqqdO4prCTyVvfKOSt75xvBDWGjkre+UclTvlN90QA1ho5K3vlHJW9843gGsI/JG98pi+nyMVzXLdOglGuZbQSfFUGsIjXXQyNEC8w3oRyAAAAAAAAAAAAOXpFjtLo1gVTitWjnRwomWNndSPVbNY3rVbA93UBRKWj7IeMRpWVOOUOBaxMzKKGi17o04Pc5d/iN/sd06/n5F/dEf3gXQFM9j2nX8/Iv7oj/AHjj6Uxac6NaM12Mu0zjqW0kedYUwyNiu2ondbbb+AWIt9LB8+XH9J9EJKefSaSmxPA5srX4hSwZJKVztyyMTYrei6F9hmiqIWTQvbJFI1Hte1bo5q7lRelAU2AAIAAAAAImKJfCK3b/ALPJ9VT5xoR2P8GxXQjBq6onxVs09K17kixCRjEXqai2Q+kYn7kVvyeT6qnA7G36t9H/AJEz7Qt1CH/Bdo/8Jxr+9JfvPf4L9H/hONf3pL95dAVIyl8ZxvQ2gxPSFdGNHlxOSWFWvxGsqqyWWGlaqXRuVy2e9U6Pxt9awrDIcHwmkw2nfK+GmibEx0r8zlROKkzZdVsl16T25B4AAOBplj79HdHJaqmiSaume2mo4l9/M9bN8ib/ACEXRXQymwRq11e5K/Hqjn1dfMmZyuXe1l+5anUQdPnJDimiFRNspY8ajSRehFc1yMVfKXgKWIOKYrTYTRuqal9kTY1qb3u6EROlScc6pwelqsThr5kc+WFuWNrl5jV763EmV/Dly7a/k93CwfTCaeskhxOnSmY6VWRP3I13eOXj1lu3lTwXD6bEo8epaqNHxOr5Et5tqFlpKdKSkhp2ve9I2oxHSLdy24qYwuvVw6WeScbzm1MxjBtJ6XTmbSDAqfDKqKooI6V8VXO6N3NerltZPEdHRzTHtpiMmDYth82EY5G3PyOVyPbIzvo3pschaFKP2TadlNgtBj0OWOvwqugkgk3KrXPRjmeJUdu6jo9i8AAIAAAAAAAAAAAAAAAAAAAR5txINE/chFexDu2/GQ6ebYc3EO7b8dCWjtiGcnHmmm/MMyGnMMxhw2J5pY7auFZNi7uOy32mjllZmtyDovtlT7jTiC06OidM+Vi2cjVj8l7kJZKNzlRKmss3nZlRehQbOpLV1MczmNoXuRERc2ZEvc9iqql7lzUStbZVS8iXVTmslpGItQ+erXYsd1uu1W3VbdBhnpJYeZUViXer87Wqi3VLLv8AEDZ0UrK5XMRaC/GzkQzlqaxrmoyjzc1HLztyr0HLndStm1TqmtRyLua759nRtNt6WRjWpNUtbFmfey7brt29O8tmya6sq0mkZHQOe1rrI7WImZOhUM4qqqdG5ZKNWyJbmo7Zbx8eo46S0e1nKa1t7tajVVV8ez/O8kSyU0rlVtRWMe63cXS27o8ws2TnVdajVXtc5erWonQYrWV/NyUCK5d6LLu6/EQKRad74kZV1j5GOzKtlRr967eg1NWiyXZXVd3Ltum3jb7BZs66Vdar2pyFURVs5yyIiIYTVlcjn5KBzmNVbLmTnp0KhARaZ9RkWrrHuVzW2zWRvX85jLJSyukRaitasjlzIirzdu5BZs6KVdZmcna+SyJsXWJtPG11WutRaB6OY1FRM+x23btt0ECSWkly/lqprcrWJssne7vtPJlpo5HXqazMi5HKibXb0Tb5xZs6cVVV2frqVUcjbsRq3zLw6ug9ZV1iyc+hWNqI5dr7quzZ4tpCzU0UctNrqhzY80j3qnDYu3ruaGVFC9sKJU1TGtbZtlVEVOK9Ys2dJtVWqu2g22uq6yyXvuM3VVWlslA56W3pImxelDmpJSyQNvUVatjcjV33VV4+Y9Seki1UnKKr8oy7Vc1ypZVyizZ0OVVi/wCwLdN95U+YR1dU6TI+hVt2qqKkiL5DmotLT54n1NW9djXLtV3Nv941tJ0z1qekLNk7lOIK9UShbZFv7Z0bb/gbXVdXne1KFzkRbNVJE533HOSSmmZ7fVN1ScVS6ZrX+cwe+kbz3VVajUSyptttFmzo8rrLIq4e71qbCTTySvhR80aMeqrzUW+y+w4z6ulkbGi1lU3V3dsaqKregmYfJE+N8kU0z0cu6Vd3WidZLNnSzDMacyDMDZuuc+f3RT4qEvMQ386uRf6KGsfd14crydqm7kkOjV8jXterVaipuvvI9N3KEtDb0MFZL0zf9CFc0rR/aKsu+6ZN2VOKFlVSu6WJ/oCu/Z/ahnk/TLh1P7OX9Sj9jX3Orf2yfVQvJRuxr7nVn7ZPqtLyZ4f0Qfhv+tipelFHiNXpto3yCodSuZBWZqhINa1t0j2Ki7Nv2FYmosTdo/Vtq4qhcQ7ctfjq6lz2TQo3K10bG2V0Soka5W7e6Rb2U+t7Lix2e98sbhUFRoXpY2mV9RSvgc+np2YfJTxMlbG7nQteqqt1y7tmZNhux7B2UTNHUZSshwZsUjqliUck0TZ1YxGOkjYqKuxHIirdEXefTT2wHyntRJPh2i9JrKyooJMalcrHU0kCRwLHJZiNVVckV92bei2PNI8LjptIayGthSLDeSRR4a3tbNUsjaiLnbFq3JkkzWXal12bdh9XAHz9MD5dpLo/TYq2oroY8Fekr543MSV6PitrG3tm3rlW+25xaekqo8Bw2nxCGskwGkxqsjqoGskeuoR0iQZmomZ0aOy8ejoQ+tAD5diVPTTaPRLglJX0+CNxXWVbJ6eZzHx5F5zIro9Yc+VValk2KtlQsOglMkEGIyQVEj6OWdFiiSifTRRrl52ra9VVWqviS97FwAA1VH6NL8RfoNpqqP0aX4i/QElzqbuSQR6buSQZlxAAAAAAAAAAAKd2Qmo+DR1jtrVxylunHa4uJT9P/atHP+eUv+IC4AAD0p/ZU/Vhj3ydPrtLgcTS/BH6R6JYnhEb0jkqoFYx67kdvbfqugWHQbBFU4e2CeNskUkLWvY9Lo5MqXRU6UKHer7F9blXXVGhs8uxe6fhr3fTEt/J498yl0v0lpKWOnq9AsWkqImoyR1PJG6NzkS12rfcplUaY4vVU76efsd43JDImV7HrEqOau9FS5VXWKWOeJksT2vje1HMexbo5q7lReBmUbsTzyP0RnpHtkjZQ4hUU0UUq3fExHZkY7rbmy+QvRGZeAAAAAImKe5Nb8nk+opwuxv+rfR75Ez7Tu4p7k1vyeT6inB7G36ttHvkTPtC/C0gAIAAAAAOVpHgVPpLgFVhVU5zGzIiskZ3Ub0W7Xp1oqIVfCdOlwNY8G02TtdiEaZGVr0/N6tE3Oa/ci7NqKX01VFLT1cLoamCKeJd8crEc1fIoW3Nj0r0dkyozHsLVXLzUSrZt+c7CnC9hmi7ZNYmjuFI++a6UjN/Hcd0JMXCuaLJ+cY0i/yg/wCw7VdiNDhkbZK+sp6VjnZWunlRiOXglzZFTwwLIsUTGLI7O9WpbM7ipHxLCsNxiJkWJUFNWRxuzNbPEj0atrXS+4mMVFOfFh4eOqE/S/RuNjnvx/C0a1LqvK2feVKqxBOyVjFHRYZHI7RqgqW1NXXOarW1UjNrYo770vtVf8ramaF6Lsej2aO4U1zdqKlIzZ8x2o2RxRtiijayNiWaxqWRqdSdBXW6ZAAIAAAAAAAAAAAAAAAAAAAR5u58pII824CvYh7Y346ElHbCPiHdp8YyznPN5eolvzdYzGnOM5i3liWqsllZJFq6hkW1Us+9nbv8+U1I6syyNSrplky8zZfLt2qqcDytar1Z+atnTbtVe53fiaW6xrc0eGtbfZa6LZOn5gbNjZql7kc2uprO/o7v87DY+WdzG5K2nu1bOerd/Dp2EVImcxna5t1bmct9iLdb7f8AO88XOse3B7I5c1lei7bb/sC7JTpZ2SNjbWUzVWNNjk3re1zJZnoxWPrYszXZnOtuS24jOarmrfDo1SO2RL3Vdu006lqXthSu517Z+nqLZsntlqUemerp0Y2yvaibcpqWepRUdy6nRHuu3Z1bE+Y1OzSWz4eivTpzGToERHxNw9qxuXbt2Lst94tLSddKjo28sp0c1FzoibFS/RwMHSVVnObWwtai++ZdU4IpFfE9GR/6NY+7LPRHWsvAI16xOYuGxpmVHLd2zMm5bC1tJY6pa2611M3Mt93UZJJOkebl0OZXOyuXhwI02y6rhmsyMaqO2bdm7yHsaZ8quw2yI1zkuvTwTxiy0iaSpcj1iqqZE3tRV3cLr1mKyVj2o5tXS2c3m7Njv89RobHZcrsKRM2x6ovXc8kY5ZEvhzXIxbMVV3J0iy0pslVFG5X11OrlVEa5UTy34njFqMyufWQOXKqJZNma1k+c0oxdtsOai5boqu6eBhqsmSRmGRI7nI5irtTbsX7RaW3o+tzOalbSXS2ZEbu3bV8pslmmWZ+rrKdEvdGORFsQ0kcs0kaYblzLztu+63uplqG5Wu7Wtcrm3dlXcvDaLW25X1bGtY+spu6y2RNq9X0mTp6hscTXVtPncrlvl2KnQRtW6XWOfhsaTLZVcu511sqb+G08kY6WNre1mVMqtyq7aibRZbfrale5rKRU4qw91la9qo2spWu6bJdWoYRU0MsbXS0aMciWs7bs8fSSWQQNvaJqXSy7BabMXuqpsiQ1EDFVtnWTNffuX/PSTG7Goird1t5FhpqeByuiia1ypa+9TdmFmzaLmq4zEN225pVfz1Pioe3NbVvV+RDeM+rv0+V5O7TdyhMQh03coTEOj2ikKtp2TwvjkajmPTK5F6UJpg5tySmURMVKv4TSrgLJYqHbHI/OusXMqbLHR7aV39V6P4kpYmKt7DUs4CIqKhMMYwisfSEXtpXcIvRX7x20r+EXor95K1LOA1LOBWrnui9tK/hF6K/eO2tf/Vej+JK1LOA1LOAsue6L21r+EXor947a1/CL0V+8lalnAalnAXJc90XtpX8IvRX7x20r+EXor95K1LOA1LOAuS57ovbSv4Reiv3jtpX8IvRX7yVqWcBqWcBclz3RO2tf/Vej+JlyyrqU1b8iNXvUJGoZwNjYWt3ILLnuxgaqNN541ERD0ACvY5V6WQVrW4HheF1VMsaK59VVOiej7rdLIm61tpze2XZG/m/gH94P/dC0uYKX2y7I3839H/7wf+6O2XZG/m/o/wD3g/8AdBS6ApfbLsjfyBgH94P/AHR2y7I3839H/wC8H/ugpY8ax3DtHqJlZik6wU75mw6zI5yNc7dmtuTZvUnte17WvY5HNcl0VFuioUTEKrTqroKiDENHNHJKN8bkmbLiLsmTpvs+foOd2H6vGZKSsp5ER+AQvc2ilV6vs7NtZG5dr404qiBafTin9kH2vRz/AJ5S/wCIuBT+yD7Xo5/zyl/xBlcEBGxCmqKmlWOlrHUkl0XWsYjltw2lSbjOJUuA1bn1SySxV603KXsRdWy6JmVE4GJzqXDl5445/NC7greEJLLWte3SjlzWbXwtazanXbaRYpsbxhayspMQbSRQSPjhh1SOz5d+ZV4qN/RjzMVE17rcCk1+lFaykwWugZmSZsj6iBnvkaiX821TrU+Luq9JqSKCbNRS0SzIiIm12ZNpI5IkjqsJyqP4/wC3I7Gv6FpH/wCoa36yF2KT2Nf0HSP/ANQ1v1kLsdHqn3AeOujVVtlfbmoq2RV6yk9seyV/IOj/AP8APf8AcFiLXcFH5f2Sv5B0f/8Anv8AuHbDslfyDo//APPf9wKW3FPcmt+TyfUU4XY3/Vto98iZ9pyK6v7IzsPqUmwPAWwrE5JFbXPVUbZb2S3A6/Y4/Vxo+nRyNll84X2haAAGQAAAAAAAAAAAAAAAAAAAAAAAAAAAAAAAAAAAAAI824kEefcEcCv7tPGYXM8Q7vykbOc+R4+qnWm3MM3WaswznN4dm7NxPLkSdZ1VmpdZEvmS9r8PIaL4i5FTWRtvsuiA2dPMeZuBzVXELJbV2y7V3WW/3GacsRts7VdrF2r3vQDZ0Mx5mOYjsRS2yJdyLd3nNkS1ySos2q1dl2N379gNk+4zEWnWVsP5ZVc+671Rdhtz9QNmzMMxruLg2bMwzGq4zA2bcwzGq4uDZtzDMari4Nm3MMxquLg2bcwzGq4uDZtzHuY03FwbN2cZzTcXBs3ZhmNNxcGzdm8YiW9Uabm2nW89zeHu9PSzeawU3coTEIdN3KExDq+kGEkjYmK97kRrUu5VXchmcDSyRU0drmotvyfR40JlNRbnzZ6YTl2dHDsTpsXZI+hk1zY3ZXKiWS/VfeTdTL3nzoVTsbLfDKv9t/haXgnHO2MTJ0mfi8MZ5fKHqpe8+dBqpu8+dCcYo5qqrUVLpvTgbejSEPVS9586DVTd586E4A0hB1UvefOg1UvefOhOANIQdVL3nzoNVN3nzoTgDSEHVS9586DVS9586E4A0hA1U3g/+pD1Ue3umKiE0wm9pk+Koo0hF3g1ROVTaRzAAAAAAAAcrSLAKbSXC+1tZNUR0zpWvlbBJl1rUXuHf0V6UOhT08NJTR01NCyKCJqMjjYlkaidCG0AsKf2Qfa9HP8AnlL/AIi4FP7IPtejn/PKX/EB0KqPGcPxirqqGmStp6lG3iWbKsTkS10v0KYUFHiGFYLN+aNrqqomdNLC16NRM2/avAsartPUMTh/Lzz08TldyqNHhdbNjtFVrg8GFRU+ZXq2RqrLmS1rN+0zjo8cwlayloKSKpgnlfJFK+VG6vNtVHJ0onUWsWJHHEM+Vxr0lVqfR+opZ8AjYiSR0TJWzyItkTM3h07TzC9HJ8L0pfPGn5jqXNjRXe1q5yLltwvfzlpPLE8KIXyuFxPZSuxr+g6R/wDqGt+shdik9jX9B0j/APUNb9ZC7HV6Z9wAAAABFxT3Irfk8n1FOD2N/wBW2j3yJn2nexT3Irfk8n1FOB2N/wBW2jvyJn2hfhaQAEAAAAAAArulOlTdH201JSUr6/GK5VbR0Ua2V69LnL71idKgWIh1WLYbQ35ViNHBbfrZ2t+lSox6G49j6JPpbpDUox23tbhb1ghZ1OenOedKj7HGh1FZYtH6J703vqGa1y+NXXCujHpVo9M7LFj2Fvde1m1cf3nTinhnZnhljkbxY5HJ8xxZNCtFpGKx+jmEqi/8IxPsOTN2MNG8yy4ZHV4NU9E2G1LolReOW6t+YC6A+fS4rpNoIjZcelTG9H7o1+IRRZKmlRdl5Gpsc3rQvtPPDVU8dRTytlhlYj2SMW6Oau1FQEtgACAAAAAAAAAAAAAAAAAAAEefudpIIlZEyenkhffJI1WusttihJuvRwMRe3P3TfOhC1jbd030kItRorhsT2oi1C8622X8Dvp2O8Ht3VT61TllGcvn83H1HL/xj7cvWt75vpINa3vm+kh1P4O8H76p9ae/wd4P31T61TPh5uPk+o7R9uLNNZURs0bFVF7p3i/z5TTr5U31MKXWyc06tXoHh0Kt1NPVT32utUZbfMR49CaZXLnw2raiX/2tFX6Bpmnk+p7R9oTp5FmVrKmBE3oi/OesmeiqrqqFd6bOP+bEtdCKVIVkbhlWsiuVMi1SItst73tx2BuhVO5nPwyrYu7LytFXd4hpn2PJ9R2j7QmzTZkXlkGzi5Npk+dy5ctZCiW3rbat9pMl0HpGVGrjw+rkjv7YlUiJbZ1ePzGUeg9GudX0NW1EaqoiVKKrl4bv82GmfZfJ9R2j7QHVD1VzmVUGW92ott3WesncjXsfUxK5F2OzIluqxJ9hdOrmtTC6xyuV3+1IiN4X8ZsTQikVUauHVSKq221SW+gnh59k8n1PaPtBWaZbZaun32MVllXdWw36VyodCl0HoppUbJh9VCxffuqfssYN0LpHMaq4TWo5V2pyptkTjcumfZfJ9R2j7REmlZZHVUKInnU8kllR7/zmBERVsirbyKT26EUTpsqYfWNZmRqvWp3JxtYw9hNMioiYdVP2qiqlS1PEqDTPseT6jtH2h66Ru1aqCypdFTpGvmRz2Oq4EXKiIvN8t0JyaEUqNv2uq7KqbqtL2uqLfZ5fKJdB6Vr1azDquRubY5KpLKnHd8w0z7Hk+o7QhRyvRr71MT07lHZu5U8imkXK91XA5Pe2Om7QWgSSVqUdXkYxysdyhEV7k3InC/FSOmhlI7JrMMrkVU2/nCc0aZ9jyfUdoRGyz2vyuFE4uMlne9URtTCi227fOpMj0Io3QvcuG1jXNkRqNWq3p0u3dB4/QqkayJzcLrHK5rVc1KpvMVVsqddk2jTPseT6jtCHrZNv53DZERbnrZ3It1qYlaiKq7vIpOk0Io0e5rKCqeiKqNctSiIu3fu8vlMfYRTe+wypTxVafcNM+x5PqO0faEkk2/lcNr7Fum09dUPRyryunRqrdOpPOTYtCKNzXrJh9Ulku385Tbtt9G3yHi6EUiNVyYZVLzstuVtv4xpn2TyfU9o+0Nz5276mDzG2KRMqo+ZjnXutluZu0MpkWy4XW3y32VTV8m4m0egeG1EKuqKappnp7xZ83zjw8+x5PqO0faHrGd+NYzvzrfwd4P31R6wfwd4P31R61R4ea+T6ntH25OsZ35vpJGLKnPTyqT/4O8H76o9YpyK7Q7DKbEUga6oVuRHL+V8YjHPF04uDqOPLbWPta6VyK3YqL4lJTpEY5G5XKruCHIwTCqbCoHx02sVHuzKr3ZjqO/SYviu+w6xder3xOUxF+7LWr4Gb0U+8rulkt8BrU1UiXZvcnWhZiuaXf6v1vxPtQnJ+mXPqv2cv6lH7GnuZWftk+q0vBRuxov8Aoyr/AGyfVaXknD+3B+G/6uL5fVOrcMdVVWkK4/A5tS+VuL4fV6ymjiz8y8SOs1qNsjkcxelesm1+kDsJxLTbEKLDaZ89HDRPWVEdmlRzF5z7LtaxLrZqItkU73sFwNWrFq6pKRz87qJtXKlM5b39qzZbX25d3UatJNFG19BijsPialbXrTrNnmdGj0iciojXJfVutucibFsdnvV5ulmKcl0jxWOup6+DC8Pa+CalidHSvkXMrmuRVVXPTKm1HWRFTpud2kxzGqfH8PocTbh74sRo5aiNYEc1YXsyqrVcqrmbZyc6ybtxHw7R3Eq51dBi6VMWFVVKtO+imxF1S9zld3aPVOYmXZsXbfosWWbBaKorKSqlizyUkUkMV3LZGvRqORU6djU3gVLC9L8Uqsdw2gllw2oZiDJkSSkgm1cEjGq5MsjubK2yWW1iHRY3j+E6EY1jVRW09W6lqqlrGyQu7ptRl35+532b0bNuzbZ6XQnBqOooZ4uWaygfelV9XI7UttlVjUV2xipsy+I2pohg6NxGJ0Uz6bEEfr6Z071iVXrdytZezVVdt0A9nxeeLTCkwlGsWnmoZalzlTnZmvYiInVzlKvTaZ477CKbSGanolkr3x09JTRxyOs98mTO5UVVVOnK1L7kv0lpw/RTDcNxFuIRcqlq2wug11RVSSu1aqi5ecq7OabI9GMKj0cZgHJ1dhzG5Wxue5XJZcyKjt6Ki7UXoAg6NY1ildiFXR4hSSaqNjJIKvkUlMx91VHMVr1XnNsm5dziFpc3EKbHMArI8VqGU0mKQU/I40RjFRyPzK9U2u3JZNycFLBhWB0mDunfBJVSyz5dZLU1D5nqjb2S7lWyJddxuxDC6XE1pFqWOdySobUxWcrbSNvZeveuwCcaqn9Gl+Iv0G001H6NL8RfoCS59P3JII8G5CQZlxAAAAAAAAAAAKd2QlRItHLqiJ29pdq/2i4nE0s0fZpLgE2HLMtPNmbLT1Dd8MrVu1/kX5gO31nqFFg0t0owyJKXGdDcRrKpmzlOGOZJFN/S2qipfgZ+z3El/wD0LSX1Uf7wWl2BSvZ5iX8wtJfVR/vD2eYl/MLSX1Uf7xSl2QFJ9nmJfzC0l9VH+8aanSvSrFYlpMF0Qr6Cpl5vLMUcyOOD+lZFVXW4Apt7Gu2g0jd0LpBW29Jpdjj6L4BDozo/TYXFKs7o8z5p3b5ZXLme5fGp2CJMAAAAACLinuRW/J5PqKcHsb/q20d+RM+072Ke5Fb8nk+opwexv+rbR75Ez7QvwtAACAAAAAAfP6Ouo07N2KwVTm8rdh0EVGruhNrnsTrXf4kU+gHzWr0aodJuyJpRTVesiljpaJ9PUwuyywP53Oa4LD6UeoUOKt070aRsNXh0Ok1E3Y2qpHpFVW/pxu2OXxGxOyngsCI3E8PxvDJOlKrDpLX8bbhKXg8tsKSvZb0N95iFTI5dzWUEyqv/AEmK9kCtxFMmAaIY1Wv97JVRclh8aud0eQFSteL1NDR4RV1GJLGlCyJyz6zcrbWt5dxV+xLK+Xsa4Wr3K5GrKxl9qo1JHZU8hpi0RxjSashrNNKyB9LE/WRYPR31CO6Fkcu169W43dihf/x3Q/tqj/uuC/C6gAIAAAAAAAAAAAAAAAAAAAR5u5JBHm7kDgVvtjfjJ9JdEKXW+2N+On0l0Qrpg9ABW3Fxp1O2amWZ87H3VGOi6NqbV8yEeLksrJ448Qr1R7EvIiKmXKt1Vq23/cdKvgrZXxOpJ2Romx6O6dqW+3zkfk2Muiaj6ymR97qrI1RAOayXD5XMe+sxFMyc671S9tllt1KpIldRupmpyrEY2xSarm57uVedt6V6fOTUgxVHRt5TDlaxNY5WXV7tt7cPe/Oa2w47lRVrKNHr3Voltu6PnAhySUbHQ5ayubGsTWsfHfJZFVN1t+zf1HnbHC2QuYyoq3sbL71XOVzuHiOnyfE7TfncV1y6pNXZG2W63+gj8lxpFke2oo2vVVt+T2O4Kuy+76QNKrSU9UiyVtcrmKj2tc5crtnc8F3kVZcPWB0y1VcqRva+REVfyaq1XXXyN6DrpBi2VrVq6dMtturuqmUkWIundknhZErlVqZLrbZ+IHOdV0LWwqtVW5I8z9Zd13dPO47txir8ObrJ0rq5rUkRjo2vciZ3LdLJ4ya+lxbVRMZWQorWZXqre6d0qEp8YyK1a6FFta6RfOBBvQwqzNV4hnkVJLJm9826XtsN2egZAjUqK1EkkeqZEfe6InSieIkzsxhFkWnlpVbkbka9q3zW2qqmUEWKtVFmqaezY12Ixe66FVQOfUSUdQ2pclbXNyZXq2yqjXKuVtktx27OPVswe6jVKfNiGIMkmYqx7VzIl7L4vKdNkGLIsaOqadyI7n3at3Nvt+bYePpsXWV6sq4MqvuiKxdidCf56wIMbqCKnc1lZiCo5W2s52ZqJutwRbmunmwvlH5KsrVerVbdzXXS/NVb26kOokGKKx6LWQoqsciZYrWd0LtPH02KubE5tbC2RquzJq+a5FVLeZL+cDn6ukkknYlfiiaju3K9yJdFy7OldqfOezVGHzTyK2qr25l5ysVyN8SefoJOrx11Q689K2K6bmrtTp67khYcTRkasqYHPRiNdnZ3Ttt3bN3QBypW0NPNqlra9VjcrcqOVWtsnDp3W2Gyaoo6Wlgz11crHo52sVy3svHzWJbKTFdXLG+tj2o3I9G8++a7r+TYe8lxZ8TElqaVX2cjkbGuVbpsA5rp6BXo52I4m26Xtmd477uo2xspqiN0a4hiDmJmeq7URybbpe3DoO1Qx1EUCMqXROcm5YksnmJYHAh5NizmsZX1auazbkuxq2vtU7jG5GNbe9kseoiNSyIiJ1GQAAAeFaxf3bT9k36VLKVrF/dxP2TfpUks5eyZT9yb1/S4viu+w0U/cm9f0uL4rvsI4y2nHxujWvoJ6a9tYy116DsGt8aOQkxfomeMZ4zjPyrOh0a4DSVMNdZrnyZm5OddMqJ9hZu3VF37/QUhvo7uuY8hGMaxUJw4xxYRhj7Qn9u6Lv3+go7dUXfu9BSByIci6jVuniSn9uqLv3ego7dUXfu9BSByLqPeRdRLN5Tu3dF37vQUdu6Lv3egpA5F1HvIuoWbyndu6Lv3ego7d0Xfu9BSByLqPeRdQs3lO7d0Xfu9BR27ou/d6CkDkXUe8i6hZvKd26ou/f6CmM2KQSwvZFmc5zVTdYhci6kNsVNkduESby3QNVGm8xaljIIAAAAAAAAAAAAAAAAAAAAAAAAAAAAAImKe5Nb8nk+opQNBdO9FcM0EwShrceooKqGkY2SKR6orV69h9BxH3LrPk8n1VKz2OqGjk7HeAySUlO97qNiq50TVVd/TYLHs2/wlaF/zkw/1i/cP4StC/wCcuH+sX7iw9rqD4BS+pb9w7XUHwCl9S37gXD5fi2nuG4PpI3GsF0jgxWhqnMjrcK1yucyyWSSG+7rb/lPp+HYhTYrh8FdRSpLTTsR8T0981SnYzorWaT6S8kraSCi0ZpFa9yQo3WV77Xsqpta1N1v/AOpeIYYqeFkMMbIoY2o1kbG5WtRNyIgGYACBScIqYW9l3SandIiTSUNK9jO+RubN5syF2Pl+I6OS472TdIZqKukw/FaGmo5qOpZtRrla5Fa5vS1U2KFh9Q3hChx6c4tgKtg0w0fq4cqW7YYdGs9M/rsnOb4jr0fZD0QrW3h0ioEXvZZdWqeR1gLL5V8h6u04kmmGjMTcz9IcKanyyNftOPU9lHReJ2qoaubFan3sGGwOmc5eF0S3zhFvlljp4XzSuRkcbVe9y7Ea1EuqlN7E23sc0Duh0s7k8SyuIc1BpPp65sWLUy4Do8qo6Sl1marqk3oj1TYxvVvJnYp/V3QW3a2dET/3XBZ9l1AAQAAAAAAAAAAAAAAAAAAAjzdySCPN3IHArfbG/GT6S6dBS632xvxk+kunQV0wegArYDmYpSV1S6B1HVarIrs7VdZrr2322rbb0pv6TnUdJpCkrlmrERrHc1HI1WvbstuRVTZfau26oC1kBW4KHSONc8mJwyOc5udHJzURLouVMu9dhJhpcbZr0mxCKVHQI2L8nbLJba5bJuvcDtgh4bDUU1BFBVT6+aNMqy9L0Tcq9drX6yXdAWjIjpJnprHNRttjfEZrAvhpPOh5F7fL/Z+g33DMNPJ18NL50GoXw0nnQ32FgtQ0JA5P46XzoNQ7w0nnQ3HExCjxd1Y+akqmapWoureq70tsam7bt33IVDq6h3hpPOg1Dl/jpPOhwY6PSTkKK3EI2VCttlma12VePNTx7OFjbHQ4+xWs7ZRZNYrnOVuZ2XMq2Tm23KidVilQ7Ood4aTzoEgcn8dJ50ONLQY3LhzonYlGtTr1ekkbciavbZu7xHciRzYmNe7M9GoirxUHox1DvDSedDzUO8NJ50N9xcFQ0ahfDSedBqHeGk86G66C6BKhq1DvDSedDzUO8NJ50NwsFqGnUL4aTzoNQ7w0nnQ3gFQ06h3hpPOh5qHeGk86G+wsCoR+Tu8PL50K7i0Tu3TU1smyNvDipaitYv7tp+yb9KkZyiKSKaNcqflpfOn3EtsVpEer5HKiKiXUj0+5CYhHKgWuDlaQV8mH4NV1ENtYyNVbfoXd9pJmotnPOMMZyn4dMFZ7H9TPW0FZJVTPmfrrXkdmtzULlq2963zDHLaIk6fOObjjOPlDuLkzUx943zDUx943zGqdtEPMMxM1MfeN8w1UfeN8wNEPMMxM1UfeN8w1UfeN8wNEPMMxM1UfeN8w1UfeN8wNEPMMxM1UfeN8w1UfeN8wNEPMe7yXqo+8b5jXNG1InK1Mqol7oKNGg9NcbsyXNhGAAAAAAAAAAAAAAAAAAAAAAAAAAAAABGxD3MrPk8n1VOB2OP1caPfImfad/EPcys+TyfVU4HY4/Vxo98iZ9oX4WgABAAAAAAKbhDmp2V9J2q5Ec6ho3Ii9Kc7aXIqWlGjmIS4nTaR6OyxRY3SRrE6KXZHWQ79W9ejbuULC3HNrtH8FxJfz7CKCp23/AC1Mxy/OhW8O7JeE65tDpDHNo/iabHQYg3KxV/oydy5OsuFPV01XGklNUQzscl0dFIjkXzAqXHj0J0UjdmZozhDVTp5FH9x2Kelp6RmSmp4YGcIo0anzG5bpvaqHGxbSzAMDiWTEsYoqa3vXSorl8TU2r5gU7CuRu1VsnSpSuxPt7HGHuTc6WdU601rtpArcaxrT6N+G6P0tThuCy8ypxepZke9i72wsXat++LzhmHU2EYZTYdRM1dNTRtijbfcifaD4SwAEAAAAAAAAAAAAAAAAAAAI83ckgjzdyBwK32xvxk+kunQUut9sb8ZPpLp0FdMHqBdwQLuK2566mGjdUTOVGNRXOVXLxFA+DEKGGqbDJGkjb5JF5zepdu8iV74YKSOrr5WRYfS3mlvvc5F5qW4X226VsRcExKrq8Olmp6aN7IqiaN0bpFbIio92za219vG3WRmIinf5NFwX0lHJouC+kpphxCmlpFqUkRkbVVH6zmqxyb0dfcpW6nHJ5ZX4lSS5KWJ2WNZ5MkcsaWzuRu9+/Ytk7nft21ahauTR8F9JSLPUUFO/JJM1H94j1Vy/2U2mimhhxFivkxFay3dNiflYn9lq/SqnRhpYKduWGJkaf0WohCoc7XxOcroqCskVenKrU/6lQlpG1EiejHMcrkuiu3dW8mGqXez4yFKhtAQBXi7iHFHEsbpHrtV7rqrre+VCYpXcUqnumosMpmNkqZpZJsju5RrHd07g1HK3x2sE+XbSmhuqWW/DMplyaLgvpKVV0uKYO6p5HhUlXiNZLZskkiWejbNRzlTY1qJtts32RDsVNXiFJRS1VS6ip4YmZ3q9XOyoibVun0AqHR5LFfcvpKe8mi4L6SnOo8Ya2kbJik1HTSvc7IxJ07m+y9+m1rol7cTRU6U07HrHRUGJYjIi2/NaZcnrHZWf9QKh2OTRcHeko5NFwX0lOGyp0orW8zD6LDUX4TMs7/RZs/6gzRuoqLri2OV9bddsUbkporcLR2cvlcoKh055KGl/SJ2RfHltf5z1dU+lbNAqq1ytVFuu3ahspsPpKNqJT00cfW1u3zntXdKdcqXW7dnlQiTEUkA0a6X4O/0m/ee66X4O/wBJPvLa3DcemjXS/B3+k37xrpfg7/Sb95E2huFzTrpfg7/Sb9410vwd/pN+8ptDcVrF/dtP2TfpU7+tl+Dv9Jv3lcxaSTty1Vgcn5Ju9ycV6ySmWUU6FP3KEw51PK/Kn5B/nb95JVizzNV8VmtRe6Xp8ikcdr9m/M3ihXtLXIuj9dt/i/tQ72pjXexCuaVxsTAqxUaiLk3/ANpDHJ+mXDqb8HL+pa+xr7l1n7f/AAtLyUbsa+5lZ+3/AMLS8E4f0Q1+G/62KnUWluK4pympwzCKSpo4Kl8DouXZapUY/I52ry5W7lVGucmwnrpDDQ4rjy4hiNO2joGQPVmqc10Odq907c/MtrI3b0FcxjQ/FcXZIybDcEjxFz7sxymkfFNGl758iNurktuz2XxGnS7BJ6Gj0sr53Qvp8T5DHE571arXMVGq5zkT8nZVRUfty77bLL2e5ZGab4fJNWu1NRHS0FOk9VLPE+N8d+5TVubmW6Iq3tbZx3TcP0qwfFK3klNUv1rolnj1sL40ljRbK9iuREcm1NqcSh0tMmNU+kWD0r21eK1+GZe2C4klYxGoqtZG5zWNRndK6yJt5ylyq8DrpsdwWthkhayipKiF6qqrznoxGqidKc1QNtFpjgtfPHBTVEznzRvlp81NI1Khre6WNVbz7dRBwrTygrMLrcQrKeqo4KWSVHvfTyZUayTJe+XutqKrd6beBysN0b0lZjeB4liEkNRLQvkbUPfiEkmuR7Far2MyI1lr9yidPdbNu6TRbGqjR3HdH38iZT1cs81NVpK5VVz5NY1rmZdltqKqOXxAW9+KUseKR4a6RUqpIXTtZlXaxqtRVvu3uQ5cGm2A1FBLXsq38ijajnVCwSJHdXZciOy85+bZlS632WIdJhmO1WldNjGJQUNPFFQS0upp53Srmc5i3urW7Oauy2zy7IEWhFavY3w7AXyQsr6KSOZqo92re5kivRqubZyIvFNqXAtOF45RYtLPDTOmZPBl1sFRA+GRiO7lVa9EWy2Wy9S8DRiuJYvFiEVFhOFMqXOiWWSepmWKFiXsjcyNcquXhbcQtGsBmocQqq+qw6kpJZY2RNWKqlqJFaiqtnOfbZddiInHiZ6VQaQVsUVJg6Qx00jV5VNyhYpsvexrlcjVXvujo27QJ2jmNs0hwKnxOOF0OtVzXxOXNle1ytcl+lMzV29J0p/aJPir9BAwGkWgwWmo+QQULYG6tlPDKsjWtTdzlRL8SfP+jyfFX6AjnwLzTehGg3ISUMy4gAAAAAAAAAAAAAAAAAAAAAAAAAAAACNiHuZWfJ5PqqcDscfq40e+RM+07+Ie5lZ8nk+qpwOxx+rjR75Ez7QvwtAADIAAoAAAAAj1lDR4hTrT1tLBUwu3xzRo9vmUq9R2LdDZ352YM2mdvvSzSQ/VcXAAtSf4KNE3e2U9dInCTEJnJ9Y62FaDaL4LIklDgVFHIm6RYke9P7TrlhQAuXgAAAAAAAAAAAAAAAAAAAAAAABHm7kkEebuQOBW+2N+On0l0Qpdb7a346fSXRCumAF3HoK20U3tDfL9JwsLbXUlLjMkFIkk78QlfFG5+RHJdqXv518h3WwZUs2SRE27LmWqXwr/AJiIo2MT1OH1LKhaHEaqrrV1SP5Ojo6eRN0qNaqolm5tq7VVrUuTqanr3UPJsKoXQSLGka1+JNzvta18vT4tiFr1S+Fk841S39tk86FVGw3DYcNp0ijV0kio1JJpFvJIqJZFcv8AlE6CcatUvhZPONSvhZPOgGw1zbmfHQ81S+Ek86DUpdFc97rLfaoRuAAV4u458UbYmS1bKfW1KorOaqI5yI5VRu3Z0qdE0NgyXyyPRFVVtcI5smJ4nqJHRYFMsrU5rJKiNqO8qKtjU5ccqUtJE2BF97BK36yovzIdjVO8LJ8x7ql8M/5vuIOJBgyw1KVEWGYcydE2TSPdJInly/Qp2ads7Y7VD43yX3xtVqW8qqZap3hpPmGqXw0nnQqtoNWrXwsnnQatfCyedANhpqPav7TfpQy1S+Ff8x4sGZLOkeqcFUiT6tyA8BR6AAoAAPCtYv7tp+zb9KllK1i/u4n7Jv0qSmcvZMp+5QlkSn7lCWRxele0nhfNglZHG3M9WXRE6lQsJFqIlciqhJi4pnkw8TCce6udjRf9GVn7f/C0vXSVdKJI76vmZluuTm38x7yeTwsnpKTjjXGmenx8Hijj96We545GuaqKiKi70UrHJ5PCyemp7yeTwsnpKbt6PEWKCngpmauCFkTL3ysajU+Y27Cscnk8LJ6Sjk8nhZPSUWeJCz3QXQrGok8JJ6ajUSeEk9NRZus9+sFY1EnhJPTUaiTwknpqLPEWe/WL9ZWNRJ4ST01Gok8JJ6aizxFnuhpqnoymkVV96qFe1EnhJPTU3RU7s13Pc7xrcWm6XT7kJKGuNmVtzYhGQAAAAAAAAAAAAAAAAAAAAAAAAAAAABGxD3MrPk8n1VOB2OP1caPfImfad/EPcys+TyfVU4HY4/Vxo98iZ9oX4WgABAAAAAAAAAAAAAAAAAAAAAAAAAAAAAAAAAAAAAAI0jmvYqtVFTddFub5O4d4lKpoTt0een/EP+wzOXrTlPJXJGHdvrE/Kt+On0lzQqlZGiuRbblRTpSaTUUXdMn8jPxNw9GMu0CvLphhyb46n1afePZjh3g6r1X4lb2hYbArvsxw3wVV6v8AEezHDfBVXq/xBcLFYFd9mOG+CqvV/iPZjhvgqr1f4g2hYT0r3sxw3wdV6v8AEezHDfB1Xq/xBcLCCvezHDfB1Xq/xHsxw3wdV6r8QXCwgrvsxw3wVV6v8R7McN8FVer/ABBcLECvezHDfB1Xq/xHsxw3wVV6v8QbQsIK77McN8FVer/EezHDfBVXq/xBtCwnpXvZjhvg6r1f4j2Y4b4Oq9X+ILhYRYr3sxw3wVV6v8Tz2Y4b4Oq9V+ILhYgV72Y4b4Oq9X+I9mOG+CqvV/iDaFhBXfZjhvgqr1f4j2Y4b4Kq9X+INoWIFe9mOG+DqvV/iPZjhvgqr1f4g2hYQV72Y4d4Oq9V+ITTDD13R1Xq0+8G0LAVrF0Xt2n7Jv0qSWaU0Mi2RlQnjYn3kWpnZXVyTRIqNyo3nJbiSWcp9E2n3ISmva9uZj2uTii3IaoqUknxHfQcbQP/AFZZ+1k+kzOX5qeWeSuSMO6zgArqxVjVXceatvAzAGGrbwGrbwMwBhq28Bq28DMAYatvAatvAzAGGrbwGrbwMwBhq28Bq28DMAYatvA9yIm4yAWgAAAAAAAAAAAAAAAAAAAAAAAAAAAAAAAEbEPcys+TyfVU4HY4/Vxo98iZ9p38Q9zKz5PJ9VTg9jj9XGj/AMiZ9oX4WcDyAIA0RVtJUVVRSw1UMlRTZUmja9FdGqpdMydFzeAAAAFc0r0mqNHu1sVHhS4lV19QtPFCk6Rc5G5u6U53sl04/wB3i/3zF9wVdAc7BKzEq7D9diuE9q6nOqcn5Q2bm9DszePA6IlmfZzcKxNcRkrmrGjOTVLoUs6+a3SdIrui/wCkY18vk+hCxGcJuHLgznPCJkBVcVx/SukxKaDD9Clr6Vq2jqe2cUWsS2/KqXQ5Vfp1pRhFItbimgq01GxzWyS9tI35czkanNal12qad4hfwAEAAAAAAAAAAAAAAAAAABi/uHeJSraDoi4A9FTbyh904bi1lXqNGa6lr56rBMRSkbOuZ8LmZkzdKoc8om4yiHm5scozxzxi6diaFHX6znz0GZF4ETtZpWu/Gqb1H4E7C6DGoqh7sRxCCohVlkY2LKt777iM5mfYx5spmpwmELtai70HaxnelhWBqdB5qWnR6Vf7Vs7087Vs70sXJ2jk7RArvatnennatnelk1DRqG8AK52rb3o7Vs70sXJ04Dk7eA+RXO1bO9Hatnelk1DeA1DeALVztWzvfmHatneli5O3gOTtArnatnejtWzvSyaho1DeAsVztWzvfmHatveli5O3gOTt4D5Fc7Vs70dq2d6WTUNGobwFraudq2d78w7Vs70sXJ28BydoRXO1bO9Hatnelk1DRqG8BYrnatne/MO1bO9LFydvAcnaBXO1bO9Hatnelk1DRqG8BYrnatne/MO1jUXYhYuTt4Dk7QOJFh6Ndc6MFOjLbhiFJWTUisw+oZTz5k572Zkt0nITC9K03Y3Tep/AxlnPZx5OXLGajGZd+ezKSZy2skblXzHE0ERU0YjVUteV6/OaJcB0ir2cnrsbZyd3dtjisrk4dBZKGhhw+iipKduWKJtkRfpJFzldOOG2fLGcxURCSADo9gAAAAAAAAAAAAAAAAAAAAAAAAAAAAAAAAAAAAAAAAAAAAAAAAAANFax8tDUxRpme+J7WpxVWqfO9Fsd0i0f0Xw3CZtBsallpIGxOfG+JEcqdKc4+lgFqZ7NMd/mFjvrIv3h7NMcXfoBjvrIv3i52Fgtvi+l+OYhh+IU+lVNozieB4jC5sMlRUPjWGqYvvJGtdd3UqbfMfW8JrJcRwmkrZ6OWjlnia91PL3car71TjS6IMrtMe3uKVK1jKZG9r6RzLR0q25z7e+dfcvR5CzFJkABEhS9Nf8AWbQhP/F3f9pxdEKXpr/rNoQv/i7v+04uiBZedJxccqcSw+aOvpvy9ExtqimROdbv2+I7Y3pZSZRcOfJhOWNRNKDheNTOfiNPhTEmq6ysdJG5UVGxsVE56l5pY5o6SFlRMs0zWoj5FS2ZeJoocKocOklkpaZkTpVzPVqb1/z0E0xhjMR6uPTcOfHH55t4U/sn/q/r/wBrT/8AdaXAp/ZP/V/X/taf/utOj0x7rgAAAAAAAAAAAAAAAAAAAAAAAAAAAAAWFgAAAAWFgAAAAWFgAAAAWFgAAAAWFgAAAAWFgAAAAWFgAAAAAAAAAAAAAAAAAAAAAAAAAAAAAAAAAAAAAAAAAAAAAAAAAAAAAAAAAAAAAAAAAAAAAADg6T6MJpGygczEajD6mhnWeGeBrXK1yty++OQmhWO/7wMd9VF9xdgFtSvYVjn+8DHPVxfuj2FY5/vAx31cX7pdAUtS/YVjn+8DHfVxfuj2FY7/ALwMd9XF9xdAC1L9hWO/7wMc9XF9xHrOx5X4lT8lxDTXGKulc9rnwyRx5XZVR3DqL5cE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pTS6U1MVMmjGIUNG9qu161cWfMlky22L03LAAPnXarsr/AM5cD/8Ajf8A1Pe1PZWXfpJga/8A+f8A+p9EAW3Egg0iZo3TQ1FbRvxlETXTtjtE7ndCW4WQ7YBKZr1sABVAAAAAAAAAAAAAAAAAAAAAAAAAAAAAAAAAAAAAAAAAAAAAAAAAAAAAAAAAAAAAAAAAAAAAAAAAAAAAAAAAAAAAAAAAAAAAAAAAAAAAAAAAAAAAAAAAAAAAAAAAAAAAAAAAAAAAAAAAAAAAAAAAAABRzxSi8go/SeAXkFH6ABeAUcKBeAUcAXgFHAF4BRwBeAUcAXgFHAF4BRwBeAUfpAF4BRwgF4BR0CAXgFHAF4BRwBeAUdABeAUcAXgFHUKBeAUfpHQBeAUcAXgFHCgXgFH6QBeAUcAXgFHAF4BRwoF4BR+gAXgFHAF4BRwgF4BRwBeAUc86ALyCjgC8Ao4AvAKMegXgFHAF4BRwBeAUcAXgFH4eM8AvIKMegXgFHCAXgFHAF4BRx0gXgFHAF4BR1AF5BRzxALwCjgC8Ao4UC8Ao/SALwCjoALwCjgC8Ao4AvAKOOHjAvAKP0gC8Ao4AvAKOeAf/2Q=="/>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16"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gGBgcGBQgHBwcJCQgKDBQNDAsLDBkSEw8UHRofHh0aHBwgJC4nICIsIxwcKDcpLDAxNDQ0Hyc5PTgyPC4zNDL/2wBDAQkJCQwLDBgNDRgyIRwhMjIyMjIyMjIyMjIyMjIyMjIyMjIyMjIyMjIyMjIyMjIyMjIyMjIyMjIyMjIyMjIyMjL/wAARCAGhA1wDASIAAhEBAxEB/8QAHAABAAIDAQEBAAAAAAAAAAAAAAMEAQIFBgcI/8QATxAAAgEDAgMEBwQHBQcBBwQDAQIDAAQREiEFEzEiQVFhBhQycYGRoRVCUrEHI1NicsHRMzZ0kvAWJEOCorLhVCU0RJPC0vEXN2OUNYPi/8QAGgEBAQEBAQEBAAAAAAAAAAAAAAECAwQFBv/EAC0RAQEAAgEEAQMDBAMAAwAAAAABAhESAyExUUETFGEEIjIFUnGhQoGRI2LB/9oADAMBAAIRAxEAPwD7/SlKBSlM0ClKUClKUClKUClKUClY1DzpmgzSsZpmgzSsZpmgzSsZpmgzSsZpmgzSsZpk+FBmlYyfCmT4UGaVjJ8KZPhQZpWMnwpk+FBmlYyfCmT4UGaVjJ8KZPhQZpWMnwpk+FBmlYyfCmT4UGaVjJ8KZPhQZpWMnwpk+FBmlYyfCmT4UGaVjJ8KZPhQZpWMnwpmgzSlKD85fpuOPTxf8HH+bV4eKwR3ZFS7kCY5jxoGVcjOSOuK9x+m4Z9PV3A/3KPr72rw9vxW6tebymjUTKqSj8YHjv8AlVRRVDJIqL7THArpS2dvBdW8Dosqy9nmRT53zg91c5CUlRxpOlg2NVdCS+tjJE8djo5TFlHrOd858Ko5wGcjyrzvEd7+X3/yr0Xed13H4q4l9azSXsrKhYZ2I91QdJ/Q7iR0Lao1xIUjcqq6dnQOCCdiMEZPjUH+yXHAoPqD6iQAmpdfUD2c5G5HzrY8W46VYF10sixupijwyqoVQwx2sADr4CicV49EwZJmVtOnZU6dnbp07K/KorYehvHOZy5bMQkZyZZFUDC6t99sjoa5N5Y3FhKsVzHy5GRX05BIB3GcdPdXTTinG4/7NggxjSkUarjfbAGO8/Oql4eI35iNwNXJj5UYCqoVck4AGO8mgvcO/wDcIvj+ZrqeoyEqiYebALINtOem579+lc6yidLONWABGdiw8TXRW8uo9OJEyABnShO3Tu7q0jJ4beBQeSSCNWzDpt5/vD51lOFXsnsQFm8FIO2++fhitV4heK2RNgkYz2c9MbHu2ArPr95grzhpPVdKYPwx76CodmIOxHUVLbQG5mEYYAn6+Q8T5VosbM2lRlj0A3JqxBBdo6vFAzMRlOwG+ODSTY1NlcaDJyzo8cjp3HHUfGtvs281hDAQScAa1yfrW7X16jENJhu/WF39/j8ayJ7+V9a6ndm1A6FbfONvoNvdQV57Se108+Ixls4BI7qhqxM9yYkjmGiPOtRoCZPjWGs7lGAe3kUt0BXGam1SxcNnmtknjwwbVsOowQPrnatjwe/Gn/dyWYkBQwJ278eHnWkdxe2v6tGZDpKqmwJ7WfzH0rdbu+STsNp1FgNKKPfj6UTSP7OvP2BxjVuyjbx69KjuraWzuGhlADA+PUZ61K19d9pWmxqzq9kE5ycH5nbzpKl9fS6nSWaXx07nv7v9YqipV9uEXRhSWFGlDIGIAxjIB+PWqy2tw7MEhdio1EKM4XxPlVj/AH8o50OV0LqzGMBQMA+W3fQYk4XcxxhmQaiSNOpdsfH3/KsfZV9v/u5264Zf609YvgXUE51YYFF2Y/z61g3d8JWRnYSM24IGSSfD30GPs680a+QcaQwww3BzjG+/Q9PCsSWF1HC8zQ4jQ6WYMCAfhUjcQvCwDTYZDj7owRn69pqy4vbtAnKZw3a7ES9/hgd/Wgo1bt+HTXMKyIyYaYQ4J6EjOfdUK2twzFUgkZgurAG+PH3VLG97axFI9aIRqYdNmx+eFom0h4PfhtrZiCSAcgasHHefd86jXht4zYEJznHtL/Xpv16VL61fmUsWJkV9JOhc6s5wfPPcawt1eq3JUsGVcadK5C948cbfSiq01tNb6eahTV0z/rzqKrFw007xRlN40WNEzvju+efyqDQw64B8NQoLS8OuHt45kCsJM4GoDAHec/Gtk4Vds3aiKjHiD97T0z45+VYiv7uNCjSB0KaND6SAMeFbHiV0dAEighcEgLlu1qyfiaCNOHXUjlVi3ADHtL2QSNzvt1FZbh10DgQlj5FcZzjbffurPr92qkCYDUcEhVyfjQ8RvC4/XDs9MKu2+dvDegrSwyQScuVdLjuyD+VYjTmSqmQuo4yegraRnlYF2yQNI3HSsKTG4dWwy7ggjagkubSW0ZVlA7Q7jnocEfA1BW8jPIQXcsQMZLZ2rGjzHzFBrStiuPvL/mFY0+a/5hQYpWdP7y/5hTT+8v8AmFBe4Vw9+K8Ut7FGVDNntsCcdknu91XOMcBfhAtWaeN1uCwGUZNODjfeuda3M1ldR3FvMsUyKdLggkbY/nW93e3N+I/W71puXkIGYdn3V58sOr9WXG/tdpcOGrO6CaMxTTQtp1REqSueoOK0lUK+3eAfoK2lk1GWR5QzNksSQOvU1E80btnmRjYD+0HhXocXof8AZuFYeX9oR+uLF6xpCto5eM9fGvPZrrn0pvza8j1uPUf+LqXXpx7OfCuNrj/ax/51/rTYscgepi47eTKU9ns9M+14+VRYrdZNdty1WMgPq1hsnpjHXpWNDeFBbm4Y0Nit6ZUMEmBER1c94x5d9UatSXd3LG0bykxlVXRtjC9Nu6oNDeFB+0ahubiK0t3nmcJHGpZmPcKmrieldtNd+j1wkCGRxpcoPvAHJFTGTLKSpldS2K6ekl3MguIeB3j2rbiQFQxHiF616BWyoOCMjODXnLvi0F5w2G6seNxWMSrl/wBWrn3FW3GK4kV3e39zw+14xxCa2jktmnUqRC0ratgSPBcHHnW+rJjjvWjoY3PLjv42+gZrNeK4Ne3FxC1vLeSSWi3LxR3LHDSKMY7Xf371PxS9ntrZ4IbuRLZrmOKS6zkxqw37XwAz3Zrw9P8AU8+tOlI7dXp3py2vQ8T4gnDbB7qRGdUKgheu7Afzq4GFfOeJFILu9s4OJT3VsttC+h5uYEbnL3+7860a9v7ril3M/EDZSQXZTVNcARxpnZRH97I7zXp6v/x3Xlj9Njetcu+tPpdK1XOkatzjetqqFag6s+VbVpHulBrLLHAgeR1RchcscDJOAPmayJUZ2RWBZcagDuM+Nc30i4d9q8JNk0XNSSaHWhOMoJUZvoDXm5uG+kUctyUd/wC00c2E9ucCMLG5wy43674yM4xQe5qq/EbKO7Fq93Atw2MRGVQ2/Ts5zXm47D0gHFYVe5ma0Euh35uNUe0mrHjr7H8Nb8Tsbma/4pDFYu7XnIEU5xpTT1YnrletB6eSWOIapHVATjLHArHPjyg1plwSg1e137eNeP8AszjstxILmSSZRKWIOyN2zpK5Y47OOgUe81d4dw3idnxCxQtObNI0MmufXhuWwYb92rRsNvAVB6ileRks/SI8VlWKeUWxkeNGMuwXLSB/HqVj9ymqj2XpILB4le6d3Gx5rKyyaG3/ALTJUtp+8FGM4qj2vOj1mPWuv8Od/wDW4qSvFjgnEHvri5K3STGF3VhcFdUhjiwNj+JW26bVmOw9IZbiQT3dxh2zIUYounmJjQdW3Z1eyo8+6g9nWa0QaVA3wNtzmt6BSlKBSlKBSlKBSlKBSlKBSlKBSlKBSlKDGRvQEGvM8Yt72biTNwlZYpxFi5k1aVkXuVT+Pwb7ua7XC+R9mwC2heGELhY3Uhl8Qc9+aC3nt6fLNGYKCScAbk1j/ifCq3EHdLOVkjaQ6TlVGSR34Heam5PJ/hpw3itpxaBprOXmRq5QnBG4q9Xi/QeGWzge2j/Wwa3d59DKNWcBRnqdjnwr2lbzmPK8buM48tfu8qV5xWxsHVbm4WNmGQMEnHjt0HnVpHWRA6kFSMgg9RXIngvbbidzdW1tHcrcoqkPJoKFc/Nd639Hm5dgLJ1ZZ7UBJFI28ivip7qtxnHcSZd9OtjG4rasHYVrGcoKw2/N/wCnUZ9P0/wcf5tXzMDFfTf06f3/AE/wcf5tXzOqhSlKoUpSgUpSgUpSgUpSgUpSgvpaX9hb2/FhAyQ6/wBXM2NJI8N6mi4jxdzqUu+khT2AOvdkYP8ArNc4XEyrEgkbRGxdU7g3ecfAVa+1pMEcuFgW1kdr8Wr8XjW8bpjKX0rXDSTXEjzY5jMc4GKswz8Tiit2hlu1jwyxaS3TqQo8O+oZ72W4j0EIqmQyYUeJJx7tz86sW/EfVbeOOKMPp1FubuG1AbY8NqnZe6nyZSobltgrqyFPs+Puq3z+KSRSPzbwogGslmwB3Z+tbR8ZuIm1LHFq0qMkN1X2T1+nTyrWXjNxOjrIkRDeRG+rIPXuprGrLlEby3EjNzoWlmyBzJC2tfDcnb41vKeKxM7s9wCtxpbt5IlHuPWt341dSiYSiOTmuzEvk4yckDfpWV41MtzJMtvbBpJzOcqx3III9rpg1NYw5ZKEwlZ3llD6mY6nbO5/rVyO54pDDA0VzcJHg8rRIdh34A91Zk4xeSsh1hAucKg23OehqG14hPZXDzx8t3cENrTI65z9Klup2XHve6wq8Xig5qPcpEI/aEuBo8OvmNvOoVTiNtHcRjnwpssy69IPkd99qmfjl3Jo1rEwVNGMNg7AbjPl7q1l41cztIZFjJkVlOx2BOfGsTLN044e0Fy90HaO5dy7aWbU+c+BPwNYSK6hxKkcsRWQKrgYIfGQPHNRRSmGeOZQC0bBhncbGricUaPVi1t21TCY6wzDUAwxu3TtGukntyvZWdJ5ZGd0keR3wTgks39antbriDyJDbXNzlBsiyEadu7w6VM/H7l7gTGG3yJC4Gk9/Vevs79KpTXcs8axtpCLnAVQMZpqJ3Wkbi0MIeN7kR8rUpVzjl5x8s1ElpeAFY0fDoH7LjtDPv7sfDFWU4/dRxhFjg0rgKNHTGMd/l31CnFZo9OmOPKx8se107++uf73bWEaSw8QgkmgkFwrucypv2jqIy3xz1qHFxbXWheZHOhGNPtA92MVbvOL3F9GyTpGdR1EgEHPj1/PwqpBObe4jmVEcoc6XGQffWsd/LOcxl/akRLua5yqytPI5XOCCW7xnxxUBRwoYqwVuhI2NdJ+PXklzDMUi/VPrEYDaCc5GRmoJOJSPZw2wgtkSJiwKxZLHzznNa7Md1ZraZdJMbDWnMXvyvjt3VgRvhjobC+0dJ2q7Fxma3jVI4bcARcrJUk4yTnc9cmtvt27aNo2SFgyBCSu/TGrOep76djuovBLFcCB0KynSAmRk6gCPzqT1K57f6k9ggN2htnp31vNxGaZHQCOON0VGRF6hV0jc5PQCoVunS2kgULokILE5zt8cfSpfwuP5avFIk7QshEikqyjcg1tHazzuqRxMzNqwOmcdetLa5ktZ+bF7Wll38xirq8auVMRdIpWjwcyaiWIUqCe14MemPPNVO7mkFVDEEAjIyOoqw9ncxxNI8DhFAJbYgZzjPh7Jqw/Gbp0iReVGI00dlBuMAb578KKis+ITWKusWnDkMdQz0Bx/wB35VMvw1h57qxikXJMbgDBJ09M9KkezuYhl4JFGVG697DI+ldAekF0HdxBa622zy/Z929R/bUxYkQwg6kZT2uzpBC/e/eNc95+nTjh7UktZpGwkbsc46YwfjWjxvGxV0KkEjfyOK6V3xf1zhq2zxYfXqZhsNvz69KoSTu9vHDsEQlgPM99bxu/LnlqXsipSlVEVz/7pP8Awf8A1Co+D8GXi3MRbhVnDKqRd5B6t/CO/GT5VPJE00MsaY1Mm2feKgt4OKWqMlvctEre0Em05qUdBPQriLs6rNbN+xYSDTKN9TAnGFXScn4VyuJcGuOFpG80lvIsjMqtBKJFOD4rtXRlueOSclheNG0KlVaOcgnLaiSc7kk5qpcQcUu4kjuLoyIhZlV5sgFjknHmaipeFjNoo8WIrr3li9mEJdWDZ6df9bj6jurm2VtJBbctygYHuarJVz1dT/zVqI1+FPhW2g/iT/NTQfxJ/moP2lTurIpWRzm4Lwx7n1h7C2abOeYYgWz76lvOH2l9GI7u2inUHIEiBgPnVulLd+Vx/bdxWWyt0txAsKCIDCpp2HwqrxLh8kvDHtrFooWO+HjDK3kR4GunSszGTLlruZW5TVeb4X6OmK4luL6GyAaMRLb20f6pQG1Z36nOPlXVl4Rw+4u1uprKB7hekrRgsPjV+mK3leV3WcJw/iyOlKUqNFQluU+47B7/AAqasEZoMBgwyDms1C1vGx7x7qz6sviaCWgqL1ZfE09WXxNBNimKg9VTxNPVU8TQT4pUHqq+Jp6qviaCesd9Q+qr4mseqr4mgsUqD1VfE09VXxNBPSoPVV8TT1VfE0E9Kg9VXxNPVV8TQT0qD1VfE09VXxNBPSoPVV8TT1VfE0E9Kg9VXxNPVV8TQT0qD1VfE09VXxNBPSoPVV8TT1VfE0E9Kg9VXxNPVV8TQT0qD1VfE09VXxNBLp7WfLFZxUPqq+Jp6qviaDaKJIl0ooUZJwBjcnJ+tS1B6qviaerL4n50E9Kg9WXxPzp6snfk/Ggyz8w6EOfE91SgYGKwqKgwBitqD82fpz/v+n+Cj/Nq+aV9L/Tn/wDuAn+Cj/Nq+aVUKUpVClKUClKUClKUClKUClKUCunPxia/ktPXkWaK2TQqgac/vHxPT31zK2jblyo5RXCnJVuh8qTsl7uml9aCGONYpEwsmshFyWZAuRv5fyFV2uLQrhYMkxEN/H4jwA/11qS6nsLy9mkigW0i0jlRqdg3ma2lj4eqNy2VtMYOdYyza9+7rpz+VdJ3c7JK5maVadLQcQSITsbbUA8uM9+5HwqzHDYyII5ZI4wJ+vNDNo0/ixvv5VnW3TbmCgFdf1Xg/OXF3KUMrqTrX2fut5eefhVLXaRAGOLmvuH5o7PkVxg/PxrOk2qnrSupFDwk20qmZ+ayKyAnGG71zjbv/wCmlra2kcTi/HLcuGQlhuuN9t8748Kxyjtw3py8UxVu+FtHfMbNtcAOULb/ADH8vzq9LFw83AucosbXWhUIUIYwwy2PDTn44py7JMN7cesV3DFwV7f+3AnYkFFOB7R0kNjbYbnzFc+6jso7WBoJJGmYZkDMuFPgO/8Ar1pjnv4W9OxTIpXaiThcsaa5IoXKgEEawo7znvJ8DuN/KpZ24GVZ0UBtm0AnYjXlfMHsj41nn+Gp0tze3BrBrrXMXClSVoJGeSPARRsrZ3Oc7nqRt4VSkNvJC8pURymTsxpnTp+PT510l25ZzjdKtZrFBVRmlKUClYpTQzSlKBSlKaClKUClKUClKUClKUEkP9ofdXQ4XYC7ZWeXlxGRkLY6EIzZ+lc+EgMSTjs1IGjX7/0NIO2fR24wv+927MzlEAJ7R378eRrkOmJmjRg+CRkd9acxO+T6GteZHn2/oaDq2vB5JOU0+QrXPIeJRlxuAT4Dr8a0u+EyWlqLhnUq0zRaN9QwTue7urnrKq9JiPcDWOcp6zE+8GgntYhPcIjSpEpIyz+/ure9t0truSJbgSBWIypJ7+/zqsHj/H9DWQ8Z3Z8k9+DQftSlKHpWVYrNcSO9ulmt2lmiPOlMZtwN064367Y399TcW4i9kkQhRnkYlmUIWwi9enT30xnLwluvLq0rl8Lv5Ly4uVYoUQ9kr4a3X8lFdSlmrqku+5SvMX3Gr+LilxbQRqIoyFVuUWyToyNj17RPTuq4eJXcnAre6jEQuZXRdJB05L494ort0rzsXpLrdkFtLMRIw7AwV7RUA+YIOalPpLCULR28jgDVnIHZONLe49r/ACmg7tKjhlWaFJU3V1DD41rdXCWlrLcS55cSl2wMnAFBNSuCt5xEcTs1kMYjuMkwqQdK4Pf347OT03xWOJ8Vms7qYCSPSkfYQAMS2lmw2+R7Ox6daDv0rjHjyrK0b2zB45Ako1r2SSuNP4vaFQp6Sq4gxa4aaMyrmdcBdOrc9x8qDv0rgR+kSBHkaCR4lJZm2BAJfA0/8ldDh/EPXjMDGEaMgHDhwcjIwR5UF+lK83xK540/HRBYuqWcaZnfSpK9kleviRig9JSuPd306cKs5kbEk5jDadOdx3aiBVeD0kX1aOSWEnK7lGG74z7J3x5/y3oPQUrz/wDtEEvJI3hPZQbKQRqy2e1030jHnXWsbxb21EyrpOSrLnJUg4IoLVKV5UcTuzbTzvxKKKVUeWK37BMgXPd7XdQeqpXMv+ISWkttoi5gkHsAgEsWRRv/AM9UpfSaOFCZLR1bDMF1gkqrFWO3gR+XSg9BSuC/pLGrALbO2skR4cZJzjtD7vQ1ZsuMpeXfIEDxMU1LrIydhkY+NB1aUqrPNJHeW0SqCsurUdJOMDI3Gw+NBapXnb7jN1bXF9bqsesMotiR4IrPq92rNSj0iVzCEtWYzDUmHHsjqW8D5UHdpXP4ZxMcSR2FvJFpwRr7wenx8q6FApSlApSlApSlApSlApSuRfXk1pxBcyEwmLVy8AdrUF3buG+aDr0rgTekQEEhjgIZFYMSwOH7XQfeXK9av8O4kt80y8vQ0RGd+uc7/Q0HQpSlB+bP05/3/T/BR/m1fNK+l/pz/v8Ap/go/wA2r5pVQpSlUKUpQKUpQKUpQKUpQKUpQKUpQYxVmG050WvnRqvMEe/cT3nwHnVepYYZ5cNDG5OoKMd7HoB51YlXRwaYqDzI93K76vn06bVFecNksVy8kbYODpJ264/I1gW/EHRMxzlVdlTrsxO+PPNRT2lzbrrmhkRTtqdcZNauvTE3vysQ8N1SIrsx5kDTLywezhSwztg9MbeNSPwSdIFkM0PaiMoTJ1bdR061BFa3TgKGkjUozpqYgMoUscfAVr6pxAQ62huREYtRODjR/So13bTcO5DOHu4OyqsuCe2D+HI376mg4M96pmtGRYN8mU6WGMdQPHJx7qrPZ3gd+bbzArjWXU9n30FlclsQqZh3NF2g3TO/lqFYznbs1hrffus3nB2tLEXBnjYjGpRnv04xkfvbg7iq0tmI7KC5EwfmlhpCns4Pj0qV7biNpELhkmRCxGfA7dffmtDa3Uscc8rhYpslZJH0qSNvnWMd3tt1y1PhdsuBGWNZZpgqyR6lCddwCMnH7w/nip14BE/O13DDQ7KmwGcBSG+p+XWuRCLm4BiSRykYZ8Z2G25qRrHiCQJMYptLodgDkKPHyq8c7fJM8JPBc2SWX6uaUmVkDJoXK/8AMT/rrS04ebu3Z0fDc1IgDnHaDHJ/y1qbK4ZlEQ9YB6ND2x7vr9a2fh1/BatO0MiIr6WHTT03P+YVqWY9qxZb3iW74fDa3JD3SuisoKrkSbjqAa2j4NNNbi4SWMQMAyM3U51dwyc9n61Xg4be3SRyQwl1lcxqcjdgMkVsvD7xI0lkja3iY4WaTsrnGcZ+FTK77QwnHvlGeI8M+z0iczo4bskDOzd/d086sx8BefeK7hI5UcmXDLnUSMDbfpVG3F2ZXFuZJGVSToGoKv8AIVtLZX8YGuCU5AYY32bJH5Gpxy+K1yw3tC6xGRFhdyCBqLqBv31fbgxRW1XcOvnLEuzaTkbNnGw99Vjw+7DtoheVUVXZ41JCgjaspDeRTFtTRzh1AjZv1jk9CFPWuk7eXL/CwvBXYBOaqzCcxMW9gYj1nfHUYK++qz2kNvJma7jePWVPIOpuvXBqRuHcRRsFZWYyhQEJyWK6+njg1onD7yZk1xSKJCQskg2Y77fQ/Kpc8V4ZrUfBy9tHMZhmTUVUKdgELdcVpDwaaaMOJ4gpj1gnV/l6dRVZLW/5SPHDcctjhSmcHfG3xrKQ37RukaTujRhnA3yudifKuf8A269vnFZ+xi+t0kWONYY5SZcj2lDY2Hdv8qrzWDwTNDJIutWUMFDHGr4Vk2PEgrObe6woBZyCfd+Vaz2t4JJHuWMdwSCyStpdiejY+PWk342mfHXhabgjxzEa1MYmCMig69OsLqHZx3itE4O8iLiUJ+tmRmkDYATG/TvzUtvwHilxbpcxKe1OIFDOQ2rOP9b9N+lVJ7K7iujbuWduaYlIcsGYdceI86vHI54JZ+GpY8p7udWST7sHadffmpeH8JS5LPM7LEtuZzIgzyu4al6nJwAB1zVL1O8k0qsMsiAFk0gkFc41Dy6VlLS/WPWlvOqFdWRkBlrpjy13c7cd9l7ifBYrNY5Le5EivFzdBIL+1pGw6Z6+WRVdOGPPJy45o9SusbA5yGOM/AE4qnIJopQX1hzhsnvHcc0SaWOQSJI6OH1gqcdrxq9vlnV+F5eCTMjvzoVVRnJ1bjSWz08qrXFm9smtnU9soQOu3ePEVAXb8TY7xnrWuo1LYkl+a2X7/wDCat+sWaqVSORCYSj7BtTbefTNVV6P/B/MVbSe1MSc1HkIiCdAO1k/169dqjaVbnhp1D1ORgR5ZA3/AJ43qNrmx1kx2x8QSB1rFhLGlhxGMuElkhURk/ewwyufMflVHFBYMtu14ZiMoZN05YA0/A1Yjns3ZY2XEYdyxKAMVOMbjv26edc7HnTFBuxBYkDAJzgd1YrArNB+3aVrp8zWkkYeNlLNhhjY4NZVHLa20zFniQtt2sb7edSlULaiFzjGfKvOf7EcN/8AVcU//vy//dWD6D8N/wDVcU//AL8v/wB1dZj0/f8ApxuXU9f7ejjjjTOhFXPXSMVJXL4RwS34OJhBNdSc3Grn3DyYx4ajt1rp48zXPLW+zpjvXdQn4Jw+6naaa2V5GIJbJ3OMVahtYbeBIIo1WKPGlfCpceZrOnzPzqNITbQ6w/Kj1qSVbSMgmjWluy6GgjKkAaSoxgVLp/ePzrOnzPzoAAAwNhQgMCCMg91NPmfnTT5n50FW14dbWRYwRaS23XOB3AeA8qla2hd9bRIXxp1FQTipdPmfnTT5n50ELW0LsGaJCwOQdIyD41Wj4NYIkCi3TTAMICNumMnxPnV/T5n51jT5mgja3iZWBjUaupAwf9bmorGwg4fGyQg9o5YscknpVrT5mmnzPzoM1QuOFQXEzyl50eRQr8uUqGA8ce+r2nzPzpp8z86CH1WA26wNGjRKAFRxkDHvrItoA5cQx6iunOgZ0+HuqXT5n51jT+8aCIWtuqaFhjCbdkIMbHI+tbxxxwxhI0VFHRVGAK30+Z+dY0/vGg2rjN6NcOd2Yo++dg/ceq+7c/Ouxp8z86afM/Og1aNWZSygkdCR/rwFRvaW8gAkgicA5wyA1Np8z86afM/Ogopwm0SeWYxhzKMMH3GM56VZS2hjfWkKK2kLqVQDgdB7ql0+Z+dNPmfnQZqJ4Y5JY5XQF486GPVc7GpNPmfnWNP7xoNDDGxJZEOeuR17qwttCsjSLEgdjkkKASak0/vGs6fM/OgjigigDCKJEDHJ0KBk1LWNPmfnTT5n50GaVjT5n500+Z+dBmlY0+Z+dNPmfnQZpWNPmfnTT5n50GaVjT5n500+Z+dBmonijlzrRWyMHUM7VJp8z86xp/eNBF6rb9k8iLKLpU6B2R4DyraKCKFmMcaIWOWKrjPvrfT+83zpp/eNBtSsafM/OmnzPzoPzb+nP+/6f4KP82r5pX0v9Of9/k/wcf5tXzStTwhSlKBSlKBSlKBSlKBSlKBSlKBSlKBVhDcrHoVWKf2oBXI2+9/5rSG4MKSppBWVNLdxHuNWxxQqsyrENMi6V7RBVcYxt1/rWppjK3xofiN5EyxuFR4yS2V658fnVa4vLi5J50mrVjOR4Z/rU8nFGk5mIVXW4bZmyOmd+u+kGqs8rTzNK4UMxyQq4Hypb+Uxx794lS/mUo2Iy6xmMOUBOkjGPkSKkbi146KjOuFQxr2einr8TVEDFZFTddE813NcNmR/uhcLsMf6NSQcTvLSAwwzFY2JJXGxzVWsGs3v5JbPC4/Ep5Y+VNpeL8GNOwxgZHcMDaoJbhpIxFpVY1JKAdVz3Z64qLFMVOMjXPK+UsFw9s5eMISyle0udj1qSfiFzcKqyP7Oem2c9c46mq1YrcrNi1bcQu7ON47aYxrJjUAPCpG4pcyR8uXQ0WTlAunwyBjp0FU6VjjPLUzutbWFvXiK8lVjCSc1O8q2AMgn3D5Um4hcz2y2zOohUhlRVwBjIH51XpV4z0c8vCS3uZLWTmREB8YBIzip04jLHA6BV1NDyNfQ6PDz8PcTVP4UFXwxpbfily8bISoVgBhRpGwx3eW1V0nkWZZg7a1OQSc/nWmKYpbvys7LZ4lct7XKI1h8cvG4XSPpUr8Yun5R/Vho+p0e2dTHJ/zGqFKzxjfPL2vQ8Xuoo+WNJUKyptjTqGD067eNV4r2eD+ydV207KN+v13O9QYoacInPL2uni18dOJtJU6hpUDfff37moJriSebmyYLdfKoqUmMhc7e1dGP0g4rBDyo71wpbJO2cZ1Yz4ZGcVBJxO7nmeaaXXK2ohiN1LdSPCqtK0xxi1DxGaCMxqE06dK5Hs9pTn39kVs/FLplQNJ7J1DYdap0rXKpxx9NpJnmYF2J0gKo7lHgK1pSsNNaVmsGqiRPv/wfzFXOJBBbcNOkCY236zGPxNpz54x8MVTQA68jbSfzFAU/Zj50VoKzV6Lhd/Ny+Vwy4kEiF00Ix1KOrDyrKcL4hImtOF3BQpzAwRsFPxe7zoKFK6P2Rfizmujw+QRQleZkHKhlLBj+7hTvW0nBr9GOmwklj0q3MiDMuGAK+7II2O9BzKV1J+CX1rw/164s+VDgntsQw7apuO7dhXO1J+zHzoP21SlKyrgLxyV5NKQ51zKIsgrrQkjILdegOR+IVMfSCARc0wycvUsZYkZDnG2PDfrXRks7aZFSSCJ1UYAZAQBT1K21BvV4tQTQDoGdOMY93lQVoeIme/5CRjlhXy+rcsrBcY+NU/ta50h9MLRB21Sp2lKjG4GQTucZ8q6qWltGFCQRKFBACoBjPWtFsLRFULawAKwYYjGx8aiOde8YltLuWMRI0KDTqzjtadXj/L41P9oTCGRCIjMkyw6lzoy2nf69KuJZWsbArbxAhdIIQZ0+HurHqNqE0erw6NJXToGME5IxVVzY+LzOQTHEFR1jk65clsZTyrNxxeWB5HCRmIO8SpqIfKqTqPgNvyrp+p2/Y/URjQpVOyOyD3DwolnbRtqWCMHToyEGdPhQcuTi11G08RSAvbqXkbJCuBjZfA/lU9zxlbeZ4/Vpn0lVBUdWILYx16CrosrUJGgtoQsZ1IOWMKfEeFZktoZVZZIo2V8Fgyg6sdM0HPh49FLOkZglj1sFXWMfdJ/lioY+OPIWcQa4sMy6T2vu4GO/2q6ZsLRgwa2gOvAYGMdoDpQ2dsVCm3iKjO2gY3GDQUrjijCCGWJQFdSxDHzC4+BO/kKy/ELoWr6I4nnWflHSdjsDkAkePTNXjawFETlJpTIVQuAARjFa+o2nLEfq0JQDSF5YxjOcfOgpWfE3ubtUdUELjMTge0dKse/br3itF9IIWdU9Wn1E5YBSSq7DP/UPrXUW3hWUyrDGspXTrCjOPDNaLY2i6cW0I0trXEY2bxHnQUjxoctXFtIdal0Gtd0xnPXbp0rCccSR1RbaTMjMsWSO3htJ929XjY2pDg20JDtqYGMYLeJ862e0t5AVeCNgc5DIDnJyfrQciPjjS2gflaHVFkJOMNuMgfOu9VUWFoCpFtEpXABVAOnTpVqgUpSgUpSgUpSgUpSgUpSgUpSgUpSgUpSgUpSgUpSgUpSgUpSgUpSgUpSg/Nn6c/7/AKf4KP8ANq+aV9L/AE5//uAn+Cj/ADavmlVClKVQpSlApSlApSlApSlApSlAreGTkzxy4yUcNjxwa0qW2iSadUkk5a77/wAqC3ccQivuIXN5cW0cbS50pCulVPu/11zUk11YFGREOkRqqjlDc687nPhtmsWljau8KXMvLOnmPmQLlSQFGT5b1G1lAURjMEJgWUgOGy2+Rt0PTat945blqGZoHuh6sg5WQBze/wDi/wBd1X55+FtM5dSSJQcomVK6feNg3cOo765lzCkUgWOQOCoJx909422+VQ1PDfw60c/B1i7cDSTAfh0jVk7+106YHdvuaSXnDDpKWYZViZVRk06m19kswO/ZyPfXJrNORp1TPwxYZEiV0MluUP6oN2uyR1PiG7XnW73PCpFdpEkeTlxqCIwo2XDdD499cY1kU2a2uzXNnzWeG0MbqwMWH2wD95TVm0veGqolu4Xa51kkhBpxjqB/KuVWMVjL93ZvD9t27z8U4bISzQdNYVFhAUhs7t5/67qpz30IjiNqgVl1LhoxjQRt16nzrnVqKzMJO8by6ls0s2zWyrLzwSxTEZ06hnI7sjuzV9rnhTrI0xld/Vo0QCFVHMCkEnfbfG/fvXIIzQV0lctOlNLwo87lxSblCgCadvvDrt379TUMd1AJljaIrZF9TJszgeTYqpWMUt2a06dw9ldWscVtDomjZixfChlztuT1/rt0qxFd8KjgSGe3Z5VtxE5RAe1qBznPa9+3hXExTFc+Hw6/U+dLli1grym9WZhlWTljwO4PkRV1rng/qkkSQNltxmPfoQoznr0ye/wrjEUFXhKY9TU1p0bN+FKrG5jnY61OkAMSvZzvkY+986lW84cFjxHhRPHI0ZhyCunDjOfHOBXJAoRmpxT6n4XRdR85UkWNrZZC2lYtJx4eI+e1ZT7NQLJzppSwOYnhwEOPHV2sHbuz18qomsV0nZzrqWtxYxOglXmBIyQwTILnr4eOPhUUk1iQcIzMIY1XsaRrC6T39O/x286oVkiryrPFNcvC8xaBCqeB8e847vdUVYrNZrbFKUoFKUoFKUoN0+//AAfzFZit5p88mGSTcL2FJ3JwB8awn3/4P5ir1hxy/wCFq4s5I4tcQichB2lBJGfPJ6+QoOtbz8bteGnRwqZIrdNDA8xWwdwx7wAR3YANRNxW+4rwqSMQo8MPLjMSOwc6mUDGPFgtVX9JeJS6g8iYdmZsIAdTZ1sD3M2Tk1FDxCewiL2FvHBHIy5JYyNqQ6lwT038qJuLlzxLiUa3TzcOeFZWPPYqy63ZCMt+8Vc/Otm4xefZU1xKkJjvJXUEytzNXYLFT3DaMfKuZecUub23SC5ELxxnMQEeOUNKrhfAYVflUcl80nC4bJoweTK7pJk57QXK/wDSD86LO64/pBdtYPZjJhfGRIxfoxYdfMmuVJI0jlzpBO5AAArUVmg/b1KUrKlKgd3WTCqH8QDuK1WWXJyEfxVDutBZpVVZpQTskh8EbdffW0cshbDaG7joPsmgsUpXgrj9Id3d3lzH6N+jN7xq1tJDHNdRSIiFh7SpqPaI8qD3tK4HA/S7hnG+AScYjkaCCDULlJxpe3ZfaDjyrzf/AOpPEJ4TxGw9DuK3XBRlvXAyKzp+NYydRFB9DpXP4Txey45wmDifDpRNazprRh19x8DVP7dmd1gh4dI91oMrQtIFKpnSDk95IIA8jQdylUPXnClhBIcwrKEIwwyehqCPjBk4l6nyFV+zkPMofcZ9nqcUHWpXP4hczxSQR26amk1EDTncDb3VXPHAr6WtZNtW4dcbMVz16ZHw76DsUriSceSMurRbqrNlZFboB7P4utaSce0Po5KmXLAjmjAw5UZ+AoO9SuIOPDAC27Ox04AdcnIBzjuG9Wby/wCXaRzI8aFyAoY5LE9AKDpUrlQcSm9dFtcxqrMToKb52B/n+VdWgUpmmaBSlKBSlKBSlKBSlKBSlKBSlDQKV5P0tiurjinAorKd4bkTTPEQ2AWWJiFYd6noRXHj9Krlbu9ls7WWS4u7uG2EB7Zt3EBZ1K5G40nbIz1oPolK8SnpXxWOFluuHpDcyJJHaq/Z5s6uqqCAx0huYuxORhq63A+NzcYnccuNY4bdOdpJys5Lal9wAHzqD0GaV85srWOy9ELPjVtJLFxMzAKwlb9ezTY5bLnDagcdNuo6Vbh9KeK8QdnHC5RYTtNEsmgLywocB9WvtHK+zpyM+Roj3VK+ccL4pxawsLq+h5Etta2llJMszMWkHJXVp8PHJ769dwCVJYr/AERCIJfTKQGY6iD13P8A4qjtUrxkfDLG+4n6R3V5LLA9vcgLcrO0ZhUQRnIIOAB1328a59t6ZcdmtYtPCZZpLeCBrn9WBzHdFY7l10bN3g71FfQ6V8/sp+KSekPLsZItZa/7VwWZFAuEx2R18K7Ho1xVuL8QmuXtkhlksLWV9Ls27NKMb7YGnY4796qPUVqx0jNbVq3Qe8UV+bv055/2+QHf/c4/zavmlfS/05/3/T/BR/m1fNKqFKUqhSlKBSlKBSlKBSlKBSlKDaNDLIsa41MdIycVaXhzs7oJF1LJoGQQDgZY/AY+dYm4dc29hbXrKpt7gkIQ2+R1GKLb37dEmzGwUHphjj69K1GMr6qWThUnM0ROrNrdMZ/CAf8A6qqzWzwxo5KsrllBB71OD8POsyNdoNLtPoRuvawD5fKkdtPPo7DKChKls4YKMkKe+m4TftBWDUwtrgqG5EukrqB0HGnx93nQ204z+okGBndCNvH3VG9xFSp2s7hZhCkZlcnSOV2gT5EVunDrt7jk8h1fUUOpTgMN8Vm1ZiqGsirD2N0lw0HIkaRe5FLZ3xtj3H5Vj1SYIraQdQLaQwLDHXI6jpSXfgs15Q0rKo7nCIWIGTjuHjUqWlxIupYmI0GTIHRR4/I1rTO4grNSvbTxyaGifPf2Tt/rNRsrIxRhpZdiD1FNG2tYFBQVFZpSlApSlApSlApSlApSlApSlApSlApSlApSlApSlBsn3/4D/Kta2T7/APAf5VrQW7biUltEqBQQsmsb47sb+Pl4VYTizs/ZgGssWyHIPs6evjgdfjXOWN2iaXR2FOCfOsxFuYulC5/CO+r3c7hhXVS+4pd3tuI0kdwWaOKKQgZJbJGk7e3VNOE8QkVSlpIdSlh8Ovx3G3XceNT8H43PwS+F3ZKFlCOnb7XtY/pV+39KLuxVeXbKupCSS57b69RfybUoz5ADpUaxkk1HIbhd8qFzaS6Fj5rMFyFXOM7ee2Khntbi1cJNFoYqGGWG4PhvXTfj2tHT1RQjWpttCykAAnUzDbqTkn31rccdkmkUpZWqIqKio6BwgAxhc9B5eJJ76NP2RSlKyqrOO3umoeKHtCtNIHtRDHTEbbjyNbzAB9RRh+8nX3VHoEYGYmTO2Y2yfjQCnTMIx0/VHceRrdFxKpKKO7MZ6e+tNIXTmFk2xmNsn3Gto00yJ+q0dw0n86C5XE45xjhfolwWfiN2Y7e3Q5CRqAZHP3VA6sTXZJwpPWvig4vxbiHpg/GvSP0S47eR2bleG2cMKmGEfjOT2nPj/wCKDscO9FOLcV/Rv6TGaH1TiXpDJJdrbk4EYIGlG8yF399WLL9Kvo/wz0dSDiUd1acRs4Fjl4c8DcwMqgHHdp8+m9ev9G/SGT0hhuJJeC8R4ZyWChb1FUvkdRgmuFx/ht96Vel9twe4tJIfR+yC3V1Ky4F5JnsRg96gjJ//ABQTfotsLmx9CYXuojC95PLeLEf+GsjFlX5V6O84Wbi7F3b3L21xy+UzoobUmc437xvg+ddAAKAAMAdAK2oKdvatBInbZ0SFY9UjanOO8nvqSK1SK4nmBJaYgnPdgYqxilBSvL1LR41dSdauwIz90Zqu3GbcRROY5CXUuAqZwAcGrF9dQWulpoy50sVwuT3ZHxzVRbjhXOOYoEdjpBKDtd3y2xQaScXtEYyRxM0iLgjTjSurSc/EVZt+KwXLqgSRXYsEDL7QBIJHy+tRo/C7iCeYQRNHAxZmMW2caifrWEuLBVhuOUsYkJjUADG5ydh3nAoia4vGt5ZwIFkEcXNwpwfd8cH5VqOJqLxYJI9AYjQ56NkUfiXDzHK2VkOjtDTuy+G/X2vrU0Bs72JJY0jcKRjKeycbdfI/Wgu0pSilKUoFKUoFKUoFKUoFKUoFKUoFKUoIJrSCeaGaSJWlhJMTnqhIwcfCqk3AuGXHrImsYXF06yTZX2nUYDe8YG/lXSpQcpuEcKtLS3UWUKw2cnOhVY86H3GoAb57RrfhQ4eY55eHRKizSmWVljK63PVtxv0romuD9mXiWqxqYmYxGJssRjt6s+dBYtPRvg9jdLc2/D4UmUsVfGSpPXGenU9KNwTg8XETeGxtlup2ZeZpwWLL2viQDk99c/7CudU+p9Wtsklx+s7eoZGnwwO1mtvsa9DIQts0qnImORgcsqEx4ZNEdZeEcPFvNbi1j5MyLHImNmVV0gfIVXnseF2F5FxB0EcqGQIVB6vgucDffSPlXOj4VcwSRxBNInlIcLuBEQCwOFA6r/1V07+2mvra3flYKtraEyaW6Y9objGe6gqXvCfR1rocRvbO3eSdlcu66g5A2YjocADfG1TTcP4HxLifMmtbae8iA7bJk9ncb9+Cc+VaycNufV4lQxs6QmFi3RsoF1Y7sEdK2s+Gy208IZkMUDSMpz2mL9QfDG9RV2HhtpBcesRQIsvbOoDftnU3zIBrNnw2z4f/AO626Rfq1i7I+6pYqPhqb51xoOEyzSlmgSJPWHaTO5mHNLDV8Pzq/wAL4Y3D32CBTGFbT3sGO/yNVHWrVug94ratW6D3iivzd+nP+/6f4KP82r5pX0v9Of8Af9P8FH+bV80qoUpSqFKUoFKUoFKUoFKUoFYNZpikK3WaTsdtsx+wQfZ91WTxC5wQRGV1Bj2cZ31d3nvWfW4wzOIACQqBR0CjdgPfjH/Mamm4jDIGIgx/Z6VKKRhARv781r/tzu/SpNeyzxlHwF1s4C7DJOT9Sfma2TiMqcv9XExjjMSlgfZxjGx7sn51ie5ikjdI4FVS+pfFVx0z+eaq4p4ax7/Do/bN2Y1j/V6FjMagAgAHrtnH8qgm4hcztkyMo0CMhWPaA6Z33+NVqVndXUW7fiN1aWsltDIFjkOW23+HhW/2tcgyMuhTI5kbSD7RBBwM7dTVKlZuMrczyny6S8f4gE0cxcd+FwTuT1G/eaoi6mW5a5VsStk6upye/eo6VZjJ4TLK5dqtNfyNFyxFAildDaIwNY/e8d96faEq8wIECvtjHsgLpGPhtVWlalrPGeliTiM7pIh0BZNOoAbHTsKilmkuJDJK2pz31pSpbaa0xSlKKUpSgUpSgUpSgUpSgUpSgUpSgUpSgUpSgUpSgUpSg2T7/wDAf5VrWyff/gP8q0NBetOJTWkCwoAYxLzcHx0lf559+KuxccvZZ4kgjGsEaQGIJ958SOprkcp+VzNHY1ac+dS2c8dpfRSzQJMI21GJzgN76u3O4YW91pWveHN61LbOqa2jy+Ac96s2M52PXwOK0XipCx4UhkhaHUJjnSST4fvGutYek5t2mdbaYuVmlZ0m3Z26Oxx90bbdxPiahPH/AF5UW4tmAhilx6vJpLMy/ez90f8Ab2aHDGqNxxaa61axgNDycI2kAbeHdt0Oa5uPOtsHQX+6uATmja0bToOR1GMYqaWXHGaj9u0pSsuiF4Q7agSj+K1gWyrgozI3eQetT0oK/qyDGgsh7yO/31stuiMGQlfED73vqalApTNKBSlKBSlKBSlKCCa3jmaMuuTG2peuxquvCbJFVVh7IULjUegOR3+NX80oKkVhBDG8aKxST2wzFs7Ad58BWrcMtWjCNGSFbWCWOdXjnOc9Ku0oKQ4bajR+rOE2ALN4afHwqeGCOANy1xqOTvnuA/ICpqUClKUClKUClKUClKUClKUClKUClKUClKUClKUCmKUoFKUoFKUoGK8yvFbyKG0lmKCNhMS+rOvAOMgDavTVoY0OOyNvKg4EXHJZmjjWS1WUzGMqT1UBSW9rb2sY33xVrhPFX4lIwaIINCuMHdckjSfPaunyIv2af5RWyxqpYqAC25IHWg3Fat0HvFbVq3Qe8UH5u/Tn/f8AT/BR/m1fNK+l/pz/AL/p/go/zavmlVClKVQpSlApSlApSlApSlAq5BfpBwye0NnbvJIRpuHjBeMd4BqnSg6MbcNEcpx2jEVRXQntFTvttnON/wCdaXTWL88xY1Z/VhVKjcDO3l2vfmjpw1uG23Le4W/aTTLrZeUq+PTP9MGpYuFc1iFmziUx9BnpnI7W+f8AWK1O7nZq7tQ2zWaxw62Xm80F9aFxp8h08etW/wD2LqLu7ljcMcCJgFjy2O/fHY227960+xgFLtdxhA5XIwTspPTPlioLPhxur97UTIugtlyQBscZ3Ipqxdy+G7/ZxjiP61z2g4RcE79k5O3w7vGs2V1ZozC7hiKomtMRZLspyFbyOcE+6t/syLmSxrPzZEgMh0gKAcA4yevwqC+4a1nygZomLx69IcZ64wME1Mu803jeN26F7Nw1LTCxRMZcaGjjUFE1HY5+8Bt3Z8aTHhU9tcXUKBXULy45FCgYHeAd/DzqKfgkUbzP60kMMbxrh2DHtKpJ28Cx7vumtV4Ki6He5jciYRPGhAIO2d+7GevTY1znSs+XXLry+YoSSQy27O64nLDTy00rjHf3fLzqvmrslpDbSEzSh1V2Roo2/WAdBvjFb+r2sVpFcOsp1sV0hwPcen+tq3ezjjN94oUqe3gjljuJJZhEsIB9nUWJOBXQfgyxLODOjMiBlcOAAdenJ8VPUd+3SrJs37cilX7zhqWkrq93EwTBZFbtMO/GMipoOG2t5Cjw3HKdpCumVh7OVHXbfLH/AMVMrx8tYzldRyqV2I/R/Xhzdx6OYVAVl1MBnON+u2Pj1rEvB4lYaZyqZcFmKt0bSOnv61jnHT6WTkUro3vDY+HKhnkMpkU45RACnbr17u7Y9Kp3EIgZAJA2pQ2O9fI+daxu5tyva6qGlKVQpSlApSlApSlApSlApSlApSlApSlApSlBsn3/AOA/yrQ1un3/AOA/yraWCWDl82NkEiB0J+8p7x8jQTW14tvBy+WSeasuQ2MaendVxePyxnaGPRrLgMc4JJJI8965FTW05t7mKYasxurjS2k7Hxq7c708b5i5ZX92eJcy3iV5pCwACqCdR6ZGPCrE/EblYka5tjHHy3gAJCA7YPdn7vfnfNc+xuo7XiEdzLbidUbVyy2A3hmu7belzR451sZHRGCSaxrzkkDONgdXax1wOlTdL0sb8Kl36QJIqrao6qU0usjjHf0x3b/SubfXpv7k3EurmMBnt5HwzXVm9IEvI1S4t2jEcEsa+rvp1s647Weo/wDpwvdXBxTlUx6OGL9vUpWCcCsuzzK+kk9pdy29/CkrLKUUWqHOkBCWOo/vjYVsfTCBU5h4feKhRHDHl7h9Wn73fpPu766cllw2eQPJFCzczm579WAM9fIfKobnhPC7iye2MUSIyhMoACoGcY92pvnWPqYe11VOT0vtYZpIZLO6WaEap48KTEMZGcNvkeGfOtLv0uWBFVbCUzSR6kRpIxk41aT2tuzvXRXhPCFSJRbwYjBVc+fX31iThPB5ZC8lpbMxXTkgdNOn/t291Pq4e01UM/pJbwNGBbXDmTVsunYKWDE5P7rVa4RxeLi8LyRQyxBSP7QDtAjIIwfCsR8M4TDOZ47e3WUtrL9+fH6mrFna2lojR2kaIhbJVPHp/KkzxvimlpT199eXT0mvFuJ+ZYtLbxzSQ/qkZSuGCr2m7JyT0r1AGKrmxtuS8IhQRu/MZcbFs5z8960ORF6VQTvy4bG7kkZ9EQGkcwjVqwS2BjQ3XHTaoX9LUSK5drKYJDs0nZKKT7IPayc9NvGuq/BOGyCYPZxETMHfs9WznP1qEejnDBdyXBtY21oE5ZUaFGCNh55oKbelaxQoZrGRXd3RVEqHOGKqeveR8M1rb+liMgM9lMhDKJNGkiINoAz2t+04G1dM8B4XzjMbKHmFtROnq2c5+dF4FwxDEVsYQYj2Oz06f0Hyqhwni6cWjZlt5oGVUfRLpyVYalPZJHSuivVvfUFvZ21pn1eFIyVVDpGNlGFHwFWAACfOg8xP6STxXTweqx9gvE5LdJS5EI/5gM/Gt4fS2H1ZJJrScZAXUunSZNKtpHaz94DJ2rsnhtk0jSNaxF2lWZmKDJdRhW94FafY/DhFy/UoNHho29nT/wBu1QY4XevxCzad4WhcTSRGMnJGlyvu7q6FV7Ozt7G3FvbRJFECSFUbZJyT8SSasVQpSlApSlApSlApSlApSlApSlApSlApSlApSlApSlApSlApSlApSlApSlArVug94ratW6D3ig+B/pfs0uvTjUyoStrGO02PxV89axt1ODGhOM7HNe4/TVem29OlQIGzaRnJPm1fOftNv2S/OqLvqdv+yWnqdv8Aslqj9qP+zX50+1JP2a/Ogu+pW37IU9Stv2Qqn9qv+zX50+1X/Zr86C56lbfshT1K2/ZCqf2q/wCzX50+1X/Zr86C56lbfshT1K2/ZCqf2q/7NfnT7Vf9mvzoLnqVt+yFPUrb9kKp/ar/ALNfnT7Vf9mvzoLnqVt+yFPUrb9kKp/ar/s1+dPtV/2a/OguepW37IVLBw6KSXEcQDYznwHfXO+1X/Zr86ynFZta6I+3ns6TvmkTJ1PsWBYRIUjXKs2PJV1fzqOXhcUOOZAna6YOc1COK3/KVxE+gahudsAZbHwxVZ+LTHTrh6DAyTWmJt0/sWAc1XjjDxgdkb9TjHv3rd/R4w+1BEu6jaRe/oevTzqiOL8QeGVlVtKqNQLYOnOBt8q1fjd6WJaN9RxnVnfHwpGtrjcGiiLGZIlCtpbB1HPuFSDgAZDIluphxqEhOlcZx31zBxK5nmwYNTt3sTUg4rfQyctUk1xt7CEnBrOe/hrp63+5duuBx2mNcSb7EBt1PgRQcEjeNHihRtUYfB7JGSwx/wBJqlJxi8j0+sW4bUupeauoY8s1ueJ8T5ImEMgi0HBGQAox9NxWN5fLprH4iaThUcc/JeFDJnTpDZOfCrcXozHKhJWJD1GO0CMeVcj7RvJVeZoiREuSxbGKkfjt9MjSHU2nSMhvfj+dLz+Elw+XSHo1GbdJEWMs4XC9PaCnH/VVSXhdpENJCmUMQyeHxqL7U4is4gaNxKxzgsR1GfhVaTiV00xR4dUnf3mrJf8AkmXC/wAXUi4DDccnlpHiRdRJb2e1p/Oozwe2j/tFjQkdgDtavkdqrNxm/tUi1I6KUzHuQNJHd9K0W6u2i5wtGMWM6x4ePu3Hzq9mZM3Vl4HO6xrNCQF7KBn7vIZ36VWn4RFbXHKdIyCdnU5BGcZqqvFr+SKRwr6F9olz51Ot/wAQmgmuuTEwiZUcuw5is2dIA674OPcazJk6W4J24D22CQxuAxGQcZAOCceFRLwu2cqiCNpGbGnu8t+m9VftviBCkpIctno3tfKsrfXzKblbaQqHCFxq2Y52+hrUlnljLjfD0J9CJmtoJoUgkEi6jlggXpnJJx94Vzb30ek4cqNd2ixCT2M/e8x4jzrnjj19EoX9Yo7gScdB3H4VNBe8U4qrCONp0gXOGk9gY7s/w/Sqy7N36GvbrJLGkUkEbyIzsQhyjaWwCd/EYqKb0WSOCadDA8UTdokhTp0q2rGf3hVGC+45xASyQQzzHbUCclu8ADv8dvHNaXvF+L21wIrtJRK6hlAbVrU9MeI2x8KDe84TDZ3txbNGjNDK0ZIHUg4roweiHrdpHNbLG7NEJWVyECqWZc6jt9361x5eOcUkt5I5oJGR5RK7NGQWkxgZOPp50TjfFFCIiyYjfQi59ljnbHzobny60Xokk6gRcvm6WOhyF7SsF06s47xVSfgMcCRvy0YPFzSQfZ7TLg+eVqm/G+JxIiOJAqkhQGO3a36edRTcdvJdCzhiUUhQzHZT1+Bqn+F5eDQtGzmNAFi1tlvIkD5Cj8FiTWeUhRDhm1bDp/WuceNzkucY1+1g9aNxyd86xkk5JLdavZnWS6eExCfkmBRJnGC1bS8HihTU8MeNWnZ87/OuYeLOSSYlPvNPtV/2S1lp34PRqG4toJkAKyBicDZcEDHvya58nD7aOV05aHSxXI78VX/2hvOx2iAi6VAbAAqH7Vf9kvzoq36lbfslp6lbfslqp9qv+yX50+1X/ZL86Ca5toYrWV0jAYL3e+qt5Ok1vYwxI4FvBoYumCWLMTj93cY+NbScQaeGSPQFyvUHzqkHb8TfOiMaD4H5U0HwPyr0Fl6L3F7b28y3WhJYWlJfbGDjGM5PidvdqrM/otNZ8OS8u7zlI0PNVQhck5UAYUnrqH12qjz2g+B+VNB8D8q9JL6MtDZ3rSXU3Pt2GnsYSVdDu2k5z90YPf4Vmf0XJjuZYbtkjt8I4mB7D4TUGbbbL4B076TQea0HwPypoPgflXqLj0aii9HTew3jT3SLlkjbKHMoQFcgEjTqz8K804mjdkk1K4OCCelTY/bVasoYYIyDW1Kiqf2bZ/8Apov8op9mWf8A6aL/ACCrlK5fR6fqLyvtT+zLP/00X+UVn7Nsv/TRf5BVulPodP1Dlfap9mWf/pov8oqSG2htwRFGqA9dIxU1MVcelhjdyHK1mlKV0QpSlApSlApSlApSlApSlApSlApSlApSlApSlApSlApSlApSlApSlApUbzRxFRI6qWOFyeppHKky643V16ZU5FBJSlKBSlKBSlKBSlKBSlKBWrdB7xW1av3e+g/N/wCnP+/yf4OP/uavmRr6b+nP+/yf4KP/ALmr5nVieSlKVQpSsd9BmlYoKDNKVjvoM0rFBQZpSsd9BmpYZZLWfWuQwBUgjuPUfKoq6FxxZ766glvIo5EhjEaoo07AYB8/jSJfDA4pLy0jMaFFjaPTk9GXT4+Aqvc3k11y+aQdC6RgdfM1dS/tOVEgjZSEkDsIxuzKFz195+NUrmaGVYhFCIyF7ZHefLy/81u/5Yx16WG4nI7TO0KuZVVXLMxAwQfHboNqmn4/d3DMz4yWQjDN2dPQjfr51p65Z/7yFV44pYlQRxxjYhlbc539nrjvqWa+4W0jcmxRVGjAKZ6Htfe6Ed31FTu0pXV9cXbPrkIidtZjHTPjU8HGrmG2jt9MZRV0ZA0sy5JxqG/fWk97EJJGtbaOLU+pJB7S+Q8qmivuHtB/vFq0l0ww8pGoZySW07ZJzXPqa7dtunT89rppdcVkvkCXYJXVq/Vtpy3xzjYnYUk41cSR8ogCPltGQGIyDp/+0eXlW95c2d/HGkUUdsy/fZTsu/ZyAdXUb7VtNf2Zskt1twrRxsBJoBAYhc7d+dPtd2a5/Hh1+f5KN5eSXsiPL7SppzuSfeTW9pxCW0iZI0U5ZXySeo6d9TcRvLbnSJw5RHAwKsVTSHXO23urSyubWKGRZ01FpEYAL1AO4znzrth47OOflpdX9xdl+Y5EbY/Vg9nYYqe343c29tHbqsZRAR0wWBztkb//AIrF7fxSSlra3SJlCqsoXDLpUKdugG3SpIb3hnJBuLTmXTAh5SNQJySG0956e+p1F6Xa9rpHc8Vkv1RLwMyrviNtOTjHga2l41cywck4CFChAJGRt5/ujp5+NZu7m0vljWCOO2MagAsp9kDGMgHV479KzLfWPqYt0tkDqpCsU1YY6fn7J38653x4dt3d/co3d1JeSI8m5VQoJJJPvJq3bcbu7SXmR6M82KUZHTl6tIHl2zWL+8g5ujh2I4SulyiaRJ8PLJFaPJw6TMrxzrIPZjXGhtu892T4dK64+Hny3MnRb0v4k0cMaNyYoXVo0idlxp6d+/v60i9Lr+MoRHB2HLrgMMHtYxvt7R36nvqgLq2DtiLUkkmWUr7KgdkfA7+eKklvbKaQl7ckc1mZQoBClQOueoIzWtRjlZ8LN56R/aMkJvLbmxokpKa9OqR9WG2HRdWw8BjNUeF8XuOEm45CxnnpobWucDBHy7W46HaoLiaKZE0QhZASS42Gkn2R5DxqCs2aajsWPpNxDhqMto6oToKk5YqyrpyM/u7Y6VG3Hp5uOWvEpo1Y27LpjVivZVi2Ae7dj865dKK9DN6Z8VmsDZa0WHUGUYJIwukdTvsOp3NcqPiMkLo0UaKF1bZO5Y/+B/o1TpTekuMq99qzjSVVAy6t9z7Rz09+4qtLcSTJGjnKxjC/zqKlXlU4yMUpSo0UpSgUpSgUpSg2j6v/AAn+VdXg/AzxN2V7hYcxcyMABy47WdsjAGnf39K5UfV/4T/KsK7IwZGKsOhGxFB7ObgfB4ZYQt84QP8Arm9ZxoTQ+lt+4sEw3TfoKqcX4NbW8dxNacRYCFFIhL6mkJznHayMYBPXYgjriuHbcOe8s2nV1BEvKVCRudJYnr4A1LHwC5Z0DPEgfcNknY+ydh300xepjLq1hExwOS51yNL60kevW3YXQzdM7liPoapi5uEzonkGRg4c1Ys7Ka5nW31skUhY6ycI2kHuJGe+rEHo9fXMKzRoojZC4L9ns7f/AHCmi9TGea5jTSOMO7MPAsTWuKvtwwrrHMOVtxNumAd9x/5qC5s5bSXlTFQ+AcDfbu/r8aap9TG+K/a1KUrLoUrj8bsru9a0FqWXQ5Luly0RUYxkAAhvjW/ALS7sOEpBey8yZWY+1qwM7DPfQdWlKUClKUClRmaNTgyID5tUlApSlApSlApSlApSlApSlApSlApSlApSqj30UcjIQ5K4zhT37fnQW6UpQYrNQyTxRDMjhR5mq7X5O0UEj+Z7I+tcc/1HTw7WrMbVmZWeJguM42ycCqNnbXEM6vJjSE07Sk9/hitzLdyEgcpF/wAxrXRcHrct8FArjf1k+Ma1wdGlc/lzn/4p/kKwYZT7V1LjywP5VPu//rV4fl0c1jNc71ZfvSTN75DT1SEfdP8AmP8AWp91n/b/ALOE9rNzbesaBzCgU5IABz86zbQerxaNes5JLaQM/KqvqsP4T/mP9az6so9l5F90hp91n84/7OE9ujSudomU5W5k+ODWwa6X/jq3vStfdz5xqcPy6FYqgJ7xTusTjyJWsi/K/wBtBInmO0PpWp+r6d89k4VJJxCCF2V9YZeo0n5+6rdcsx8OuZS+sF26gsQfdiulqB767TqYZfxqavy2pSlbQpSlUK1boPeK2rVug94oPzf+nT+/yf4KP/uavmdfTP06f3+T/BR/9zV8zqxClKVQpSlApSlApSlApSlApSsUGw0agJGKoT2iBk/CrqrZK/aZRFJNjIJOiMd/jvn6Vr9njWVaYY0qVceyWY4Az3jv+BqzNwjl615j5Tlhi0ekLqB6/L61qSueWUoLXhemLXdY1EnIDEact3d33frUckXCxpCSu3XUd89BggYx8KhmsjBG7NIupHCMnnju8cd/wqp1q230TH8lKUrLoUpSoFKxilA76zSlApSlApSlQKxis0qhSlKBSlKBSlKBSlKBSlKBSlKBSlKBSlKBSlKDaPq/8J/lWtbR9X/hP8q1oNkkdD2HZRnV2TjfxqSNppp1TnuGc4y8h2Oev1zUNW+GQescSgi9ZW1Jbszk40MNxvkY6dcj30TUrbh1k99eSR88xFI3lklAycKN8bj866p9HOODVGJGVIyEYPIylA3s5Xfrp6DPQZqOH0Y4wJefEskBSVkMsjNGykat8+8HoTVe8XjHDxC9xeXK8wvp0zucHOG7XTPjg++hxlWZOA8St4jJezyQlrWWVUyzl1RQ2k77AhhvuKjvOBcVW4Ju40MrAMcsAR5b/wAtqu3Ft6RS2EMk0ywQiIaHaUxFlOF0k7Zzt+6a4vEYby0mhRrmeYNBHIra3UBWUMAMnuzV3U4T0/aFavnScbGtqwelc8vDbngXR/8AiiPfGKzqvB/xoz/yH+tSVmvl6u/N/wDXaIxcXY6xxt7mI/lQXsoHatXP8LA1JWMVZl1J4ypqemo4ig9uKVPeufyqWO8glOlZVJ8M71rgGo3hSQYdFYeYrc63VnztOGLU2CvO8rMhV2U4Cdw3xXQyK5vqka+wXUeAcisi2X9pL/8AMNa+6z+cf9pwnt0cilc71cdRLMD5SGginX2bqT/mANX7vL5xOH5dKopg5hYICWwcYOD86pj1sf8AxKn/AP1/+aH1s/8AxCf/AC//ADWvu5/bU4flrZRXi3GZ2Yx6Ngz5wc/63rpVR1XY/wCNGfen/msCe7B7UcRPkxFX7zH5lhwroUqh67MOtq3/ACsDWftAfegmX3r/AErU/VdO/KcKvVWubn1YJ+rL6jjAIz0+ta/aEX4Zf/ltUcl1bSlS8LMV3UtCTj3bVfuej/ccL6T2dz61BzNGg5IK5zirFUI723iTQkTqo6BYiBW32jF+CX/5bVfuel/ccMvS7SqPr4PswTt/y4obq4I7Nvg/vvis39V0/Zwq7VKVbaGVpZHwWYNhm7x4Coys8n9pOQv4UGPrW0UEcY7KjPj31yz/AFWV/hP/AFrhPlk3zuCIIWP7z9kVoVuJP7WcqPwx7fWpsVmuOVyy/lWtSeEKQRpuq7+J3JqWmKzUxxk8RWKUpVClKUClKUClKUClKUClKUGGRHGGUMPAjNReqoPYLRn9xiKmpWLhjfgRablfYuTj95Aazzbwd8LfMVJSrJZ4t/8AU1Gnrc6+1ACP3GzU0N0sxK6XVgM4ZcVpUkPtH3V26WfU5SXLaZSaWK1boPeK2rVug94r6Dk/N/6dP7/J/go/+5q+Z19M/Tp/f5P8FH/3NXzOrEKUpVClKUClKUClKUClKUCrqcNkk4PJxISRCOOXlMjOA3TOR41SrZI3kKKiltRwoHjQqdbO5Mb9koFXmMGYDoCfnjOKxLZTQtICuoRnDMu46A/zFbrcXvJbttodSpYqDqA67kfvfWtZLy5ljl1uSsmnmHAGcdOgrfZz/c1jtZpYRKihgXCYDb5xn5VJLYTQXDQy6Uwccw+x7Or2q0gvbm3jCRSaV1a8aVO/xHma1nu7i4kLyysxZtRB6Z93Ss2tyVIOH3batMLMqjOodCM4yDWLqynsyomTGrpv5Z/nUicXv0hSEXJ5UYwqFVIA+I8q1kv5LjHreqfHTt6N/HYbn31zvJ0/ZfBJYTRQiSV4o8gkK7bnfpjx8qrvFJHII3Qhzjb39MePwqS5vLi708+TXpzjsgdfcKl+0rsIycxSG7zEhI8MNjK+4EVvG9u7OXa9kQtJm5gCjVGQrLnfJ7v61JLw+4iYqQrMGKkIc9BvWovrgMrBwGVi2oKMsSMb+O2R8TW32ld61cTYZXLghFHaIx4eFa/a5/uQSwyQ4LoQpJAPdkdRWlbPLJJGqO5Kr0H51H0rN7ts0pSgUpSgUpSgUpSgUpSgUpSgUpSgUpSgUpSgUpSgUpSgUpSg2j6v/Cf5VrW0fV/4T/KtaBVixiuJ76GG1cpM5wjB9GNvGpLbh0l1amdGX+15arkbnTqJ92BViHhN9HLG6SJETukgkxgY2bbfBpqsXq4ztteXhfpC9uC91NHDh2zNdOgUAtqYhunRvPx61vYWvE+ZGycUAD2lxIXZtYjUdlwupsEtjqK5cY4tekxRzXUqnXjDsQwPtYz1z3+81K9txOONI7i6ljjWCQxoXYjTjJVR4EEHwpqn1MZ5qnc3F08ccc17LNHpyEMrMAM7bE+VayXl1OVaa6nkZVCgvITgDoBk9K6N5w7iNxDE1w8YMEKpFH0/VjV//wBGudc2rWlzJAXVyhxqjOQfmKaSdXH4r9rVg9KzSsWdnVTrNWNK+ArOkeFeX7e+3Tmq0qzpXwpoXwp9vfZzVqVZ5a00L4U+3vs5xWpVnQvgKaF8BT7e+znFalWdA8BTljwFPt77OcVqVZ0L5U0DwFPt77OcVqVZ0DwFOWPAU+3vs5xWpVrQvhWNA8Kfbfk5xWpVnQvgKaV8Kn2xzVqVZ0r4CmhfCn2x9RWpVnQvhTQvhV+2vs5xWpVnljwpoHgKfb32c4rYpirWhfCmgeFPt77OarilWtA8KaB4U+3vs5qtKs6F8KzpHhT7e+znFWlWdI8KaV8Kfb32c4rUqzoXwFNC+Ap9vfZzitSrPLHgKaB4U+3vs5q1Ks6F8BTQvgKfb32c4rUqzoXwFNC+Ap9vfZzitSrOhfAU0L4Cn299nOK1Ks8seApoXwFPt77OcVqhvJ3trC4ljwHVMgmr+hfCqPGRp4PdY/ZmtYdC45b2ly28uvFOJO4RLqRmbYDNYl4lxOJ9D3MgYd2ahtHSKdXdC2OhGeya3v5Eln1IpA6aj96vSw+L/pVuJbn0tR5pGdvVUGW97V4ava/pQ/vUn+FT8zXiqqFKUqhSlKBSlKBSlKBSlKBVpb11jRSo1RxskbDbGe/3+dbWPEnsYLuJIYn9ZjEZMi6tIznIHjWYJbIJEJYeyFbXnO5PssCPyrUZy/wkbirvHoaPAETRjS5GNQH9Kjl4jLNzNSr24+X7u8nHiTv5d1WTNwiOQZhL4j306hliB59cg79N6p3cltIyG2i5eFw25Od+u5q3bGOvSqBWa608nDi2JI0kYRwrmFm6j2wCT061hLjhCKxe1DtqOAA6jrt97pjII6576zMW9uTWa6r3fDCEK2cemPWdJ1ZclDpydXQN9KzFd8NjaNliMLkMJMBmG6kaeu4yfpV4nJyaV1FuOHcuFbhTcOkGgZ1LhtROdvLpUE91ZFnWGyTSU0qdbbHHXGetTRtSpXStL61Jae9hEtwJFIf2QFBydhtmrFpe8MhUpdRmeBmcugTTqzjS2evZwR8a55Za8R2xw38uLWDXYe64VJNA3IIhXUGi0t1IG+c5xkHbOap+txNNokQG1TVpjA3AOSBq69/U1rG7Zzx4+O6pSrn+4QrqSSWV2QjtR4CN89/9Gt1lss8uRFZVRUR9x2s5ZvqevdWtOdy0oUrrc/g6vJ/u5YDZNGoDr16+7rVO4ms3RhDBoJKkYzhdt/fnw+tXikyt+FSlKVlspSlApSlApSlApSlApSlApSlApSlApSlApSlBtH1f+E/yrWto+r/wn+VT3VoLa3tZkculxFr3GNLBiCv0+tBCkssY0o7IA2oaTjB7j76mWe6llUC5kDMw7Ty4Gc9SfrmqoOakjkeKRZI3ZHRgyspwQR3iicYvcItb3iXGIrW1lkSaQ4aZS3ZX7zEjfFd+L0S4tJHrPFBHj9UwcupjVshe/odP/wCa8iCyycxWKyZ1awd8+NWl4txKPTo4hdKFzgCVts5zjfvzTacZ6TcRurznBZpkJUsv6psdGKnPh06eB8657yPKQ0rPIwGAS3QeFTXF7NdQ28UrApboUTbxYsSfEksTVehMMZ4j9vUpSstlQ3Cu1vIqEh2UhSOoOKlJApqHjQcYSX8VvbpiTXJI+3tEDB05J88VNafaXOjNwylSO2ABgbHp8cV09Q8aahQZFKxqHjWaBXPvEnE/MQyvFyHUxo2ntZXHnnrvXQrBFByZTfw21qkAaRs/rC3vHXO/TNTWPr+setNldO+wGDt4f81dCs0ClKUCucRcrxCWREkK8s4DP2SdsY3/AKV0aUHDRuMPGxbsY2UYUk7denjtXaBOBkb1ms0ClKUENyHa3kETaZCpCnwNc0faEPDkWNWefmHdjvp885rsUxQcu0PETLGblhpYdpQBtt/XFdSsCs0ClKUHO4oly8aerF9e4Gk4GcbE+75VHcScRN9y4FCwY9vY43G4/wCqurSgp2PrXJPrRBkyOg8hn65q5SlApSlByDHcrNGpec/r2PMDZwu2xA/n03rUy8SkllEWVVWcdpB3Hs48c99dilBXs+fyMXBzIGO+24ztVmlKBWkmdBxnOO6t6UHFL30NrCiCXW8zLkjUdOliuc5xuB31PafaQlQ3OChPaAAwOvT6V06UClKUCudxRLtxF6sW2J1BSRk423BG2a6NKDkTS8QkvpIrclYlKgsVGAO/HnVuwN0YD63jXkY6fhGennmrlYoMiq1/bG7spoFbSXUjNWRSg8aOA8TX2Qi+6WtX4DxNsagrb98te0xWjjYe8UH5g/S1Zy2PpgkU3t+qodjnvavB19M/Tp/f9P8ABx/m1fM6qFKUqhSlKBSlKBSlKBSlSxQNLHNJqAWJdTeNNF7JYLWOaMDnfrWcKU/Cv4vP/XjVyGzs5VikEhzJLjTqHZXteJ8l+dQ/Zp5MshkIES9vCE9rAJXbwyP5VifhMsczpq7KScvUVOc7Y2+Ofn4V0nb4crl+WqWkP6vXchdQbVjH6vHjvvvtt1qlW00LQTPE5UshwdJyPnWorDcmilKxUaZrFZpQY76zSlApTNKBSlKBSlKBSlKBSlKBSlKBSlKBSlKBSlKBSlKBSlKBSlKBSlKBSlKDaPA15OBpO/yqe4mNysCu6hYIhEgCn2ck/PLGq49l/wCD+laggdSB76DfQo+//wBJphfx/Sr6HhqxqXRi2jtZ1bHT5ef8q2ll4ckI5doWJQBeYzjJ+8e7z6bUHOwv4/oaaVH3/oauWJsFV/XFJkYqE3PTv37quTNwaKYosPNwVyyO+CMb6fjkflQcfC/j+hphfx/Q1elnsJICiQrC+rVqCsx9kYA36Zz18qovoDsEYlQdiRjPwoP25Q9KUPSsqiPWufxtp4+DXcttcSW80ULyK6KrbqpOMMpGNq6B61o6LIjI4DIwwwI2I8KI4K8afh6LDcs9y4EBMjlVZuZq+6qgbaD76scD4zJxcScy0a30ojqSSQyvnHUDfs+7cb10HtLV545pIImkjwEYoMr7q2t7W3tQ/q8McQc6m0KFyaTKXtBPW46VpW6+zQbV5TiHGbyy4hPCZ8RWsvrMxKL/AO7YXI+bNv17FerqrPDbZd5o42Lpy2ZlHaXwPludvOs5ZTHvV1b4eah9K57ZNF1ZvMEXU8qAjdkaQADTj2cDrnyNdfg9/c3t1fJciFeS0elYZNarqQN7WBnr4VOqcPe4SURxGZV0q5TBA8Ks21pb2isLeCOJWOSEUDNZw6mGf8btdWeVilKV0Qry3EZ+I2t7xKSHiVwyQWonitykWnUS22dGrGw769RVWf1UFuaqZZdLZHUeFYyzxwm8qslvhxv9pZIGuIrm1iWWBWL6Z+ySCnQlR3SDur0lc7lcOu5AXhhkcNqy6A79M/QfIV0KYZ45zeN2WWeWaUpW0K8ueIcRXi/FJC129pZt2VUwiI4iVtJyvM3JO9enNU2ls0MinR+s3kAHtbY3rnn1MMP5XSyW+Fbg9/LevdLMmh4mjGkPqUao1bY6Rt2u/wD8V1qrQcjtvCEGsgsVHXbA+gqxWscplNxKzSlK0Odxq4lteEzzQSRxTDSFeRgoyWA6nbO+BnbOM7V58elM/D7CbnpJcTwtIzxzaVkWNVDbmMFG69RgdK9ZMsbxMsyq0ZGGVhkGucbfhBiSE21uY1J0qYxgE9a55dXDH+V0slqXhNzPdQ3DXGjK3MiJobPYB2z510ahhjhTU0KKvMOpioxqPjUwrcsveIUpSqPL8c4ne2fEwsM7LbxRo8giEbFMtjLq3aK46aN9jU0vpKQ1tHDbxySzsV0mfGn9aI9+z556d2K613bWkjJLcRRM8e6u6glahSPhxnMiQwCVm1FggyT1zXPLrYY3Vq6tS8MvGv8Ah8Ny0YjZwdSBtQBBwcHbPTwq7UcUaRJpjRVXwUYqSuiFaSnTEzDqoJ+lb1gjIwaDw1t6ScRFrw1Zpw8sUjPeEIuZIyrGPbG2rrt+Dzrp/wC09yZOUthAZhEZiPWspo0K3tBeva6YrstHYwOGMUSttghBnYYH0J+da20FgqmOCGEDfZUA69a5fW6e+O+68b50tW063NtHOoIWRQ4z4EZqatEVUQKoAUDAAreuqFRTI0kTKsjRMRgOgBK+7IIqWlB5Sy4zccP4dLNeXMl42LpwZTHHpELsABpQdQBvV3h/pC99xRrU2MiR6pVWUk9Y20nO2N+7BPwrpTWNnLGsc1vCyKxZVZBgE9fnk1vHZ28Vw86QxrM4wzhRk/GpLBZFKUqhWr9B7xW1av0HvFB+b/06f3+T/BR/m1fM6+mfp0/v8n+Cj/Nq+Z1YhSlKoUpSgUpSgUpSgVvEkjEtGH7IySvdWI43mkWONSzsdKgd57hUmbi1M1uwMZPZeN17x02pEvhs0F2GlZkkyG7ZJ7/OkkN1GjPLHMoBwWOev+j9amfi9yUwRHq1Z1aB4AfyrSfiV5eJJzXUq2FbChR3Y6dPZ+lb7Off01jsriZYSkernOUjAOSSMZ93WsGzmFy9uyqjqSP1jBRt51vDxG4tokji5fLUsQTEratQAbJ7+gqO4vbi5/tpCwyTp7gfdUraW34ZeXKgxQnBGoEkDO+Nq2l4TexOqtEDqGoFWyAPM1FHxOePlmNolaNNCsiAED+vnW44ndgyMJATJjJKg4wpUY8Nia43n8O0+npiXh1xCrcwRqy/cLjPtaenvqBoZlD5ifsHScjoa2ubua7n505V5MKM6QBgDHSpWv7lZQZe2Q4lCyDYHuI+nyrrJ27uWd7/ALWjWVyHKCIs2ort3kdflWFtLh8aIJDkkbL31La8QnhUQqFkBLYVlBJZgR/PpW/2zfaAhkTskt/ZrnOrVknv33q6jG8lN43jC61I1DIz31rW8txJMFV27K+yAMAZ61pWW5+WKUpRSlKUClKUClKUClKUClKUClKUClKUClKUClKUClKUClKUClKUGR7L/wAH9K9GON8LisUtra2niHIkDPy01CUoqgg6u0PbyT+IYFecHsv/AAf0rFBd4jc2c0kfqdqYEC9sN95u/wCA7q24zNHccWmaGRXgTTHCV/ZqoCj5Yra0i4ebJ5Lh25zHTo1Y0DI3Gx7s1Mtnw+4d3MxUq8jaFkUDQBtjY9/jVcvq9+8cg0FdYW/C3niUXBWDtanzhz2ts7bdnB6d9R3FnYwSBdbluUZCrOqkdnZfZ6k5OPDFDHqy3Tm0pSo6v29Q0oelZVCaoTXc2phDHt3HTXQI3qtdxu8Y0HDLv1rn1crhhcpNmM3dKLgtGZWVkbvBFWbKckmNv+WquWVdT539kE1hLp0cEBR44FfN/T9LqZ9WdfH9svw9GVkx412KkT2aiVg6Bh0PSpU9mvrPOyelcK5mM07E9B0runpXCuIWimYHoeh8a+R/V+X05rw9H6fXLuhrp8OnZwyMc6Rsa5mK6fDYWUNIwwGG1fN/pfP6814duvrh3dGlKV+peFDPJy4WcdQK4bO0jFmOTXcmj5kLINsiuGV0sVPUV8D+r3Pc9PX+m1q+2vTv3rt2cpmt1Y9ehri9T4muzZRGG2VW9rqa5/0nn9W+tL+o1papSlfo3jUuITGOIKpxq2zXJxXV4hC0kQZd9O+K5Wa/Mf1Tn9bv4e39PrikhmaGUMp948a7qnK5rhRRGWQKvU13QMDFe3+j8+OW/Dn+p1uabUpSvtPM5PEZmMvKBwAKo1d4lERKJO4jFUq/I/r7n9e8n0OjrhFuwnKThCdmrsVxrCFnuA/3Vrs9K+3/AEq5/R/c8vX1y7M1g1msEV9LLx2cXBnnM0pY/AVHUk8RimZW8ajxX4zrc/q3l5fTw1xmnU4dM0kRRjkr31eqhw6IojOejdKv1+p/RXK9HHn5fP6uud0zUNxJyoWbwqaobiMywMo6kV262/p3j5Zx893DZi7FmOSetYGQcg4NZIwSD1rAyWAAyTX4287n+X0+2nbtZedbq52PfViq9rGY4FU9asV+x6HL6c5eXzMtb7MVRubyZJNMUWoDqSDV+oLqMyQkKSD3YreeVxxtk2Ty5bLLMuXQq4HXTgGpLC5ZZRGzEqeme6o11plpiwUbYLEZPhUQu3U5jVEPiFr5XT6fU6vVnWxnH/8AXa5THHje70FKhtpRPAsg7+tTV9hwK1foPeK2rV+g94oPzf8Ap0/v8n+Cj/Nq+Z19M/Tp/f5P8FH+bV8zqoUpSqFKUoFKUoFKUoN4ZXgmSWNsOjBlPgR0qw19NLJcSTuZZLgduRj28+/+VRWs/q13DPoD8t1bSfvYOcVZe5tr2+uZpYY4DMcokS4jTffb3VcUyvZs/EtchfkgEujnGO1p7jtjHuxW1vxTTLquEL/rRKWXSNgpXGMfvfStOJRWkN0UtCCugaXjl1ANvufpsKmmbhUtzLI7HDSEgjUOzt3f5q3N+3LtZ4VrniT3VuImTSBIXGD4geXl9asQcZeCFI+QjBFCqdgV8SDjv763EnCEk/VqQvNBJfJIXtf+PrWLOHhM0iiYqjBclmkZVc+H5Usvna8pJ4Yl4000ZRreNMqQDGACvs9Nj+H61HPxYzkFreMDlCIqAAMfL5ZzioIPVRJMjN1ikVSWJGrfTjA6e+plHCwzFwxXSukZbV7Jznzz8MVO7XKekcl1bENFDa8mJ8au3qbY5xnwrdeJ6GJaFXzKJBnux3ePTb+VQzmxa5QwI62+e2M6iBqPQnyq0rWOmSJ5I1hadWUKHJ076tzv4U7+07WbRw8XkhlgIDNHFLzMErl987nT/Kt14ssUMEcMLARxlGORnfUNtvMdfCpH+xBMuhJNHN75H3XT37bYPvJ8qqNcQRMPVocujHtyHUGGduz3Ut0SRDNcGaOFNAHLBGrqTv3moq663lqDEraBEYBG2FbWDtkjbGSa2F5ZCAg6GlECrG/L9lxkknbfuFccs7Ph6MelPbjUrp3svDpUl9WTQwxo1gjOck9O8Egb7YWoLOazii1SxZuUcFNRPLI8Wx4fz8qcu204d9bU6V2kueFJM8miZpMMRIeuc7bdOnl4VpDxC0128siRbSSuYQpwuQNPv3B7++pM76XhPbkUq3w+a1Vp/WSUZ1ASQKG077+PdkdKutdcLtoZPV42keQjaQHAXfrn4dKtzvomEvy42azXWuL+0mgvVi7LO66NY304OQNI8cbGteG3VnBApuUXmrJhToyNBwSfhg/5vKpz/BMJvW3LpXoP/Y5t45i0epm5cwDHUFwVZ1T/AKvePOqvO4TM6NKnZ1Sfq01Lt9zJx4DuqTqfhb05PlyaVLPNzCFCKqJkJgDOM957/fV7XwxY3RIhzGgGGdmIWTI79uu/kK7Sbcb2cylddzwyGSaFXPI/V9+ok6stpPTZTp67kVWuprGOZvVLYjGCjNKWA+BG/wAavE2o0rrRXPC5reIXkH61WJYx5UHJ6bdBU1onCbmSKOSRIo1aViHkYbHToBbA8D9K5XPXw644b+XDpXYln4TqIEK6hCUySxXVoADf5gd65UoTsaPwDV19rv60mW0yw18tKV3Y73hbRhJkVpGRVdwCA3UZBxkY2/0BUE6cH1PHBtLrVVJdtGnIycnu8Pj5YnP8NfT7b25NKuQCxj4o/rX620Uyf2bHc4OnB64zirbycHwmEZkDPpQMwO+nGT86ty18M8Py5FK6Fv8AZRnkW49YWEHssuCW7W30I+VTpLwwKHdFLi2CBQGwH0t8zkrv76XPXwsw38uRSurPLwtoZVSAJqw0egt2ToAxv+9muexUXQaJlVAwKntYX8zV5JcdfKMey/8AB/SsVZvJIpry4eAYjZcjbGemfrmp+Iwx29pw6LlolyYNcukb9pjp1eePoRVZrn1d4Qlo/FIvXtPq3aLAvp1HSdIz3b43qlWCM1Ueh9S4G80SLf6YQZSZC2mR+0AqnK7dkZzj72Kkt7H0bWeRbi8kMDWx0SalB5hPTTp7OnxPXrXmqCguX9r6o8KMpWR4VkcGQNjVuOgGnbG2/wDSpSlB+3aGlYNZVGetYyv4h/58Kya8zc8OummuAtg3KmkXGl1YpjVqdQSMk5GCdx/yiiPSFVPVQfeK1MafgX/KKqm0W2tJ0toeYXJbls/tH31UThszTQGSUmBY2jKHskZ78A469PAYpIrsYqRfZqJFCIqDYKMVMvSqh3VFII5BhsEVpeIXtJFEXNJX+zLadXlmuHb8KuC1rDNEVjCusr6hkxsrAKcd4JGw7Pf3CsZYzKayXvPDtrZQI2Qu/nVgDSMCude2xaO3gihYoOzrUjMYHhkjfbr3VrZ2Ey3FxJcvr1SiSMqT+Edx6VnDpYYfxmluVvl1aUpXRGpYDr31FLBFMO0vxqlxq1lurZUhh5koPYbUBobuO/d5jcd1V7LhjG9uJpYDAnNWSJA4PaGctt4579/lWM+njnNZTay68OnHaQxnKrv51Yrlz29xLeu0S8rs4WXrqz1zuDsOnnvUvDrI29pBzR+vWFY2Oc9KYdPHpzWM0W2+XQpSlbRqcd9V2s4JG1ad/KudxCzmm4gJUteYgRg/bAEqkbL49e72an4RYeq20TSAiYR6Dk5OnO2e7PT+VYz6WGf8ptZbPC9HCkY7IxUorheo3bqjRKYMXKyNEx2wCMbg+GSfE12IIUt4yibAsW386uOExmsTe/KalKVpGhCuCNiOhqubGA/drgzcI4jLrECx20JuopWhZz2tLKTup6dTvudq7MlmLeyljgh5pZtehz1YnO/l5Vyz6PTzu8ptZlZ4XEVUGFXAqSuNBYM0katGwj5WiRmO79MdPMdOlddV0gL3AYrpMZJqI2rB2FZqrfx82zkTk87I/s841b+dBJKkcgw+kjzqNLSBTkJXDtuEzu0EVxDpQQGKaTmDLrjCg9+Rjp7PfXVvrdpZLdUhYqD2nU7oBjGN/r/WueXR6eV5Wd1mWU8VfAAGBW1cyysiskkkkZjHN1ogb2TpAP5V0xXTwmytSQMZIGdq2rlcYtZrnkciHVKjZWTVjQcg7+Rx1G/zNUXJbeCYgsoJHeKR20MR1Ku/nXO4fwwrczSzRGILNrhTVnHZwenj18fGtp7aSS7mY2jFNOBhh+s3XJO/djYe+uX0OnvlruvK+3XBrNUuH2pt4VZx+tKKrnOc46VdrqhWpddRGdwMmtq89xO0uXvpJ4LETDlEMGYYlzp056HbB7J2+JoO72H6gH3is8tPwL8qocP4elrAr4k5rRKjlzucDyO1VY7O45af7sUczBwNYxGOzsPLA6jcnyNJB2goUYAA91bVFBAlvHy486QT19+aloFav0HvFbVq/Qe8UH5v/Tp/f5P8FH+bV8zr6Z+nT+/yf4KP82r5nViFKUqhSlKBSlKBSlKBXS4VbWU6S+uSiNshV7WMZB3HjvpGPOqVvA9xLoUqMAsST3D86tWvDHutGJdJKF2G/ZX7vxOD9KlxtmoTqY43umueG2sEVx/vitLENo9S9psnbY+QPxx1qq1ny+JNZzOIQr6SzkHT78HH1rZrFxHzFlUgRLKzEns6lznp8Kr3MEkFwUlbUxAbOfHx8D76kws8tfUxvw6clhYtcBI7hEjafRqNwrYXSPpnI1Uj4ZZxyW3NnjYS+0plVRjDbg58QOvXNcbFZJJ6nPvrPG+2pnj6daHhVu9tG73sesxGSREIYoBpzkdx3O3l51zXjCtFuAGRWY5B0569P571oGIVlBIDdRnrWDWpKls+I654ZYZOniUejURkuuRjvI7892PjWk3DrIW/NivRIxKhY8jVucY/81yyKyGKnKkg9xB6VON9rzx9Lfq8SXXqsiNG6Ssjy8wdkAkdOm31rZOHKpV5bq35DZ0lJkLN4ZXOVz+8Nu+qVa4rccrNupa8NjuMLI5RxHzHwepY9lR5/wBarW0ELrNrki2iypL6dLZG2/U9dqqozISVYgnbY4rGK3cp6Tjfbq/ZlmWk/wB/hVRjBMi5znHd12326ZraSysdTKkygKydszKxxoy2B39quTTFOU9M8L7dKfhkEdms6XQYMwx3hVJxk4HjtkVGltbtbwkyoHJkLDmqC2ANPX2c79ap6m0BNR0+Gdq0qbnnSzHL26aWFkyqXvI1ZgPvKeuPoMn5VSuIo4+Vy5dRZAzr+E+GaixSlyhJYUpSstlKUoFKUoFKUoFKUoFKUoFKUoFKUoFKUoFKUoJIQC7A7jSanFp20QW7BpMaRq656VBB7Z/hNdaHi80KRoEBWMDbUcHBBz9KDnclckcpsjqN9q3MARVLxEA9Dk4NdFeOXKxhPA5zrO/Z070XjlykRVV30lQdR26f0+tBQW0Z2UCA5YFlyx3AqPlKf+E31q+/FZXnjm0aSiMmNbH2s/1rc8amOole22e1rbbcn579fDag5hiQdYyPeTWNEf4D/mNXbq/9ccPPDrZc6e22wyTj61UOnUSEOM7eVB+1KUpWValAaaRWOYn4h8xTmJ+IfOgzoFNApzE/EvzpzE/EvzpsNArateYn4l+dOYn4l+dBtSteYn4l+dOYn4l+dBtSteYn4l+dOYn4l+dBtSteYn4l+dOYn4l+dBtSteYn4l+dOYn4l+dBtSteYn4l+dOYn4l+dBtSteYn4l+dOYn4l+dBtSteYn4l+dOYn4l+dBtSteYn4l+dOYn4l+dBtSteYn4l+dOYn4l+dBtSteYn4l+dOYn4l+dBtSteYn4l+dOYn4l+dBtSteYn4l+dOYn4l+dBtSteYn4l+dOYn4l+dBtSteYn4l+dOYn4l+dBtSnWqzX1qhYNMgI6gn/XgaCzimKpScTtIgC0p3xjCk9SB/MUj4naSxo6zABgD2tse/woLtKqm/tgFJk9pdQ2PStftK0ZwizqWJAA86C5TFRyyxwRtJLIqIoyWY4A95rJcBC+cjGdqDcjIpVCDiltPEkmrQH3Gsjp8CcfGk/F7S3QMzlt9OFXce/woL9KqfaNqFDGUAEZGR9Pf5da2gvYbiR0jbLIcMKCzWr9B7xW1av0HvFB+b/06f3+T/BR/m1fM6+mfp0/v8n+Cj/Nq+Z1YhSlKoUpSgUpSgUALMFAyTsAKVYMN1aLBclJIg/bikxjPuNINUtLhmKpGS6vo0rudXh9KlktbtH7QlLNmPs5ydOFx7ugrC30qFdCxrjVkBdm1ddvgK3S/vHkXlhTJqduyu7ava/IfKtzTn32ryc9dPOMmSNixO4qM71u0000aIxLJGDgDoPE/HxrSs1qMUpSppSs1itgrFNWk6c4z3ZppWKUowZdOpSNQ1DI6jxq6TbFKHIJBBB86VFKUpQKUpQKUpQKUpQKUpQKUpQKUpQKUpQKUpQKUpQKUpQKUpQKUpQKUpQbx9X/AIf6Vrrf8bfM1tH1f+D+ldbg/Cob3m+uSmDTD6ymWAEkak68ee23voJrL0Zvb23t5luQqzRNLkk4GDjHXO2d9vnWZ/Rq7tOHre3d2IImg5q69WTkgAbZ2Oob1f4jwi3sbOVor+RHWTlQrPdFQyasLKMZ7LDfHTY71rxHgEsFjd3trxKZ4II42zq5hdioJ3ViFFBVl9G54bO9d7qTn2rAaNBCuAjs2lu/2dj0NbT+jMqpcSQXbcuDCuZgy8t8KXVzjbBfAPfg+Fc5TMeAy3jT3DSC6WFcSsNI0MxyPPAx7jVNb67CsoupwGGD2zQd649GWj4C1/HeNcTquWjgOtd5dAwepGNWfAgV512lido5XkR1OCpJBHzrLXE7qUeaRlPcXJFRYqD9vUpSopSlKBSlKBSlKBSlKBSlKBSlKBSlKBSlKBSlKBSlKBSlKBSlKBSlKBSlKBSlKBSlKBSlKBXIuOCJcTyyl1BfOxjzjIA8fKuvSg4v2COYJPWBqAwCIgMdP6CtjwMFw/OQMFCk8obqBsOtdilBym4VKx/97xsBtEO7de/uonByjqeepAbVjl9TkE9/iorq0oI5IkmiaOVFdGGGVhkEe6tmQMuk9MYralBRl4XazGPWmeWnLHmvhUX2NaaQMNjIJwdOcdM48M106YoOYeC2jSrIwcuPvE75znNWYLKG2mkljB5kn9oSfa8zVqlArV+g94ratX6D3ig/N/6dP7/J/go/zavmdfTP06f3+T/BR/m1fM6qFKUqhSlKBSlKBVl+I3Tx28UknMht/wCyifdF+FVq6E3EI7m3sbd7VFS3Gl3T+0kGSdz8aRKLxUDGbYNiVpMlz3j/AFvWsXFDG8GYtUUQYaNXtE6tyf8Am+gqxFNwxPuj+1Vj+qLYXVvjfwxt41Rna2MKiHJkLds4wMDOMe/I+Vbm459t+Fv7W0xokMemMQcokOQTlVB3HmvxqGx4ibHXiFJA5GoP0IGdj5b/AEreGSwTA1DDWzIxaIseYR49OoOCMYqSQ8GEWI2k18jGoxH28+Gfr9KXdu9takbvx0tkeqxlSNw51FuvU9+M7e4Vo3GNUUqC3ALy8zWXJcez2Qf+XbwzUNy/DwzG2WVuypQeyFbvBznVVuwm4bcfqr1dDzSgl0jUBVBG2e771YyzuLeOEyulb162L89eHp6zr1FxIdH/AMvGBt51rFfmCSIiIuq62YM+7M3U6uvTAz1rpB+BW11IzKzOoI0aNaDwPfv4jfrUUh4KZFmdJBzS7aU3C4PZOB0z/IVidW/Edb0Z7Ul4m6KNEYRxFyxvkDcHIB79t/fUkfFES2dBCdZiSIFnz0Dbn/N08qgWeF5Cs0aiAKyppUa/3d/HzNZ5djFG+m4M8jLhTyWQI3gcneuvKvPcY2n4m8/NLJlpFVSXYtjSBuPA7fnVEV01lsI0mUqGKpoRtGoH9736s7+GK1mksDJI4XLcxdPYIXTtkkeW+w65q2b+Uxuu2nOpW8xiMz8lXWLOVD9cVrWHRilKUClKUClKUClKUClKUClKUClKUClKUClKUClKUClKUClKUClKUG8fV/4P6VrW0fV/4P6VrQXore8v7SEi5MqpJyYonc5XYsdI6AbGp4OH8Tjha1W4MFvKzI684qjNpyQQPLHWuak0sQxHK6DUG7LY3HQ1MlzdyMkYupAzOMF5SADnrnu69arlZnvtWba3u7n/AHaF3Kyt0XOhyu2fPGetZ+zyNP64dqB5sFTnsswK/wDSazYJfTcQEdrMVuCrMXEunpux1V0bfhXF7o28dtec6RzNFhJydCrp1drpjtDp41Fsz+FF+C30aamjUdjXgvg43/oaoV6a+4XxV0E017bBFtufqEhUHsqWU+YDr5b7da848Zj050tqUN2TqxnuPgfKr2awmX/J+2qUpWGylQC6gaJJRMnLddSNnZh4ipgc0GaVFJPHDjmOq56ZP+vEVJmgzSmaZoFKZpmgUpmoVuInlaJZFMijJUHcUE1KZpmgUpmlApUXOjKNJrGhc5buGOv5UWeNlDK4ILaQR0zQS0pWM0GaVHJNHCMyOqj944rfNBmlRvKkborsAXOlQe81vmgzSlaOwQZJwMgb+dBvSlQy3EUBjEjhTI+hM/ebGcfQ0E1KqR8SspbtrWO7t3uFzqiWVS4x1yuc1JNcwW7Is00cZfOkOwGrAycZ67UE9KxmtWdVGWIA8zQb0rVmCjJIA86wzqqFyRpG5Oe6g3pVdry2UsGuIgVTWwLgaV8T5VkXUDPpE0ZbTrxrGdPj7qCelQtcwqVDSxgs+gAsBlvD3+VJZ44QTLIqAKWJZgMAdT7t6CalQC6gZWdZoiqgEkOMDPSt5JEhjaSRgqKCWZjgAedBJSoo5o5WdUkVmjOlwpzpPXB8K3LAMASMnoM0G1K0ZggyxAHTJrDyLGMuwUZ6k4oJKUpQKUpQK1foPeK2rV+g94oPzf8Ap0/v8n+Cj/Nq+Z19M/Tp/f5P8FH+bV8zqxClKVQpSlApSlAq99nwh2HOUoSiJJnCl2PX+EDJ8aiWyfVHzGVFeMy5/Co76lfhkscRLyxghGcrq6YIBH13rcjGVntNJw6FchJSCrxqWd12ymTsP3vlVWa2SOMtzw5VymBvqwNyPKk3D54ll1BQ0Qy66ugziqgqWpj/AJZpTalZdClKUClKUGKzSlApSlApSlApSlApSlApSlApSlApSlApSlApSlApSlApSlApSlApSlApSlApSlBvH9/+D+lTXNryILSZX1pcRczpjS2ogr9PrUMS6mYZx2DVidnnEKu0YWGIRIAD7OSd/PLGgq1tHI8MqSxuySI2pWU4KkdDWxhJ++tZ5H730oI45pY5TIjsr7jUDgnPWr9hx3iHDuWILhjHGCEiZjoXPXAzt0HTr37VU5H730pyP3vpQSnivEC+sXs6nBACOQACMEAeGABjwAqO5vZrvk81hiGJYUCr0VelY5H730pyP3vpUH7YpSlRXiW9CyLSKAJaMqQIjK2rBcIwZunedPwrQejd9dW9yeXBAXlk7BkP6w81mV2ypGwwAMHY/drt2vpVw26njjVbuNZZDFHNNbOkbvkjCsRg9DXTu763sbaW4uH0xxLlyBkj4VdUcuTgs11lLkxcpl5baGYllyS3XpqIXbuwa5UforxFo5Gnv4zM7KdSFgF1ECZR5FFUL4EmvTw8Ttp7aeeNmKwtIrDSc9gkHA6ncVYilWaJJFzhlDDIwcGpoeQ/2U4kOSV4iisMNIQW3IYrt5clinwU1NxD0b4he34njkt4FEZTsuxbHLK6c6ckZweo93fXQsvSzht/JCsa3UaTtphlmtnSOU77KxGDnG3jXTu+IW1jay3M76Y4gNeBqIz02FNWDzb+jV6wl0R2ERdSItLP/u4wewm3snqTt1PZ6Vif0Z4nPdNcLeRQl5WlZEZjh2bGfP8AVsy+/Feii4pazWs1xG7MkJcOAp1ZQkHbr1FWo3WSNXXOGAIzsaaHjj6J3y2txCs1vJzH9qRydS9sgkFCAw1KN9Wy9RW1t6IXMLGRntxOOWyzITq1h1Z26dSAR8a9RacQt760iuYHzFL7Bbsk7kdD7jWt3xG2s5IUmchpXKIFUncKzfDZTTSPPcK9Gbzh81vLNJDM0OshWkOHcqih/Z2J0sT169TWJfRm+k1YNm2WkyWZsys3sytt7S9wH+YV6iKeOZI2VscxQ6htjj3HeuZxT0jtOEXMUFxb3zvMQqGG1eRWbBOkFR1wDTVVzrT0Vlt7iOdpYmlVtZk7Wpm5xbV79Dafp0rr3VjNPbXUSyA85w4VydIAx2T5HB+fSrlvcpcxLIoZdShtDjSy58VO4NQxcTtJry5tkkBlt1RpMggANnTv0+6adxxB6OXJbJaJRocBUc6Y9Rc4HZ3HbGenToas2/ApLe6ilSSNQJGkl05y51swPyOK7utfEdM/CoL28WxtmneKeUD7kETSP/lG9BUu+HzzWcyRTgTGUyRs2dKeXj0z8TXNX0du1aEm6EnLyMs7DTjAVht10qM9O/eujwrj1rxmFpreG6jjGMNcW7RB8/h1AZrp8xcgahk92auh5X/Zm6k1iY2xDNsuThcjfHZHXA/rUsvo9dNPIwmjEZ1CMaiOWpLYUDHTcZ3+dd+3vIbm2inRiqyrqUONJ+RqOPiVrLby3CyhYoS4kL9nToJDfDY1O45l1wGWZIUWaLTCGESFdIQFcYyOoNV39HZnSQ5hVmI0RgnSq6mJTOPZ7Q7u7urtT8Ttbbhvr7yA25VWVk7WoN0xjrnIxS04lb31h65b8xo8HKlCHBHVSvXOcjFO45B4FciNkX1dywXVJKWLldux0xgY7wfdUSej12eXzWtpCqpq1MTq0urD7u3T/wACr3D/AEntOJXcltFa8QjaP+0aezkjRNs7swwNq7HMUY7S74xv1pZZ2okqpdxSyS2rRlsJLqfEmns4Pl2vdU5ljAJ1rgdTnpWTIq9WA95oPM3vozJc8eN+jRIjzQu+nKsyosgIJHXLMhxnfTXJsPQnieYJOJ3sdzLE8hBMrthX0BwMgddL9fxdT1r3YkQsBqXfpv1rJkX8S9M9e6mqPFJ6H8WiZ3i4s6SspAYTSHBKuGOPjH/l91dOz4PxC24PDbzyK7rdc3SsrSCNOmlWbDNjrvXZsr+3v4BLA+VLyJ2hpJKMVbY+YNR3PFbS1uHgmkKulu1y3ZOOWpwT8Kao5kXDeJLdRXM0sbcuTUwVyw06EUgAr1yp7x7XfVwcMaX0efh9wsbF7cxPr3VjpxvW9nxyxvo7F4JGIvYjLFmNh2RjOrPs9e+ugZUEesuoXGdWdvnTVg85L6P3frfOikiIBSRld2xIVVQExjAHZzqG/dis2no/cwSRBpImjQqzNk6m7CqynbptkeeK61xxiytZ+RJMObzI4yigkgyHCZx0zg1c5ilVYMuG6HPWtbyHnLr0clkQxwSJCGnlcsu2lXYMcbHfI8vfU1/wS4vOIvdtJC6PbtAYWLLsWQ6Q69AdJ3xnfvrva1yBqGT3VtU3R5KX0ZvpRPruomNxGqy6snUUXsd3cSTn3V2OOcOuOKcF4lYRyxKbq2eKLUp7LFSMk756+FdalLbfI8NL6H8WhtPVOHcVEKpPI6ysW5kisAwMhA7TCRRv3qSK7P2ZexQWKCbnTQwgPI7HBk1KzHxw2GHlXfxTAqDzQ4PxBEmLyI7SxlPbLFWLZUrkDAXOep6bAVd4xwubiUEEUcsUfKmSYqyFlYq4I8PA12aUl0FKUoFKUoFav0HvFbVq/Qe8UH5v/Tp/f5P8FH+bV8zr6Z+nT+/yf4KP82r5nViFKUqhSlKBWwjcrqVCVzjIGd/CtasQ3csSxrpDrExdP3W/1g/CrIlrZYbxY2QJJpLGMjuyMsR9KwJbzBPMnKBcNjPs/wBKkTiU8ccKaFIizp6juI8fBjUY4hcLy9LActGVNumdvy2rWvyxN+kDSO+cuxzjv8Ola1is1h0hSlKBSlKBSlKBSlKBSlKBSlKBSlKBSlKBSlKBSlKBSlKBSlKBSlKBSlKBSlKBSlKBSlKBSlKBSlKCW3/tG/hNdiA8NCwGUKXXSW2ONmGdvMZrixNoLNgHC9DW/P8A3F+tB19PCSmvUdydSaiNPZ2HuzWf/ZTxZIAYKcYJBY7f+cVyQ0rDIt2OQSMI24rYessp02cjDGrIjbp4+6g6hawjuISiROixvq6kE76SfPpWuOGdtu7fSNTZzk7fw4wc+NUeRd+qtcepvyVZVZyrDSSCRnywDvWZoLqB9D2hOFVtSamUqwyrAjbBFBPdRWjSf7tIqLuCGY77nB+VUiDkgEEA4z41aksr6OxW9ezK2zAkO2RnDBT3/iYD41SFxt/Zr8z/AFoP2xQ0pWVeHtOH8Xm4XbcGm4XJbpHd82S6eaMoUWYyDSFYtk7DcDvqjF6McXSG5SRJ5LgwypJK0kKx3DMwIPZXWfHtkY869pHxi1kwx1pCyllldcIwHeD+WevdWftmw0XDi4Vo4IllkZTkBTnH5V0nVsHmZvRq6AkljtUFzJdXjO4cZaORZAnzJXbur0fCJJRb+qSwGM20ccerUCHOgE493StouOcOkjlcXUaiIlXDNgrhtP51mfjFlbNAHnXE6GRGBGnSOpz8RWblb5HluHcO4vLwXhXB5+HSWi2c8cstzJLGysI31DQFZjuQOoFUrf0W4vFZzxPHPJOYGjd3kgEc7GRTq7K6m2BOXII6b5r3B4vw3TqN9BjSGzrHQ9KNxbh6s6teQ5RQzdvoD0rX1b5K8rN6M3cdvI1vaolzLNemRlkALLIH0ZPmdG3dXqOFyyclraSExm3CR6tQIfsKcj8vhSTjPDk2N3ESWQYVs+0QF/MVg8asVu5rZ51SSJ1RtZA7TDIFZyyt8jx59Fb9+F3Aa0VrteFrDb5lHZmEkjbeB3XtVNN6P354kjfZwaVLq5ma/wCav6xHjdVXGc7alHTAxt3165uK2SxrJ6zGyNKIQytkaycYqKTjfDkgE3rcTKTgaWzqPgK19Wo8mnA+Mfalk5sgrQTW7mdGj7UaoFbLE6s9eyAFwO+vS8asri8m4S0EesW98s0uSBpQI4z82FXE4nZM0irdQkx51jX0x1ra44ha2skSTTKnNVmQsdiFGTv7qzc7e6x4yT0b4tLE0EVuLe6VbgTXxlXF1rPZGx1DPfkDTjbNaNwHiPrN7Pb8ASC3nltjyC8TNpRXDMF16M5YbMcY33O1exfjfDlG15AxKF1UOMsACdv8p+Vazcc4dbtpkvIgwcIw1Dsk+Ph0rX1aPGQ8KvrZOF8OlJW5u2uLe5j5gJW25zSKw09nZcL3Y17V7uxuHurOOV4GgLZ/VsQcYJHUe7NRfatkYLm4SQOlucSMu+OyG/JhWRxW09Vt7lnKR3DKkZcYyx6Cs5Z8h5H7Av4uH2Mc/DBeCO0lgNusqjlys2z7kDp3jtDuFTWvo1fRStPcRCa8W9tHFzr3MaRRq5HxD7d9enPGeGKAxvrcAkjJcVk8Y4cOt7B7HM9sez4/Q1fqUfOru0ksrNeH3tuJ+ItDapFmYaoCG3AGctvk9nPfnGK7k3oxcNGxitI0kmmvec+sdqORX0at9xkpt3Yr032vwqTTJ67bHB0qdY2PhW78WsUAIuY3OtUwjZOSM/lv7hVvVqOHe8MvZ/Q2z4clkygJFHdWiyKrtGBhkVwcA+eR7xU3ojZcW4fYTW3ElCxo49VGpWKx42VtP3/E75z1rtLxCzeBJ1uYjGzaFfVsW8KiHGeGs0SrfW5MuNGJAdWemPfWed1pXn73g9+1zeTeq8+3fiMdw1tzFHrEQi043ONmw2GIzprnv6LX1xaXYks1AazuBaQmRcwO75RMg4yPHoM7GvUXHpNwi2wGvY2Jdo8IdRDKuojy2qaHjfDLiKKSO+gKytpTtjdvD31r6lHmpuAXcHEJ5IuHifh4uYpfVVkUc0CIqSAxxkNg4OM9fCq/+y/EW4dxBHtwZ5OGywWwMoJiZnkKoD5KyjNesk43w9LUXK3EcsZlEIMbBsuTjFTRcUsZpI0iu4XaRiqBXyWI64p9Sjy3EfR27F1cJaWIdZVgW0nWRVFpoOW2Jz1y3ZznocVWuPRvi7cTLRxgWwkNorc3/wCFkOuRiPEHsgdcV6WH0ksZLqS3ZZ4Qhcc2WMrGxT2sN02raX0k4ZC6B7jsOFIlHsYYkDf/AJTSdSwcjjvBr2fjVvcWVoWC8vDM0fKXS+o5Bw6nzTOe+rnpJwq64hLZtZoDqYwXBJxiFsFj5+yNvOuza30F7zORIriMgEqcg5UMD8iK59t6TcOuZJFJmgVVZhJPGURwpwxVjscE1Od7X0PPXnoxxKY8WWLsxalFmAy5eN5BLMu+QMsMDO23nUf2BxFLKONeHySwyXEkhimMBeHUiqMIMRAE6ifaIzkddvTzekvC7eULLcqqHTiU+x2lZhv7lNdC2u4bsSGFwwjcoxBzv/o1fq0eDt/RfiLQ2kd1YB5Gj4f6zIZFz+qc6wTnJ20nbripL70Z4iWUJDM9pHLd6baBoScSMCjYkBUDAI23XOwr10fG+HSRhvW4kOjmMjsAyrjOSPdvWqcd4e+pjcxqinGtmwDuw/8ApNL1crdjn+j3BZeHXl7cXSap5OSizO4dmVYUU77feU9wzjNdX1u91kfZzadcihuau4Udk/8AN9O+p7m6itVRpW0h3CA+Zqm3HLIRSyK5YRnBC753I2/yn5Vi3d3UXoJJJLeN5YjFIyhmjLBtJ7xkdcVNVSfiNnaukc9zFE7jKh2xkVvHeW80hjjnjdwWBVWyQRjPyyPnUVYpSlApSlApSlApSlArV+g94ratX6D3ig/N/wCnT+/yf4KP82r5nX0z9On9/k/wUf5tXzOqhSlKoUpSglgkhEciSJu+MSYzp332/pvtV77QtzHMOToZ2ChtAbCAjA393xzVS2FsVcXBZTlcEDoue18fDuq5J9nEdlowAYx2A+SPvYJHu99bxnby55eWkl3bNK0i22S0rPqIGdGc6e/3e6qEmGkZlXQpOQo3xVmA2i8Ui1lWtFlXWZASCoxkkY95x7qssOFCxiQuXk5mXeJTqAww21DGn2fOpYs7OXimK6VpLYvrju440QJpR9J1HcdSud8dPfW8n2SscghOt2RtBk1jScjGcD2uvl0rllnq607Y4bm9uVimK6wHB3mdjmOPs6VTXkDHa+OfhUssHo8zymK7kCZ7A0MTjxzip9T8NfS/McTFMV1Lo8OT9fbcppVkGIijFGXG/XG2fHeq0ZsTy2m1I2W1BAcAd318O7zreP7nPKcbpUxTFdO0PD45IRdaGUfrHOCQxJGF232UdPGosWDRKWca1gU4jBGXGcg5Hftv5Vvi58/wo0xU1wINY5BONI1eGrvx3499RVlud2KUpQKUpQKUpQKUpQKUpQKUpQKUpQKUpQKUpQKUpQKUpQKUpQKUpQKUpQKUpQbL0f8Ah/mK3ht5py3JieTSpZtIzgVovR/4f5irtlxi8sI3S1MMSyRCJ8RLlgCSGJ/Fue1Qd6x4jxe3s9MNlcoLW1yWM+hyjMMaO/GrHZWp2ueOX3D/AFNLOe3ijC2+1wI2GSpUbj72np09qua3pbxmREkiMaGMs0zrEuJGYtuw+J+O9V19KeKoukSxEZBwYlOohiwJ8cFiR4Zom4uycYvZLu4sWtZYri9cJLGZerMCneMAdrOPZHWtZPSaaIXtvodjI7Yljm06DlR2ez//ABrjP8zXHPE7h+KQ38mgyxNGVAXSuExpXA7sDFV521zySCMojszKD4Zou47E3pNdT8Neym1zo+NTTsHJw5Ydw764khWSQuI0XPcBsKxSoP27SlKiuBL6L28yqj3EvLiTRAAF/Vju3xlsY76tRcGSOK4i57lZ4eWwwowcsSw269o1w4uM8RtYo5p9REturjmsCpJYZYYA0hQdwT3ipD6R3UkkUAWJWdRkpvpPZORvuCG7hjzoOnL6PwzRxg3EnNiZnVyB7TSCTOOnUVJJwWGSK1RZXj9WXTGVA2ORg/SuSnE7+z4Ul5LrYzsAHmkHLXqc/d05wB176yfSC+luRGkMcZEqqU1ZcdoDJ8j16DuoLzejcDo4NxKXaQSlyF9vBBOMY3ydq2Ho+FjMKXtwkGrWI1C41E5Y9O/6ZqHg/ELiRiLqZDkdx2DHGB5E5PZ8q0n47dfaMlrALZ3E4hC9otHuvbYZ6b0RNB6NRW+jRdzDQFxgKPZZW3239n61YueCpcTzSi4kRpey+kKeyQoK7jv0LXLi9IbuTUJI7eFRJoZ5CcRe1swz1OkY6e108drD0guJbtYpmgC6+0p1B9JUtq36AUV1PsaIcNjsebJy0bUG2z7ROPriqp9GkIc+uza5FEcj6VyyDGF6bdOo3rfiPFZrWdwnJWFIY31yAnLO+kd4GNvHvrlL6S3EkMMzGGEYZjGQxZgFftdfZyB/WiL0no4OYGFw8muZGkaQ4wq52AA3zqKn31euuFG9WHnTuJI89tABq6Hp71X5VT4Rxm4v5nE3IREymRnLvk4xuR0HnWkfF5f9q3s2Y8hhy0j0bhguST4DwPf8KKsN6OQyJcCS4lZ7g6pHwuS2llz0/e+lQWnAJI7/AJs0v6iFi0CKQfvs2/Z/e6b++tP9oLpJ7ovapyYHIZQf1gGoqNs9/ZI6e15VqnHeIPd+qmC3STmiJgWJKH8RGc4Pd06igvx8Bjj4ZJYieQo+jDEAkaVVfjnSMg+dIuAxRcNSy9YmZFk1hjjPmOnTc+74Vy7vjfEWRRFyoWDclgVLapVZQ2P3d/zrb7dvxPKixQ6ow+vKtjsa86ffpFEX/wDZ6Nmd5ruaR2iEWrCjChlIGMfu/WsSejsMjTD1iZYppTM8YC7vnY5x3eHlUdlxi6vZ7hAkJZYmkSIataMDgK//AIqu3pFdOA8MMZRl1RI2rXP7QOn3Fc+5hQdGXgcb7rcSoSzliApyrsGK7jxA3rS09HbSzuWnjeQ6o2j0vggAnI/yjsjyrRONyXFnNNbCFykscSsMsp1Bc9PAsflVBvSa9XWvqkbvFGSyKdJkIB3UE505GOncd6K6Z9H4X4PLw5p5tEjB+YuAUIxjT3DpVBfQjhsbIUaTSrk6TjGns4T3DSMVrHx66llt01W0YeZFyp1c4GQqdG5HQb9etSXXGru24hcwjkMEb9WrAhn2XCLv7RyT/KgwvodCiuBfXJLtqYkKcjQyEdO8Md63m9D7Ke4E8ksrMCuxxpKhVXGP+UVrfcau7LiN7EipOEAKW4B145ZbP8ORj41Yi4rdzWFvJGsDSSXBi1KSyMoBOoYPl40FleCwDhUXDzJIYo2Das7ntaqxZcFSzuRcG4kllC6MsFHZAAHQd2K4relV0ll6w0MAfJbQDk7KCU9rZh08f3amPpDdJdTsVikjjXBhT2kYuyqCfEkL/moJpfRGG4M63F/dSQyNI6QnSFjZzkkYGT8aktvRW0tpIJFlk1ROr9FAYgsfD941jiF/e2fEUBlgSLkrraQHQjMzdpjnptj/AJqs8K4nLdwzT3MaQRKyqqkEEZVWOSfNvpRDhXBF4ONEFy7xnGsSAZOECjp7qot6HQyQtFPxC6mRdXIVtIEJZtRIwBn416CKeKZmEcisV6gHONyPzB+VTUV56H0Ts4NOiaUYXGAFxnQ656f/AMhNXeGcJHCl5UU7vCclg4GdWFA6eS/WupSg4n+zkHqywmaXAbWDtnPLEfh5ZqOT0ZSRZA19cZl1cw4XtZLHw/f+ld+lBQm4ZHc2sNvO3MSKRXGpFOQOgIxVMejVqpnCSOiSo6BFChU1FjlRju1MPjXbpQchuCGZla4vZZfZ5gKKA4VtSjYbYNa8O4EnCpVe3uJGBVUk5mDqVQ31JIJP7tdmlApWKyKBSlKBSlKBSlKBWr9B7xW1av0HvFB+b/06f3+T/BR/m1fM6+mfp0/v8n+Cj/Nq+Z1YhSlKoVYsFtn4hAt4xW2LgSsO5e81XpQXvVIZriYWk+qJWAQyLpdsnGSM7eZ91TzcJEath5NSmMFnXAXUSN65scMkqsyISFIB956D3nwqd+HzIPajYnT2VfJ7XT8q1P8ADne98toLIPxaCydzl5VRtA3H4h8P5VZPBiliszzLEzSaQJOygGWG58ez0rnLbytMsIQ6zvg7bY1b+G1W/sW69YeIJGSrshfmALqXJO58lNGv+2bOwgvtcaSuJkTUTsyntAD4b5qR+DcmF3kuAWEZdVjTVqxjpuNu118jVB7aWOFZWQ6WzpI3zj3VZm4RewyaOTr2ByhyKxccr4dMc8JNWLB4NpV8zHUEjdcIMMrNp1dcgD3fCstwZIIZDcXIR+ZGirg7as9o7dNvrVRuG3S6tSYKhTp721NpGB79v/NYm4fcW7YkTC6VZnHaRdQzuwqcMl54T4STW9sLprWJ52fm6Q/tLp8cYG/WsDg92dDtGVt3fStx/wANv4W7891F4ZI00MYmhJncrHue0AcFunTY/KthwWdVVy0MYOrc6uzpbTvt4ikzxnapcMr3ja04Yt1JFGXdS2XYY7WjUFGB47k+6tH4b7Hb0DkiUl/w76se7b51M3Abvta54F5ZCPqY/qyfZB27891c+e3aB1QyRuTnZDnSc4wa3M8cvDGXTzx8s3EHq8irrDakDY71z3EdxqKrbcKu0C5RSWTWQHHZGcHPu7/DvrWXh9zC06sikwHTJocNp3x3eePnSzuK1KsRWN1OqtHA7Ke/8/yPyqQ8KvFhMhhbIbTy+r+/Hht1pqnZTpVqKyaaWGJZ4RJJnsknKnwbbY/62rMXDLyaF5kiyirq9oZYeX9KxcpO1bmNvhUpXSbgd2kLyl4dCS8onWfayR4eIqCfhl1A7qU1KmrU42A04z1x4inPH21enl6VKV0ZuCXcMLSloWVX0HD431ADqB1z+dapwa8dQyrHgoze2NtJYYP+U47vOnPH2l6ec+FClXTwi8Ecb8o5kUsE6HAbTnfbr51tHwmaWLWs1v8A2bSMCxBVVOCenjTnj7J08r8KFK6J4LeBnGlQUCls5HXuG2+MH5GsPwS9VnGmMlGZThvAgbe/UMU54+z6eXpz6VPHayNcRwviN3IA19Bnpmp04TdPqI0ctSf1hJxt3jv6+VOWPtJhlfhRpXTXgV4y5/VjPTJK52ycZHcMk+41pFwa8mVyFQBV1bk9rYnw8BnfHUVOePtr6eXpz6V0ZuCXsSuyok0aMyNJGcgMp7Q33291bJwK5kk5cc0DOT2QGbtYxnG3dqX5054+y9PL05lK6MfBL59H6rBdtKjBOrs56gY37vGoE4fcSxa4tDkPoZA26nBO/d3eNXnj7S9PKfCrSr8XB7yQamRYkyFzKcbkgAY67kj50HCbhtkeNyITKQpOcatOnp1yDTnj7J08vShSunLwO7hkkRnhPLVXYhj0J93gC3uFVp7F7eR0kliDKQACSpbPeMgbedJlL2iZY3Hyq0qVrW4RsPEUOvl77dqp04ZcO2A0QzIIwS/UnV08uyffW9WsXKKdKmW0uJFQpETrGVGfa2zt47VDSzRLtilKVFbL0f8Ah/mK1rZej/w/zFa0HTseMvZWi2xtbWaMTc39bEGOdJH/AJq6vpU8ciOnDrBNJ1Z5K5z3np1INcAI5RnCsVX2iB0q/wAE4kOE8UjvTaw3PLyOVKoYHPkarncMb5TW3Ggl4rrw+wftYwLVdT5PQn/xU7cdMSRM3C7eNuS0Qbkrj2juMjuyRXTHpzGs8Uv2Dw1NDM/6u3RSWLE6g2Ou/u8qrp6WW76NfBbWXQj5zGve+vw+f503TLDG91Gb0h52vFhYIGh5QC26jG/16f8AmuXJccxgeRbJgYwkQAr03EPSy34pBNzOFWlsVheKPk26e02nAY7bDST4715Spa1NSaj9u0pSstqMHFrO5mMUUpZsZUlGUPvjssRhvgTUvr1qHCm4h1E4A5gya5A4HdJawWqXw5NoF9WUxfhPZ1774G22PGoYvRONbcxyXRZmZ2LrGAe1Fy/p1+NWSex3Re2xCH1iLDnCnWO0fAeNVvtnh4tEuvWVaCSJpUdQWDKoycY/LrXHj9D40QYlRW0aDpRjntRHOWYnOIgPj5Vffgevh9lam4I9WkB1BfbXvXyyKusfYuRcRsrplVJkY9kgMMbsMrjPfjeopeJ8J4cjs91BGHkYthtWWAy3TvxXJf0QheRH5wcqzf2inAUspXGGG66FG/Won9DpZkmE1+HMy6GJhGMYdeg8mHyq8cPY9OLuA6cTREuCVw47QHXFaxRW0okni0OJwNTqch8bCvPv6HxPfS3BmVua7N2kPYyzMNPax97vr0FtarbW0EIO0MaxrjYbADp8KzZPgRpxKzIjCzriRmRNjuVzq+WDUy3MDJrE8ZXGdQcYx3Vwp/RC1ljXS6rNzJJGl5Yy2rOx8Rv9K0l9F5ZEnUXiqtwxeVOVsG39nfYb/wCs1dY/A7cV9Z3ZblzRSct9J36N/o1Jd3cNjaS3Vw5SGJSzkKWwPcNzXEXgDRcRtmjbEKSF5MYAIwulMddmXVXU4jw833Drq1SQxtOuNZ7WD44qdkZg4tZXAJWbQQ4jKTKY21HoNLAHfu8akh4ja3BcRzAlBlgRpx864V96M3XEBK01+iyzgiTRCNIXTpAXO+2T78+VZX0caG4tQkhdBLrlcgDsddPxbSfgausdeR3MW/DbJ3P6uCJWkY7nA3Ynx8ahg4zYzlsT6CpUETI0R7XTZgOuD8qkvbJbyyurfWVNxE0TN1wCpHT41wrv0S5kM0NvfvFDMhVhIvMYZQqcMxLY3zpz4+NTGY3zR1Q3C7aedRNGkjqeaTIeyM9M57O7dBjrVy29WRRb25TEKquhD7I7q8+fRaUMOXeqiqNIxANTKX1HU3fuTv8A1NdTgfCF4PZG3EnMJOS+nTnYD+VWyfFHVxWAKzSsqYpSlApSlAqGa3jn5fMXVocOu52YdKmpQKUpQKUpQKUzSgUpSgUpSgUpSgUpSgUpSgUpSgUpSgVq/Qe8VtWr9B7xQfm/9On9/k/wUf5tXzOvpn6dP7/J/go/zavmdWIUpSqFYNZpgkgAZNBJFNPFnksw6MceXf8A+atSXV/oy8jANoOdIHT2ar2109vkKFIZlbBGd1OR/wDirb8WlkycHVrRgS7N7PTOetaljFl32inHcXAu+ckrc9iTq23J+nfVuTivEiwR7qT9XIzgdnZjnJ6fvH51AtzqvhcSGRd8/qjpIA6BfDwq2/HJTICE2DyNu5yAxJIUj2evWn/Z3VpeI3sscUb3UhjiGEUbBRjHdSS9v01I88ymRN8jGVbH54WrK+kF1GiJGNIVVX2jvp2+WBuO/rWjccuypwzKzRpGxDnouMbfDfxp29qwL/ic3OuPWHYYQSudORhux17gagu5bxrl0vJHMi4VlLbbDHdtU9xxdrtJlmhDc1AmQ57I1avz+lT/AO0Vyhl5ScsSS84gHq2AN/8AKPdTc9mlK2nvBotraR8kkIqgZGeuD3VcFzxVHSZi0hTJCyBTqXPaz34zVCW+up4zHLMzoW1ENvk1Zi4u8dukJgjbSApYjcqM4Ge7r9BXLKT4jrjlfazHd8VjfmsraDqBEmNOxGe0fA43PfiuTod1eYKSobtEfdz0/nXRHH5ypWWCCQMcns9eh/8ApFb/AO0VwIVjSJECrpGGOO/bzXc7Gpjy9Omdxy+UU/EuLQl4ZriVOam69ntK3/5qNuI8Sa3uAZ5eVMw5mFADNsRk48hVLVhgcdDXUPHZpJmaXVhpVm7LnOpe/wADmus/LzVBFeX8EKzRTyKnNJB1ZOvT579DWFvOI3hS2WaWRidShcA59/XvPzqdeNuk3NSFVcTGVO1kKNOgKPcuwPlmqtze3F2TzZnZC+sIfGrbBi2N5CzSQalLhkZyAdQxlhv5CpW4rfPGiNdSMqLpXONh8qlTjUqRwx8sERqy41EA5Ur+R+e9bRcbljt2jVCZOSsSOXPRfxeI8vzrjd294748deUM3EOIq7JJcOCwDY7O+dwfPr9a0+0bwpJG0zGKX+1QYUNnr0FTxcaeJZBDCqF4liJDHICjAx8h8RWsnFpWvGuI10jWrIuo4UL0GKmvwvL1k1k4tevKzrMUUsG0DBAIOR1pBf8AEpGWKGZ2O+FCr3kk937x+dWB6Q3ekdNQAGrUfADP8W3tdahvOL3F9bCGTAXWXwvQkknPv3NJLvvEt14yQrcXrXARXcyZ0gDBOdWr/u3rKXfEI2kaOWUFVVXKjooOAD5b/lSwvpOHzNJGoJZcbkjvz3e6rL8ene3EGgJHyjGQjEbZB/Nfqa6cMXP6mSt9r36qFW6kUDuGB89t/jWh4heNG8ZuJNLsrMPEgkj8zVm64xNdTW7uqqsKqmFHVQ2rG9b3PHZbmRiVdU5vMTEh1e5j9749KvDE+pmpLPd3Nzq5kskrya+vVvHHTNdH1rirWyWyoco7qCO12u1qGOm+/vx5VQuuIz3RlDNpjkbWyd2a1a5U2CWgiChXLlgfaPnUywxviLjnl37tzecQuLllaZ3mYtqzjckFW+hPzrB4heMoUznCrpHZHTGKxYXItLpZzzCUGwRtOfI+VXI+OzRY0opIh5OpiSdPh7vKrwxZ55oTxPiTpI/rEzJnU5CjSM5GTt35Nb/avEIWmSRyzvjt4GVPiPhj34rWTi8ki3CkOBcBdYWVgMr0x4DyqYekE6O7xxgFypOWLbgAZPj7I92/jThiv1M58q8N9xJpESK5k1jZOgxhcdfcKz6/xC3lYc90dWOoBQN+h6Co7nidzdhlkkOhtOV65IULn6Vvb8UuII4YgxMMYICBiOpJyPA79RWbjJ4jWOeVv7quQcW4hcNCkMYd4lxv0YeHlv8A9XSoGuuLRpq5kkaogyEwCq52z3437/GpLbjZhVI5YQ8GVL9rtHT7G/kfnWf9orvLdlSSuMnO/Tw7tvZ6da58bvw7bmv5KZ4pfkY9akx3jbte/wAep6+Na6by5AuCc8rSmSV7P4dvh4VYs+LzWhCDJjPL1gsSWCqVx9a1ueLPc3EjyxB0dlYq7Ekhc4Bbv61qbniMXVneojLd21yQ7NrV9RD9rfHUfP8AKpQ/E7OOPeRFjPY7I7JA8/DJq1/tLdCIxBF5RYtjUc7tnrXPN9I3ETeaQZNWoA9AcVvHLLfdyzww1+1rHcXb8lIXc9VTT3Z64qMQyGMPoOkqWB8QOtTevOYwGUF1jaNGG2kN5Dbx+flUz8WeSPQ8e3LMfZcjAOP6Ct9nOcp8KG+CdJIHU+FYzmrknEppA40qNaBDt3dSfeT31TqVqXbZej/w/wAxWtbL0f8Ah/mK1qK6Vhxo2VoLZrK0nQS8082PJPZI/nmryek8cciMnCrBdLahiAZ8968/ViyuRZ3sNw0McojcMUkXUD8KbYvTlu6vW/GoY5tUvCOGzR75BhwW37yD/Kp39Ionb/8AxNgi8po8RwKucgb5+Fcq4uxP0tLaLfVmJCD+dV85ql6cvevS3fpJamPl2nDrQxsul1ktVXx8Dv1+lcniXE/tK8a5NtCjEAMFQAZqlIjxMBIjoSNQDLjI7jWtRJ0cY/b1KUrLq8vB6TS3LWyJbxJJJGuss5KozEYHuxv/AMy1eh4pd3F5FBDFAcMwuDqPYCsVyPeRsD4HwrqG2hKsDFGQwwRoG4rQWFoJEcWsAeMAIwjGVA6Y8Kg4dxx67gSU8iB3cyLbojN2mWTlgNtnfOcgVdk4qz8Fjv7dEYSFdOvOFzjJIxnbfbrtXQS0t43d0giRnbU7KgBY+J8a2NtCyNG0UZR92XSMMfOg4fDfSCW+eH9QqictoUntDSyq2of82oeQqJvSK6WKOV7WJdUIdkEhJDNrwB5DR+dehFvEspkWKMOcZYKMnHnQ20LOGMMZYLpBKjZfD3VRy04tLyoy0OubTMXWM7MI+ujPXJK4+NaS8XvGEBhsCpltjOqyv2gQUyCPIN411RawgRBY1UQnMYUYC7EfkalZFb2lB2xuKDkWPGxeSRLygjNKYXXOSjaC49+wP0rHHOL3HDGh5MCyBo5HYtns6dP07XXurp+rQ84TctQ4JIIHeds+/G1Ssiv7SqdsbjO1BxYePG8vYLe2tzoeV1eRyRhVyMjbc6hioo/SGaPHrNvGS4LRiJsbBm9rPkhNdtLWCNi0cUaMxySqgEnGM/KtBYWgR0FtCEdtTKIxhm8T50RzrXj6XU6xpbSKHYqrMRv7Xd3ew30pxHil3a3ckFvapLiFZEJkwWYyBSMbdxz13rrciIdI0659msSwRTKyyRo4YaSGXII8KivN/wC1U27JZSTI2nlKinXJ2QTgfHv+tehsZjc2UMxeJ+YobVCcoc+BrcW8IcusSBzjtBRnbpW6RrGNKKFHgBiqPPXXpE9pxO5ilt19WhZhrGcthFO3ictjGOm9TQcbmnadzahI42ijXU3aLN1yMbAbY8fKuy0ET+3Gh3zuvlj8q19Ut+TyTBFysAaNA04HdioOPf8ApCLJ7pBbs5tyqs3dlvZ26n4VYsOOxcQmWOOF11RCVS+2Rt9RkbdavraW6IEWCILtsEGNulZFrAshkEEQkPVggyd89ao4t7xq8trmSKK2SVQ2kOuTo7LMdXnhe7pkUh49LLZX1wYVBij5sKZ9tDnSSQT1wa65sLMtIxtYNUpy55Yy3fv41v6rANf6mPttqbsDtHGMn4bUHBHHb4qjrbQMmlOYuplYM0vLA8O5vlXT4VxH7SSd1UCNZMRkH2lwCDV1YIkUKsaKowAAoA26VsiKmdKqM+AxQcvinFZLG8hjESmEgGV85KgsFGw37+uCPdVJvS61jijeSCQakVyM5IVlyp223rvyQRTMrSRo7IcqWXJX3eFQRcNsoYYoUtYRHEMINAOmgoJx0zRXWLYpLDC0gWRxhiO7Pd3VFD6RHlNz7Zlkj2lXIUoxICqQe/cZxkDxruGGLJPLTLbE6etRLZWqhAttCAgKoBGMKD1A8KDlN6TQowRraXVqKEDtdpc6unhpO/fV69vZrY2YWFWE0yxvlsaAQd/PpVg2lvoVPV4tC40roGBjp8ql5aYA0rgHI26UHI4XxiS6nNtdQci4AOUBz0J7/cPz8K24rxSXh88IWJWiKlpXJ9jcAZA3A88GumIY1k5ixqHxp1Ab4zmsPBFK6NJGjtGcqWXJU+XhSDiR+kq6F5tq6yZAkUMDp1AFceOdQ91SJ6Qx3Nk1xZwmQLJGmHOnOpsDfu2wfcwrrG2gLq5hj1puraBldsbfCsm3haNkaKMo3tKVGD761uehxU9KLeSVYkgdmdRoGep1KpB7hgsKhHpShlIa3IVJGR/HOpANPiO31ru+pWp1f7rD2gFbMY3A6A/IVt6rAWyYYyensim8fQ4X+1Ki6MBtH1iEyac94YgjPf3bDf2ttq7lpdJd2sU8fsyKGrLW0EiFHhjZT1UoCP8AW5+dSKiooVQFUDAAGwFS6+BvSlKgUpSgUpSgUpSgVq/Qe8VtWr9B7xQfnL9OCB/T1CWx/ucfd5tXzXkr+P6V9M/Td/fxP8HH+bV88MUfa0zo2M9x32/18qqKpjQdXP8AlrGhPxn/AC1fs3tUZzdCMrhQuVyc6h08sZqW0fhcUrGX+zkg0MGXJVmK5K+a74rUxZ5OXoT8Z/y1PZT+pX0F0hDNC4cBl2JBrtSNw31SO6SOAhQkejC5YDAYkdcntb1TP2RIHkYqratKIdQGBqALY7j2M/GrcTkrNdwzzz3Fyg5krBiYkChd98DoNu+t5L20kOGt+xpjGMEbLnI69+arXzwyX8722OSzZQAYAHkKt20vD0shzQGcgal+8W3yM9w6dKs9M3yrpLZi9SZoQ0Kj+yIJz2cDO/jg1Zjv7CJ43S1Ebr2nKZGfayNz03XbyraKThsEV2iupdsLBI6atJA3Yjz391W5JOEQzNMoQc5y+GXIWMOcgLvgsvTwx3Zou3NN1w8xRItghKr2nLtlz4kZrEF5AMi8i9YAUJHtjQPLGPKr0k/B5oAHRUlCnGgaVAOMDI6keeetR254TEmmZo2Yxhe2Gwemonzz7OO6s3HfZrG67oZrrhjQlYrIpJy9IY5xq7W538x8VrLXnDpVkZ7UF5HGDv2FGOm/kfnW2OEAZGNBUYyW1Hs7/wDNq047sZqXXwVtSYWMCRclgxOkFtgfPK5rP0o19XJBLf8AD2aL1eySIJKJTlckjC5XOfEH51hbvhqszPZazlj2snqW67jxX/LVl/sMMi5cpvrdRhsbEY95zmoW+yTcxoezGWPNZSxx0A0/nT6cX6tVzdwvLiQa7ZSdEWPZB2xnr4b1GrWUayaeazshCmRQdLeOK6bz8LijxalSgdmZZY9TuCi4UEjubPhSK64QbhJZI0TQ6MBpOG6GTP1wP5Yrcjne/dTS8tVVhysnlctSR7PZIz8zn5VpLdWTtI4gxIzAphdl2XPv9n/qpemyFuhtFCytgyg51KfBf3f51BackTHn6dOnbXnSTkdceWab76TjPLFw1u9w7RZjjJ7KnfFaYj/afSuhfPw6SKR4P7bUVVQMDTqY5+AwKpW3K5452Am/XpnG2fLOKnHRLubaaY/2v0rAWP8Aa/Suw8nB2uQ7qdClciNdtOcHbboN6uS3Po1dSTTSQSQnJCRxppBAUY7IO2TmmmpdvOBY/wBr9KaYx/xPpXfJ4J6rJAnLMnMzldWSNLhdLHvyUznbrUVpFwSGy08SWQXintJG2pTv4jxDd34fOppXEIjP/F+lNMY/4v0rqRjhmuRZjGSzgK0RYhF0nJ3786anYej6qzjW7AatAyFbABx5ZOR/zeVWRLXF/V/tPpWMRn/ifSu5HLwVU5IYGIn9YzR9pshcYONgp1dO6uXxF4ZLoG3CBBEikRjC6tPax8aWG0GmP9r9KaY/2v0q/YyWCRZuApc4DAg59sdO4DTUkJ4YkxBOqBk3JUllYYbbyO6fU0mKcnM0x/tfpTRH+1+ldyK94f8ArZ3FsQE/VQCIBlco2fu/iI657vClj9lXscEDJy5FYtIZdKgjK6u0MeeBV0bcPEY/4n0rAWP9r9Kw4XUdJyudq6oj4YbdXcpvhWGTkHT3ePaxSY7MstObpj/a/wDTRYlYZ1/Sr1yOGCORYTl9JIO+zbYHu61XshFzUE20ffU1ol3NoxCv7T6U5C/tPpXakfhTMGfAKgbRLsTpUEfPUfh51cnufR69muJWhkgAUclUTSGOnJJwT97b4+VS9lxy281yV/afSsclf2n0r0qtwHlSougBmyp7RIQZ04P4/EdKr2y2ENhHDfLGtyru3XPYITG6532bA9/jRXCMK/tPpWOSv7T6V2yvCPW3y2bbRiMLq15z9/8AePlUing8bSBChBV1Qyhva0sAWx3ez0361dJtwOSv7T6Vnkr+0+ldeJLJJLhnAFvIP93LnPazkZxuoz9KSDhvOQI6iENl8ltR8h+79aaXbkclf2n0pyV/afSvRtLwuBFhAgOe0xC6gCR+W/8ALHfWkc3C/VkgmERVQqu6puxGMlTjfbO+evcetNJt57kr3yfSsctfx/Sp7gIJ5OVgx6jox4Z2qJVVlzrUHwqKBFCv28nT0x5itJIZIdHMjdNa6l1LjUviPLzrcbCTBBwv8xU99cwzW9hHESxhg0OzLg6tTNp9wz+dBSq3w28FhfJcm3huNKsBHMupMlSAceXWqlBQepf0ssgjmH0e4ekh16CYVYRltWGx39Rsdttsd08Xplw5YLdJPRfhjtFEEzyVwzYIZj7/AD6V5CsEUHoJOOcPng0GwiRorIwRDlatT6iRvq7I369dq4FagYrag/btKUrKlKUoFKUoFKUoFKUoFKUoFKUoFKUoFKUoFKUoFKUoFKUoFKUoFKUoFKUoMVmlKBSlKBSlKBSlKBSlKBSlKBSlKBSlKBSlKBWr9B7xSlB+dP02/wB/E/wcf5tXzc0pVRFN1X3VHSlaGv8AxK3pSlQ76UpUIVoO/wB9KUg2HSs0pVIUpSoMVilKDalKVRrWaUp8nwx4+6nfSlX5J4ZpSlZvkjBrCeyKUorbvrNKVRgUPWlKiFDSlWDNat0NKUUFKUpErJ6VNH7NKUJ4b0pSpfJPBWE9mlKK2pSlUaj2mralKDHj76zSlQaP0rSlKCW0/t/hV+lKDFKUoFKUoFZpSg//2Q=="/>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2551" y="1921164"/>
            <a:ext cx="6335374" cy="468559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4784" y="2118953"/>
            <a:ext cx="3677215" cy="4487806"/>
          </a:xfrm>
          <a:prstGeom prst="rect">
            <a:avLst/>
          </a:prstGeom>
        </p:spPr>
      </p:pic>
    </p:spTree>
    <p:extLst>
      <p:ext uri="{BB962C8B-B14F-4D97-AF65-F5344CB8AC3E}">
        <p14:creationId xmlns:p14="http://schemas.microsoft.com/office/powerpoint/2010/main" val="63423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677834-8CFC-4097-8248-B7DFA5FA478B}"/>
              </a:ext>
            </a:extLst>
          </p:cNvPr>
          <p:cNvSpPr/>
          <p:nvPr/>
        </p:nvSpPr>
        <p:spPr>
          <a:xfrm>
            <a:off x="745067" y="9831"/>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5DCFEAC7-688E-4A67-8443-F8E6155E4BD2}"/>
              </a:ext>
            </a:extLst>
          </p:cNvPr>
          <p:cNvGrpSpPr/>
          <p:nvPr/>
        </p:nvGrpSpPr>
        <p:grpSpPr>
          <a:xfrm>
            <a:off x="554456" y="4237804"/>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A7BF0044-2AB3-46AE-BCEE-CD2A6296CFB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EA7E7882-42F7-483A-B69D-EF8B1C7F1AC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5F6F8DBF-5B68-42B6-82EA-476F1828171F}"/>
              </a:ext>
            </a:extLst>
          </p:cNvPr>
          <p:cNvSpPr txBox="1"/>
          <p:nvPr/>
        </p:nvSpPr>
        <p:spPr>
          <a:xfrm>
            <a:off x="1696773" y="1247227"/>
            <a:ext cx="510371" cy="461665"/>
          </a:xfrm>
          <a:prstGeom prst="rect">
            <a:avLst/>
          </a:prstGeom>
          <a:noFill/>
        </p:spPr>
        <p:txBody>
          <a:bodyPr wrap="square" rtlCol="0">
            <a:spAutoFit/>
          </a:bodyPr>
          <a:lstStyle/>
          <a:p>
            <a:r>
              <a:rPr lang="en-US" sz="2400" b="1" dirty="0">
                <a:solidFill>
                  <a:schemeClr val="bg1"/>
                </a:solidFill>
                <a:latin typeface="Pop"/>
              </a:rPr>
              <a:t>01</a:t>
            </a:r>
            <a:endParaRPr lang="en-US" b="1" dirty="0">
              <a:solidFill>
                <a:schemeClr val="bg1"/>
              </a:solidFill>
              <a:latin typeface="Pop"/>
            </a:endParaRPr>
          </a:p>
        </p:txBody>
      </p:sp>
      <p:sp>
        <p:nvSpPr>
          <p:cNvPr id="17" name="Arrow: Pentagon 16">
            <a:extLst>
              <a:ext uri="{FF2B5EF4-FFF2-40B4-BE49-F238E27FC236}">
                <a16:creationId xmlns:a16="http://schemas.microsoft.com/office/drawing/2014/main" id="{DA164323-4BDF-4086-AE7C-0D052AA24C18}"/>
              </a:ext>
            </a:extLst>
          </p:cNvPr>
          <p:cNvSpPr/>
          <p:nvPr/>
        </p:nvSpPr>
        <p:spPr>
          <a:xfrm>
            <a:off x="0" y="-4233"/>
            <a:ext cx="2936774" cy="834579"/>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ln w="0"/>
                <a:solidFill>
                  <a:schemeClr val="bg1"/>
                </a:solidFill>
                <a:effectLst>
                  <a:outerShdw blurRad="38100" dist="19050" dir="2700000" algn="tl" rotWithShape="0">
                    <a:schemeClr val="dk1">
                      <a:alpha val="40000"/>
                    </a:schemeClr>
                  </a:outerShdw>
                </a:effectLst>
              </a:rPr>
              <a:t>PO workflow application</a:t>
            </a:r>
            <a:endParaRPr lang="en-US" sz="2400" b="1" dirty="0">
              <a:ln w="0"/>
              <a:solidFill>
                <a:schemeClr val="bg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614BC3E5-D84A-4371-9992-6828B4E4ED02}"/>
              </a:ext>
            </a:extLst>
          </p:cNvPr>
          <p:cNvGrpSpPr/>
          <p:nvPr/>
        </p:nvGrpSpPr>
        <p:grpSpPr>
          <a:xfrm>
            <a:off x="3045156" y="176976"/>
            <a:ext cx="297456" cy="6496861"/>
            <a:chOff x="3054583" y="194732"/>
            <a:chExt cx="297456" cy="6496861"/>
          </a:xfrm>
        </p:grpSpPr>
        <p:sp>
          <p:nvSpPr>
            <p:cNvPr id="22" name="Rectangle 21">
              <a:extLst>
                <a:ext uri="{FF2B5EF4-FFF2-40B4-BE49-F238E27FC236}">
                  <a16:creationId xmlns:a16="http://schemas.microsoft.com/office/drawing/2014/main" id="{9EA01D62-6130-4DDE-8616-FA315B7F4E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94E209-3E72-4B65-B5B1-68CA9255D772}"/>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3B25FE1-D719-496B-988A-8FF3DCB21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sp>
        <p:nvSpPr>
          <p:cNvPr id="24" name="TextBox 23">
            <a:extLst>
              <a:ext uri="{FF2B5EF4-FFF2-40B4-BE49-F238E27FC236}">
                <a16:creationId xmlns:a16="http://schemas.microsoft.com/office/drawing/2014/main" id="{26BE2054-1842-4A67-87B8-4340B7E11C5B}"/>
              </a:ext>
            </a:extLst>
          </p:cNvPr>
          <p:cNvSpPr txBox="1"/>
          <p:nvPr/>
        </p:nvSpPr>
        <p:spPr>
          <a:xfrm>
            <a:off x="1691320" y="4353728"/>
            <a:ext cx="535313" cy="461665"/>
          </a:xfrm>
          <a:prstGeom prst="rect">
            <a:avLst/>
          </a:prstGeom>
          <a:noFill/>
        </p:spPr>
        <p:txBody>
          <a:bodyPr wrap="square" rtlCol="0">
            <a:spAutoFit/>
          </a:bodyPr>
          <a:lstStyle>
            <a:defPPr>
              <a:defRPr lang="en-US"/>
            </a:defPPr>
            <a:lvl1pPr>
              <a:defRPr sz="2400" b="1">
                <a:solidFill>
                  <a:schemeClr val="bg1"/>
                </a:solidFill>
                <a:latin typeface="Pop"/>
              </a:defRPr>
            </a:lvl1pPr>
          </a:lstStyle>
          <a:p>
            <a:r>
              <a:rPr lang="en-US" dirty="0"/>
              <a:t>06</a:t>
            </a:r>
          </a:p>
        </p:txBody>
      </p:sp>
      <p:grpSp>
        <p:nvGrpSpPr>
          <p:cNvPr id="3" name="Group 2">
            <a:extLst>
              <a:ext uri="{FF2B5EF4-FFF2-40B4-BE49-F238E27FC236}">
                <a16:creationId xmlns:a16="http://schemas.microsoft.com/office/drawing/2014/main" id="{B6F1581F-F3ED-4667-9221-A13B06C26422}"/>
              </a:ext>
            </a:extLst>
          </p:cNvPr>
          <p:cNvGrpSpPr/>
          <p:nvPr/>
        </p:nvGrpSpPr>
        <p:grpSpPr>
          <a:xfrm>
            <a:off x="1709792" y="1247227"/>
            <a:ext cx="535313" cy="2814084"/>
            <a:chOff x="1725287" y="1246754"/>
            <a:chExt cx="535313" cy="2814084"/>
          </a:xfrm>
        </p:grpSpPr>
        <p:sp>
          <p:nvSpPr>
            <p:cNvPr id="11" name="TextBox 10">
              <a:extLst>
                <a:ext uri="{FF2B5EF4-FFF2-40B4-BE49-F238E27FC236}">
                  <a16:creationId xmlns:a16="http://schemas.microsoft.com/office/drawing/2014/main" id="{14678170-B97D-462B-B20B-02966737485A}"/>
                </a:ext>
              </a:extLst>
            </p:cNvPr>
            <p:cNvSpPr txBox="1"/>
            <p:nvPr/>
          </p:nvSpPr>
          <p:spPr>
            <a:xfrm>
              <a:off x="1725287" y="3660728"/>
              <a:ext cx="497352" cy="400110"/>
            </a:xfrm>
            <a:prstGeom prst="rect">
              <a:avLst/>
            </a:prstGeom>
            <a:noFill/>
          </p:spPr>
          <p:txBody>
            <a:bodyPr wrap="square" rtlCol="0">
              <a:spAutoFit/>
            </a:bodyPr>
            <a:lstStyle>
              <a:defPPr>
                <a:defRPr lang="en-US"/>
              </a:defPPr>
              <a:lvl1pPr>
                <a:defRPr sz="2000" b="1">
                  <a:solidFill>
                    <a:schemeClr val="bg1">
                      <a:lumMod val="75000"/>
                    </a:schemeClr>
                  </a:solidFill>
                  <a:latin typeface="Pop"/>
                </a:defRPr>
              </a:lvl1pPr>
            </a:lstStyle>
            <a:p>
              <a:r>
                <a:rPr lang="en-US" dirty="0"/>
                <a:t>05</a:t>
              </a:r>
            </a:p>
          </p:txBody>
        </p:sp>
        <p:grpSp>
          <p:nvGrpSpPr>
            <p:cNvPr id="25" name="Group 24">
              <a:extLst>
                <a:ext uri="{FF2B5EF4-FFF2-40B4-BE49-F238E27FC236}">
                  <a16:creationId xmlns:a16="http://schemas.microsoft.com/office/drawing/2014/main" id="{BBD65CA0-AE36-44DC-A7C7-0354E4A9B7F7}"/>
                </a:ext>
              </a:extLst>
            </p:cNvPr>
            <p:cNvGrpSpPr/>
            <p:nvPr/>
          </p:nvGrpSpPr>
          <p:grpSpPr>
            <a:xfrm>
              <a:off x="1735668" y="1246754"/>
              <a:ext cx="524932" cy="2043776"/>
              <a:chOff x="1735668" y="1246754"/>
              <a:chExt cx="524932" cy="2043776"/>
            </a:xfrm>
          </p:grpSpPr>
          <p:sp>
            <p:nvSpPr>
              <p:cNvPr id="26" name="TextBox 25">
                <a:extLst>
                  <a:ext uri="{FF2B5EF4-FFF2-40B4-BE49-F238E27FC236}">
                    <a16:creationId xmlns:a16="http://schemas.microsoft.com/office/drawing/2014/main" id="{7F1C98FA-9DF2-4B99-99FE-2A775BA033D3}"/>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02</a:t>
                </a:r>
                <a:endParaRPr lang="en-US" sz="1600" b="1" dirty="0">
                  <a:solidFill>
                    <a:schemeClr val="bg1">
                      <a:lumMod val="75000"/>
                    </a:schemeClr>
                  </a:solidFill>
                  <a:latin typeface="Pop"/>
                </a:endParaRPr>
              </a:p>
            </p:txBody>
          </p:sp>
          <p:sp>
            <p:nvSpPr>
              <p:cNvPr id="27" name="TextBox 26">
                <a:extLst>
                  <a:ext uri="{FF2B5EF4-FFF2-40B4-BE49-F238E27FC236}">
                    <a16:creationId xmlns:a16="http://schemas.microsoft.com/office/drawing/2014/main" id="{EF4426D9-204C-4FD6-B8CF-6F28417C0C8D}"/>
                  </a:ext>
                </a:extLst>
              </p:cNvPr>
              <p:cNvSpPr txBox="1"/>
              <p:nvPr/>
            </p:nvSpPr>
            <p:spPr>
              <a:xfrm>
                <a:off x="1736185" y="2118953"/>
                <a:ext cx="522007" cy="400110"/>
              </a:xfrm>
              <a:prstGeom prst="rect">
                <a:avLst/>
              </a:prstGeom>
              <a:noFill/>
            </p:spPr>
            <p:txBody>
              <a:bodyPr wrap="square" rtlCol="0">
                <a:spAutoFit/>
              </a:bodyPr>
              <a:lstStyle/>
              <a:p>
                <a:r>
                  <a:rPr lang="en-US" sz="2000" b="1" dirty="0">
                    <a:solidFill>
                      <a:schemeClr val="bg1">
                        <a:lumMod val="75000"/>
                      </a:schemeClr>
                    </a:solidFill>
                    <a:latin typeface="Pop"/>
                  </a:rPr>
                  <a:t>03</a:t>
                </a:r>
              </a:p>
            </p:txBody>
          </p:sp>
          <p:sp>
            <p:nvSpPr>
              <p:cNvPr id="28" name="TextBox 27">
                <a:extLst>
                  <a:ext uri="{FF2B5EF4-FFF2-40B4-BE49-F238E27FC236}">
                    <a16:creationId xmlns:a16="http://schemas.microsoft.com/office/drawing/2014/main" id="{0968EFCC-881F-4740-BA20-1C35C731EA3E}"/>
                  </a:ext>
                </a:extLst>
              </p:cNvPr>
              <p:cNvSpPr txBox="1"/>
              <p:nvPr/>
            </p:nvSpPr>
            <p:spPr>
              <a:xfrm>
                <a:off x="1735668" y="2890420"/>
                <a:ext cx="524932" cy="400110"/>
              </a:xfrm>
              <a:prstGeom prst="rect">
                <a:avLst/>
              </a:prstGeom>
              <a:noFill/>
            </p:spPr>
            <p:txBody>
              <a:bodyPr wrap="square" rtlCol="0">
                <a:spAutoFit/>
              </a:bodyPr>
              <a:lstStyle/>
              <a:p>
                <a:r>
                  <a:rPr lang="en-US" sz="2000" b="1" dirty="0">
                    <a:solidFill>
                      <a:schemeClr val="bg1">
                        <a:lumMod val="75000"/>
                      </a:schemeClr>
                    </a:solidFill>
                    <a:latin typeface="Pop"/>
                  </a:rPr>
                  <a:t>04</a:t>
                </a:r>
              </a:p>
            </p:txBody>
          </p:sp>
        </p:grpSp>
      </p:grpSp>
      <p:sp>
        <p:nvSpPr>
          <p:cNvPr id="9" name="Rectangle 8">
            <a:extLst>
              <a:ext uri="{FF2B5EF4-FFF2-40B4-BE49-F238E27FC236}">
                <a16:creationId xmlns:a16="http://schemas.microsoft.com/office/drawing/2014/main" id="{5E1D7C8A-43CC-8725-9B80-FC516C3326E1}"/>
              </a:ext>
            </a:extLst>
          </p:cNvPr>
          <p:cNvSpPr/>
          <p:nvPr/>
        </p:nvSpPr>
        <p:spPr>
          <a:xfrm>
            <a:off x="3593846" y="1034032"/>
            <a:ext cx="1068045" cy="8247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63AC497-BAE2-5F7F-D2A0-CE2D500138E1}"/>
              </a:ext>
            </a:extLst>
          </p:cNvPr>
          <p:cNvSpPr/>
          <p:nvPr/>
        </p:nvSpPr>
        <p:spPr>
          <a:xfrm>
            <a:off x="8678174" y="6238838"/>
            <a:ext cx="1466490" cy="862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D7A957F-A425-0307-CD9E-79644992BCD7}"/>
              </a:ext>
            </a:extLst>
          </p:cNvPr>
          <p:cNvSpPr/>
          <p:nvPr/>
        </p:nvSpPr>
        <p:spPr>
          <a:xfrm>
            <a:off x="4855917" y="2319008"/>
            <a:ext cx="915910" cy="2111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8BCA05A-6E60-ABFC-E91E-1B0E3AE0BEA3}"/>
              </a:ext>
            </a:extLst>
          </p:cNvPr>
          <p:cNvSpPr/>
          <p:nvPr/>
        </p:nvSpPr>
        <p:spPr>
          <a:xfrm>
            <a:off x="4860272" y="3795212"/>
            <a:ext cx="915910" cy="2111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388046" y="314037"/>
            <a:ext cx="8803954" cy="1754326"/>
          </a:xfrm>
          <a:prstGeom prst="rect">
            <a:avLst/>
          </a:prstGeom>
        </p:spPr>
        <p:txBody>
          <a:bodyPr wrap="square">
            <a:spAutoFit/>
          </a:bodyPr>
          <a:lstStyle/>
          <a:p>
            <a:pPr marL="285750" indent="-285750">
              <a:buFont typeface="Arial" panose="020B0604020202020204" pitchFamily="34" charset="0"/>
              <a:buChar char="•"/>
            </a:pPr>
            <a:r>
              <a:rPr lang="en-US" b="1" dirty="0" smtClean="0"/>
              <a:t>The </a:t>
            </a:r>
            <a:r>
              <a:rPr lang="en-US" b="1" dirty="0"/>
              <a:t>PO Release app simplifies purchase order approvals with real-time vendor, amount, and delivery details. </a:t>
            </a:r>
            <a:endParaRPr lang="en-US" b="1" dirty="0" smtClean="0"/>
          </a:p>
          <a:p>
            <a:pPr marL="285750" indent="-285750">
              <a:buFont typeface="Arial" panose="020B0604020202020204" pitchFamily="34" charset="0"/>
              <a:buChar char="•"/>
            </a:pPr>
            <a:r>
              <a:rPr lang="en-US" b="1" dirty="0" smtClean="0"/>
              <a:t>Integrated </a:t>
            </a:r>
            <a:r>
              <a:rPr lang="en-US" b="1" dirty="0"/>
              <a:t>with SAP S/4HANA, it supports hierarchical approvals, enabling multi-level authorization. </a:t>
            </a:r>
            <a:endParaRPr lang="en-US" b="1" dirty="0" smtClean="0"/>
          </a:p>
          <a:p>
            <a:pPr marL="285750" indent="-285750">
              <a:buFont typeface="Arial" panose="020B0604020202020204" pitchFamily="34" charset="0"/>
              <a:buChar char="•"/>
            </a:pPr>
            <a:r>
              <a:rPr lang="en-US" b="1" dirty="0" smtClean="0"/>
              <a:t>Accessible </a:t>
            </a:r>
            <a:r>
              <a:rPr lang="en-US" b="1" dirty="0"/>
              <a:t>on mobile and desktop, it ensures efficient workflows, notifications for pending tasks, and improved procurement management.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8046" y="2068363"/>
            <a:ext cx="5635126" cy="4557408"/>
          </a:xfrm>
          <a:prstGeom prst="rect">
            <a:avLst/>
          </a:prstGeom>
        </p:spPr>
      </p:pic>
      <p:pic>
        <p:nvPicPr>
          <p:cNvPr id="2050" name="Picture 2" descr="Mobile PO PR App - Moboluti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7867" y="2732698"/>
            <a:ext cx="4313594" cy="389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3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CE4C6-DEB7-66A4-AEB9-6CA9B857AA85}"/>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62AC608-BB8D-75F3-D2E4-184883EC8EE5}"/>
              </a:ext>
            </a:extLst>
          </p:cNvPr>
          <p:cNvSpPr/>
          <p:nvPr/>
        </p:nvSpPr>
        <p:spPr>
          <a:xfrm>
            <a:off x="745067" y="9831"/>
            <a:ext cx="88998" cy="685799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grpSp>
        <p:nvGrpSpPr>
          <p:cNvPr id="2" name="Group 1">
            <a:extLst>
              <a:ext uri="{FF2B5EF4-FFF2-40B4-BE49-F238E27FC236}">
                <a16:creationId xmlns:a16="http://schemas.microsoft.com/office/drawing/2014/main" id="{2928E671-78DE-B52C-01E9-DE760F6940E7}"/>
              </a:ext>
            </a:extLst>
          </p:cNvPr>
          <p:cNvGrpSpPr/>
          <p:nvPr/>
        </p:nvGrpSpPr>
        <p:grpSpPr>
          <a:xfrm>
            <a:off x="554456" y="4237804"/>
            <a:ext cx="1883944" cy="680442"/>
            <a:chOff x="412954" y="1114719"/>
            <a:chExt cx="1325761" cy="373802"/>
          </a:xfrm>
          <a:solidFill>
            <a:srgbClr val="1B75BB"/>
          </a:solidFill>
        </p:grpSpPr>
        <p:sp>
          <p:nvSpPr>
            <p:cNvPr id="7" name="Rectangle: Rounded Corners 6">
              <a:extLst>
                <a:ext uri="{FF2B5EF4-FFF2-40B4-BE49-F238E27FC236}">
                  <a16:creationId xmlns:a16="http://schemas.microsoft.com/office/drawing/2014/main" id="{7CA5CCBD-5501-312F-E158-D718B3A084A2}"/>
                </a:ext>
              </a:extLst>
            </p:cNvPr>
            <p:cNvSpPr/>
            <p:nvPr/>
          </p:nvSpPr>
          <p:spPr>
            <a:xfrm>
              <a:off x="412954" y="1114719"/>
              <a:ext cx="1325761" cy="367646"/>
            </a:xfrm>
            <a:prstGeom prst="roundRect">
              <a:avLst>
                <a:gd name="adj" fmla="val 50000"/>
              </a:avLst>
            </a:prstGeom>
            <a:grpFill/>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Line arrow: Straight with solid fill">
              <a:extLst>
                <a:ext uri="{FF2B5EF4-FFF2-40B4-BE49-F238E27FC236}">
                  <a16:creationId xmlns:a16="http://schemas.microsoft.com/office/drawing/2014/main" id="{4581632D-9ADD-A3B5-FA1D-E750FB8F32E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571227" y="1120875"/>
              <a:ext cx="602904" cy="367646"/>
            </a:xfrm>
            <a:prstGeom prst="rect">
              <a:avLst/>
            </a:prstGeom>
          </p:spPr>
        </p:pic>
      </p:grpSp>
      <p:sp>
        <p:nvSpPr>
          <p:cNvPr id="8" name="TextBox 7">
            <a:extLst>
              <a:ext uri="{FF2B5EF4-FFF2-40B4-BE49-F238E27FC236}">
                <a16:creationId xmlns:a16="http://schemas.microsoft.com/office/drawing/2014/main" id="{81B4F1C7-2F20-8511-AD31-04FFACCA79F6}"/>
              </a:ext>
            </a:extLst>
          </p:cNvPr>
          <p:cNvSpPr txBox="1"/>
          <p:nvPr/>
        </p:nvSpPr>
        <p:spPr>
          <a:xfrm>
            <a:off x="1696773" y="1247227"/>
            <a:ext cx="510371" cy="461665"/>
          </a:xfrm>
          <a:prstGeom prst="rect">
            <a:avLst/>
          </a:prstGeom>
          <a:noFill/>
        </p:spPr>
        <p:txBody>
          <a:bodyPr wrap="square" rtlCol="0">
            <a:spAutoFit/>
          </a:bodyPr>
          <a:lstStyle/>
          <a:p>
            <a:r>
              <a:rPr lang="en-US" sz="2400" b="1" dirty="0">
                <a:solidFill>
                  <a:schemeClr val="bg1"/>
                </a:solidFill>
                <a:latin typeface="Pop"/>
              </a:rPr>
              <a:t>01</a:t>
            </a:r>
            <a:endParaRPr lang="en-US" b="1" dirty="0">
              <a:solidFill>
                <a:schemeClr val="bg1"/>
              </a:solidFill>
              <a:latin typeface="Pop"/>
            </a:endParaRPr>
          </a:p>
        </p:txBody>
      </p:sp>
      <p:sp>
        <p:nvSpPr>
          <p:cNvPr id="17" name="Arrow: Pentagon 16">
            <a:extLst>
              <a:ext uri="{FF2B5EF4-FFF2-40B4-BE49-F238E27FC236}">
                <a16:creationId xmlns:a16="http://schemas.microsoft.com/office/drawing/2014/main" id="{2EEB6BCB-54E0-F5EC-53E7-7C2195D9F9E8}"/>
              </a:ext>
            </a:extLst>
          </p:cNvPr>
          <p:cNvSpPr/>
          <p:nvPr/>
        </p:nvSpPr>
        <p:spPr>
          <a:xfrm>
            <a:off x="0" y="-4233"/>
            <a:ext cx="2936774" cy="834579"/>
          </a:xfrm>
          <a:prstGeom prst="homePlate">
            <a:avLst/>
          </a:prstGeom>
          <a:solidFill>
            <a:srgbClr val="1B75BB"/>
          </a:solidFill>
          <a:effectLst>
            <a:outerShdw blurRad="190500" dist="1524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ln w="0"/>
                <a:solidFill>
                  <a:schemeClr val="bg1"/>
                </a:solidFill>
                <a:effectLst>
                  <a:outerShdw blurRad="38100" dist="19050" dir="2700000" algn="tl" rotWithShape="0">
                    <a:schemeClr val="dk1">
                      <a:alpha val="40000"/>
                    </a:schemeClr>
                  </a:outerShdw>
                </a:effectLst>
              </a:rPr>
              <a:t>AR application for</a:t>
            </a:r>
          </a:p>
          <a:p>
            <a:pPr algn="ctr"/>
            <a:r>
              <a:rPr lang="en-US" sz="2400" b="1" dirty="0" smtClean="0">
                <a:ln w="0"/>
                <a:solidFill>
                  <a:schemeClr val="bg1"/>
                </a:solidFill>
                <a:effectLst>
                  <a:outerShdw blurRad="38100" dist="19050" dir="2700000" algn="tl" rotWithShape="0">
                    <a:schemeClr val="dk1">
                      <a:alpha val="40000"/>
                    </a:schemeClr>
                  </a:outerShdw>
                </a:effectLst>
              </a:rPr>
              <a:t>Furnishing company</a:t>
            </a:r>
            <a:endParaRPr lang="en-US" sz="2400" b="1" dirty="0">
              <a:ln w="0"/>
              <a:solidFill>
                <a:schemeClr val="bg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888244B7-B221-4CC4-4926-CD427440F98D}"/>
              </a:ext>
            </a:extLst>
          </p:cNvPr>
          <p:cNvGrpSpPr/>
          <p:nvPr/>
        </p:nvGrpSpPr>
        <p:grpSpPr>
          <a:xfrm>
            <a:off x="3045156" y="176976"/>
            <a:ext cx="297456" cy="6496861"/>
            <a:chOff x="3054583" y="194732"/>
            <a:chExt cx="297456" cy="6496861"/>
          </a:xfrm>
        </p:grpSpPr>
        <p:sp>
          <p:nvSpPr>
            <p:cNvPr id="22" name="Rectangle 21">
              <a:extLst>
                <a:ext uri="{FF2B5EF4-FFF2-40B4-BE49-F238E27FC236}">
                  <a16:creationId xmlns:a16="http://schemas.microsoft.com/office/drawing/2014/main" id="{2FBD3C95-EB38-2BEB-8CFA-94EF07EA3318}"/>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B1E3EC-95CD-D9D9-DF1E-9C89424A50FE}"/>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TM purpose">
            <a:extLst>
              <a:ext uri="{FF2B5EF4-FFF2-40B4-BE49-F238E27FC236}">
                <a16:creationId xmlns:a16="http://schemas.microsoft.com/office/drawing/2014/main" id="{988EC656-C032-FCAB-DC1D-09E1EE33D231}"/>
              </a:ext>
            </a:extLst>
          </p:cNvPr>
          <p:cNvSpPr/>
          <p:nvPr/>
        </p:nvSpPr>
        <p:spPr>
          <a:xfrm>
            <a:off x="3342612" y="194370"/>
            <a:ext cx="8723697" cy="64794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25475" indent="-285750">
              <a:buFont typeface="Arial" panose="020B0604020202020204" pitchFamily="34" charset="0"/>
              <a:buChar char="•"/>
            </a:pPr>
            <a:endParaRPr lang="en-US" b="1" dirty="0" smtClean="0">
              <a:solidFill>
                <a:schemeClr val="tx1"/>
              </a:solidFill>
            </a:endParaRPr>
          </a:p>
          <a:p>
            <a:pPr marL="625475" indent="-285750">
              <a:buFont typeface="Arial" panose="020B0604020202020204" pitchFamily="34" charset="0"/>
              <a:buChar char="•"/>
            </a:pPr>
            <a:r>
              <a:rPr lang="en-US" b="1" dirty="0" smtClean="0">
                <a:solidFill>
                  <a:schemeClr val="tx1"/>
                </a:solidFill>
              </a:rPr>
              <a:t>The </a:t>
            </a:r>
            <a:r>
              <a:rPr lang="en-US" b="1" dirty="0">
                <a:solidFill>
                  <a:schemeClr val="tx1"/>
                </a:solidFill>
              </a:rPr>
              <a:t>AR mobile application allows users to visualize home furniture in their own space using augmented reality. By overlaying 3D models of furniture onto the real world through the smartphone’s camera, users can see how pieces will look and fit in their homes before making a purchase. </a:t>
            </a:r>
            <a:endParaRPr lang="en-US" b="1" dirty="0" smtClean="0">
              <a:solidFill>
                <a:schemeClr val="tx1"/>
              </a:solidFill>
            </a:endParaRPr>
          </a:p>
          <a:p>
            <a:pPr marL="625475" indent="-285750">
              <a:buFont typeface="Arial" panose="020B0604020202020204" pitchFamily="34" charset="0"/>
              <a:buChar char="•"/>
            </a:pPr>
            <a:r>
              <a:rPr lang="en-US" b="1" dirty="0" smtClean="0">
                <a:solidFill>
                  <a:schemeClr val="tx1"/>
                </a:solidFill>
              </a:rPr>
              <a:t>This </a:t>
            </a:r>
            <a:r>
              <a:rPr lang="en-US" b="1" dirty="0">
                <a:solidFill>
                  <a:schemeClr val="tx1"/>
                </a:solidFill>
              </a:rPr>
              <a:t>interactive, real-time experience helps in making informed decisions about style, size, and placement, enhancing the shopping experience for home furniture.</a:t>
            </a:r>
          </a:p>
          <a:p>
            <a:pPr marL="796925" indent="-457200" algn="just">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36D1F7D7-C143-FBF3-7EFD-995526366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65" y="5781907"/>
            <a:ext cx="2147491" cy="913862"/>
          </a:xfrm>
          <a:prstGeom prst="rect">
            <a:avLst/>
          </a:prstGeom>
        </p:spPr>
      </p:pic>
      <p:sp>
        <p:nvSpPr>
          <p:cNvPr id="24" name="TextBox 23">
            <a:extLst>
              <a:ext uri="{FF2B5EF4-FFF2-40B4-BE49-F238E27FC236}">
                <a16:creationId xmlns:a16="http://schemas.microsoft.com/office/drawing/2014/main" id="{CD79EA6C-8A47-3D1E-ED83-9B6D1A9D2EFF}"/>
              </a:ext>
            </a:extLst>
          </p:cNvPr>
          <p:cNvSpPr txBox="1"/>
          <p:nvPr/>
        </p:nvSpPr>
        <p:spPr>
          <a:xfrm>
            <a:off x="1696774" y="4353728"/>
            <a:ext cx="548332" cy="461665"/>
          </a:xfrm>
          <a:prstGeom prst="rect">
            <a:avLst/>
          </a:prstGeom>
          <a:noFill/>
        </p:spPr>
        <p:txBody>
          <a:bodyPr wrap="square" rtlCol="0">
            <a:spAutoFit/>
          </a:bodyPr>
          <a:lstStyle>
            <a:defPPr>
              <a:defRPr lang="en-US"/>
            </a:defPPr>
            <a:lvl1pPr>
              <a:defRPr sz="2400" b="1">
                <a:solidFill>
                  <a:schemeClr val="bg1"/>
                </a:solidFill>
                <a:latin typeface="Pop"/>
              </a:defRPr>
            </a:lvl1pPr>
          </a:lstStyle>
          <a:p>
            <a:r>
              <a:rPr lang="en-US" dirty="0"/>
              <a:t>07</a:t>
            </a:r>
          </a:p>
        </p:txBody>
      </p:sp>
      <p:grpSp>
        <p:nvGrpSpPr>
          <p:cNvPr id="3" name="Group 2">
            <a:extLst>
              <a:ext uri="{FF2B5EF4-FFF2-40B4-BE49-F238E27FC236}">
                <a16:creationId xmlns:a16="http://schemas.microsoft.com/office/drawing/2014/main" id="{8D86FA81-D61C-2E50-CFF4-597D9B08237A}"/>
              </a:ext>
            </a:extLst>
          </p:cNvPr>
          <p:cNvGrpSpPr/>
          <p:nvPr/>
        </p:nvGrpSpPr>
        <p:grpSpPr>
          <a:xfrm>
            <a:off x="1725286" y="1246754"/>
            <a:ext cx="535314" cy="2814084"/>
            <a:chOff x="1725286" y="1246754"/>
            <a:chExt cx="535314" cy="2814084"/>
          </a:xfrm>
        </p:grpSpPr>
        <p:sp>
          <p:nvSpPr>
            <p:cNvPr id="11" name="TextBox 10">
              <a:extLst>
                <a:ext uri="{FF2B5EF4-FFF2-40B4-BE49-F238E27FC236}">
                  <a16:creationId xmlns:a16="http://schemas.microsoft.com/office/drawing/2014/main" id="{441FF9F1-6261-9FE0-7345-79C0A7EED353}"/>
                </a:ext>
              </a:extLst>
            </p:cNvPr>
            <p:cNvSpPr txBox="1"/>
            <p:nvPr/>
          </p:nvSpPr>
          <p:spPr>
            <a:xfrm>
              <a:off x="1725286" y="3660728"/>
              <a:ext cx="481857" cy="400110"/>
            </a:xfrm>
            <a:prstGeom prst="rect">
              <a:avLst/>
            </a:prstGeom>
            <a:noFill/>
          </p:spPr>
          <p:txBody>
            <a:bodyPr wrap="square" rtlCol="0">
              <a:spAutoFit/>
            </a:bodyPr>
            <a:lstStyle>
              <a:defPPr>
                <a:defRPr lang="en-US"/>
              </a:defPPr>
              <a:lvl1pPr>
                <a:defRPr sz="2000" b="1">
                  <a:solidFill>
                    <a:schemeClr val="bg1">
                      <a:lumMod val="75000"/>
                    </a:schemeClr>
                  </a:solidFill>
                  <a:latin typeface="Pop"/>
                </a:defRPr>
              </a:lvl1pPr>
            </a:lstStyle>
            <a:p>
              <a:r>
                <a:rPr lang="en-US" dirty="0"/>
                <a:t>06</a:t>
              </a:r>
            </a:p>
          </p:txBody>
        </p:sp>
        <p:grpSp>
          <p:nvGrpSpPr>
            <p:cNvPr id="25" name="Group 24">
              <a:extLst>
                <a:ext uri="{FF2B5EF4-FFF2-40B4-BE49-F238E27FC236}">
                  <a16:creationId xmlns:a16="http://schemas.microsoft.com/office/drawing/2014/main" id="{2203E07E-2915-D811-0BAB-5818D946FEA0}"/>
                </a:ext>
              </a:extLst>
            </p:cNvPr>
            <p:cNvGrpSpPr/>
            <p:nvPr/>
          </p:nvGrpSpPr>
          <p:grpSpPr>
            <a:xfrm>
              <a:off x="1735668" y="1246754"/>
              <a:ext cx="524932" cy="2043776"/>
              <a:chOff x="1735668" y="1246754"/>
              <a:chExt cx="524932" cy="2043776"/>
            </a:xfrm>
          </p:grpSpPr>
          <p:sp>
            <p:nvSpPr>
              <p:cNvPr id="26" name="TextBox 25">
                <a:extLst>
                  <a:ext uri="{FF2B5EF4-FFF2-40B4-BE49-F238E27FC236}">
                    <a16:creationId xmlns:a16="http://schemas.microsoft.com/office/drawing/2014/main" id="{662E66AC-B1BB-399B-6888-FBE20BD501E9}"/>
                  </a:ext>
                </a:extLst>
              </p:cNvPr>
              <p:cNvSpPr txBox="1"/>
              <p:nvPr/>
            </p:nvSpPr>
            <p:spPr>
              <a:xfrm>
                <a:off x="1747821" y="1246754"/>
                <a:ext cx="510371" cy="400110"/>
              </a:xfrm>
              <a:prstGeom prst="rect">
                <a:avLst/>
              </a:prstGeom>
              <a:noFill/>
            </p:spPr>
            <p:txBody>
              <a:bodyPr wrap="square" rtlCol="0">
                <a:spAutoFit/>
              </a:bodyPr>
              <a:lstStyle/>
              <a:p>
                <a:r>
                  <a:rPr lang="en-US" sz="2000" b="1" dirty="0">
                    <a:solidFill>
                      <a:schemeClr val="bg1">
                        <a:lumMod val="75000"/>
                      </a:schemeClr>
                    </a:solidFill>
                    <a:latin typeface="Pop"/>
                  </a:rPr>
                  <a:t>03</a:t>
                </a:r>
                <a:endParaRPr lang="en-US" sz="1600" b="1" dirty="0">
                  <a:solidFill>
                    <a:schemeClr val="bg1">
                      <a:lumMod val="75000"/>
                    </a:schemeClr>
                  </a:solidFill>
                  <a:latin typeface="Pop"/>
                </a:endParaRPr>
              </a:p>
            </p:txBody>
          </p:sp>
          <p:sp>
            <p:nvSpPr>
              <p:cNvPr id="27" name="TextBox 26">
                <a:extLst>
                  <a:ext uri="{FF2B5EF4-FFF2-40B4-BE49-F238E27FC236}">
                    <a16:creationId xmlns:a16="http://schemas.microsoft.com/office/drawing/2014/main" id="{E2E9CA4B-EB1F-C785-81E7-7A4F905E95A9}"/>
                  </a:ext>
                </a:extLst>
              </p:cNvPr>
              <p:cNvSpPr txBox="1"/>
              <p:nvPr/>
            </p:nvSpPr>
            <p:spPr>
              <a:xfrm>
                <a:off x="1736185" y="2118953"/>
                <a:ext cx="522007" cy="400110"/>
              </a:xfrm>
              <a:prstGeom prst="rect">
                <a:avLst/>
              </a:prstGeom>
              <a:noFill/>
            </p:spPr>
            <p:txBody>
              <a:bodyPr wrap="square" rtlCol="0">
                <a:spAutoFit/>
              </a:bodyPr>
              <a:lstStyle/>
              <a:p>
                <a:r>
                  <a:rPr lang="en-US" sz="2000" b="1" dirty="0">
                    <a:solidFill>
                      <a:schemeClr val="bg1">
                        <a:lumMod val="75000"/>
                      </a:schemeClr>
                    </a:solidFill>
                    <a:latin typeface="Pop"/>
                  </a:rPr>
                  <a:t>04</a:t>
                </a:r>
              </a:p>
            </p:txBody>
          </p:sp>
          <p:sp>
            <p:nvSpPr>
              <p:cNvPr id="28" name="TextBox 27">
                <a:extLst>
                  <a:ext uri="{FF2B5EF4-FFF2-40B4-BE49-F238E27FC236}">
                    <a16:creationId xmlns:a16="http://schemas.microsoft.com/office/drawing/2014/main" id="{8F05C633-D186-D212-3701-6BED08B0C622}"/>
                  </a:ext>
                </a:extLst>
              </p:cNvPr>
              <p:cNvSpPr txBox="1"/>
              <p:nvPr/>
            </p:nvSpPr>
            <p:spPr>
              <a:xfrm>
                <a:off x="1735668" y="2890420"/>
                <a:ext cx="524932" cy="400110"/>
              </a:xfrm>
              <a:prstGeom prst="rect">
                <a:avLst/>
              </a:prstGeom>
              <a:noFill/>
            </p:spPr>
            <p:txBody>
              <a:bodyPr wrap="square" rtlCol="0">
                <a:spAutoFit/>
              </a:bodyPr>
              <a:lstStyle/>
              <a:p>
                <a:r>
                  <a:rPr lang="en-US" sz="2000" b="1" dirty="0">
                    <a:solidFill>
                      <a:schemeClr val="bg1">
                        <a:lumMod val="75000"/>
                      </a:schemeClr>
                    </a:solidFill>
                    <a:latin typeface="Pop"/>
                  </a:rPr>
                  <a:t>05</a:t>
                </a:r>
              </a:p>
            </p:txBody>
          </p:sp>
        </p:grpSp>
      </p:grpSp>
      <p:sp>
        <p:nvSpPr>
          <p:cNvPr id="14" name="Rectangle 13">
            <a:extLst>
              <a:ext uri="{FF2B5EF4-FFF2-40B4-BE49-F238E27FC236}">
                <a16:creationId xmlns:a16="http://schemas.microsoft.com/office/drawing/2014/main" id="{F7577EDB-2DF9-4D6E-3E51-89CE0D9FA2BE}"/>
              </a:ext>
            </a:extLst>
          </p:cNvPr>
          <p:cNvSpPr/>
          <p:nvPr/>
        </p:nvSpPr>
        <p:spPr>
          <a:xfrm>
            <a:off x="8678174" y="6238838"/>
            <a:ext cx="1466490" cy="862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342117" y="2216727"/>
            <a:ext cx="3028598" cy="456767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0715" y="2463949"/>
            <a:ext cx="2874367" cy="4239358"/>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0579" y="2613210"/>
            <a:ext cx="2931421" cy="4276984"/>
          </a:xfrm>
          <a:prstGeom prst="rect">
            <a:avLst/>
          </a:prstGeom>
        </p:spPr>
      </p:pic>
    </p:spTree>
    <p:extLst>
      <p:ext uri="{BB962C8B-B14F-4D97-AF65-F5344CB8AC3E}">
        <p14:creationId xmlns:p14="http://schemas.microsoft.com/office/powerpoint/2010/main" val="803602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C11D1C-C080-4D72-A348-140B45CF72A9}"/>
              </a:ext>
            </a:extLst>
          </p:cNvPr>
          <p:cNvGrpSpPr/>
          <p:nvPr/>
        </p:nvGrpSpPr>
        <p:grpSpPr>
          <a:xfrm>
            <a:off x="734576" y="0"/>
            <a:ext cx="337140" cy="6858000"/>
            <a:chOff x="3054583" y="194732"/>
            <a:chExt cx="297456" cy="6496861"/>
          </a:xfrm>
        </p:grpSpPr>
        <p:sp>
          <p:nvSpPr>
            <p:cNvPr id="6" name="Rectangle 5">
              <a:extLst>
                <a:ext uri="{FF2B5EF4-FFF2-40B4-BE49-F238E27FC236}">
                  <a16:creationId xmlns:a16="http://schemas.microsoft.com/office/drawing/2014/main" id="{0CA213E6-E58F-418B-A2FF-497F3218484C}"/>
                </a:ext>
              </a:extLst>
            </p:cNvPr>
            <p:cNvSpPr/>
            <p:nvPr/>
          </p:nvSpPr>
          <p:spPr>
            <a:xfrm>
              <a:off x="3054583" y="194732"/>
              <a:ext cx="234508" cy="6496861"/>
            </a:xfrm>
            <a:prstGeom prst="rect">
              <a:avLst/>
            </a:prstGeom>
            <a:solidFill>
              <a:srgbClr val="1B7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C00C2D-8586-4E27-8FD0-4F7DE345DFF0}"/>
                </a:ext>
              </a:extLst>
            </p:cNvPr>
            <p:cNvSpPr/>
            <p:nvPr/>
          </p:nvSpPr>
          <p:spPr>
            <a:xfrm>
              <a:off x="3269585" y="194732"/>
              <a:ext cx="82454" cy="649686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312C8070-E07E-41D5-8FE1-5C137B143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126" y="83902"/>
            <a:ext cx="3136750" cy="1812795"/>
          </a:xfrm>
          <a:prstGeom prst="rect">
            <a:avLst/>
          </a:prstGeom>
        </p:spPr>
      </p:pic>
      <p:sp>
        <p:nvSpPr>
          <p:cNvPr id="2" name="TextBox 1">
            <a:extLst>
              <a:ext uri="{FF2B5EF4-FFF2-40B4-BE49-F238E27FC236}">
                <a16:creationId xmlns:a16="http://schemas.microsoft.com/office/drawing/2014/main" id="{3DA84AB4-FCA7-65E6-478D-33CB7A21ED40}"/>
              </a:ext>
            </a:extLst>
          </p:cNvPr>
          <p:cNvSpPr txBox="1"/>
          <p:nvPr/>
        </p:nvSpPr>
        <p:spPr>
          <a:xfrm>
            <a:off x="3161793" y="2628780"/>
            <a:ext cx="6985417" cy="769441"/>
          </a:xfrm>
          <a:prstGeom prst="rect">
            <a:avLst/>
          </a:prstGeom>
          <a:noFill/>
        </p:spPr>
        <p:txBody>
          <a:bodyPr wrap="square" rtlCol="0">
            <a:spAutoFit/>
          </a:bodyPr>
          <a:lstStyle/>
          <a:p>
            <a:pPr algn="ctr"/>
            <a:r>
              <a:rPr lang="en-US" sz="4400" b="1" dirty="0"/>
              <a:t>THANK YOU..!!</a:t>
            </a:r>
            <a:endParaRPr lang="en-IN" sz="4400" b="1" dirty="0"/>
          </a:p>
        </p:txBody>
      </p:sp>
      <p:sp>
        <p:nvSpPr>
          <p:cNvPr id="3" name="TextBox 2">
            <a:extLst>
              <a:ext uri="{FF2B5EF4-FFF2-40B4-BE49-F238E27FC236}">
                <a16:creationId xmlns:a16="http://schemas.microsoft.com/office/drawing/2014/main" id="{22A0B715-5144-AA9A-0DED-8A201FC60444}"/>
              </a:ext>
            </a:extLst>
          </p:cNvPr>
          <p:cNvSpPr txBox="1"/>
          <p:nvPr/>
        </p:nvSpPr>
        <p:spPr>
          <a:xfrm>
            <a:off x="3161793" y="4130304"/>
            <a:ext cx="6985417" cy="830997"/>
          </a:xfrm>
          <a:prstGeom prst="rect">
            <a:avLst/>
          </a:prstGeom>
          <a:noFill/>
        </p:spPr>
        <p:txBody>
          <a:bodyPr wrap="square" rtlCol="0">
            <a:spAutoFit/>
          </a:bodyPr>
          <a:lstStyle/>
          <a:p>
            <a:pPr algn="ctr"/>
            <a:r>
              <a:rPr lang="en-US" sz="2400" dirty="0">
                <a:solidFill>
                  <a:srgbClr val="1A75BB"/>
                </a:solidFill>
              </a:rPr>
              <a:t>Please let us know your test case, </a:t>
            </a:r>
          </a:p>
          <a:p>
            <a:pPr algn="ctr"/>
            <a:r>
              <a:rPr lang="en-US" sz="2400" dirty="0">
                <a:solidFill>
                  <a:srgbClr val="1A75BB"/>
                </a:solidFill>
              </a:rPr>
              <a:t>we are ready to develop.</a:t>
            </a:r>
            <a:endParaRPr lang="en-IN" sz="2400" dirty="0">
              <a:solidFill>
                <a:srgbClr val="1A75BB"/>
              </a:solidFill>
            </a:endParaRPr>
          </a:p>
        </p:txBody>
      </p:sp>
      <p:sp>
        <p:nvSpPr>
          <p:cNvPr id="4" name="Google Shape;258;p12">
            <a:extLst>
              <a:ext uri="{FF2B5EF4-FFF2-40B4-BE49-F238E27FC236}">
                <a16:creationId xmlns:a16="http://schemas.microsoft.com/office/drawing/2014/main" id="{1D3CFD26-7831-3945-5181-2FF7FE576CDB}"/>
              </a:ext>
            </a:extLst>
          </p:cNvPr>
          <p:cNvSpPr txBox="1"/>
          <p:nvPr/>
        </p:nvSpPr>
        <p:spPr>
          <a:xfrm>
            <a:off x="4362307" y="6225707"/>
            <a:ext cx="4705893"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dirty="0">
                <a:solidFill>
                  <a:schemeClr val="dk1"/>
                </a:solidFill>
                <a:latin typeface="Calibri"/>
                <a:ea typeface="Calibri"/>
                <a:cs typeface="Calibri"/>
                <a:sym typeface="Calibri"/>
              </a:rPr>
              <a:t>Office No. 822, 8</a:t>
            </a:r>
            <a:r>
              <a:rPr lang="en-GB" sz="1300" b="0" i="0" u="none" strike="noStrike" cap="none" baseline="30000" dirty="0">
                <a:solidFill>
                  <a:schemeClr val="dk1"/>
                </a:solidFill>
                <a:latin typeface="Calibri"/>
                <a:ea typeface="Calibri"/>
                <a:cs typeface="Calibri"/>
                <a:sym typeface="Calibri"/>
              </a:rPr>
              <a:t>th</a:t>
            </a:r>
            <a:r>
              <a:rPr lang="en-GB" sz="1300" b="0" i="0" u="none" strike="noStrike" cap="none" dirty="0">
                <a:solidFill>
                  <a:schemeClr val="dk1"/>
                </a:solidFill>
                <a:latin typeface="Calibri"/>
                <a:ea typeface="Calibri"/>
                <a:cs typeface="Calibri"/>
                <a:sym typeface="Calibri"/>
              </a:rPr>
              <a:t> Floor, </a:t>
            </a:r>
            <a:r>
              <a:rPr lang="en-GB" sz="1300" b="0" i="0" u="none" strike="noStrike" cap="none" dirty="0" err="1">
                <a:solidFill>
                  <a:schemeClr val="dk1"/>
                </a:solidFill>
                <a:latin typeface="Calibri"/>
                <a:ea typeface="Calibri"/>
                <a:cs typeface="Calibri"/>
                <a:sym typeface="Calibri"/>
              </a:rPr>
              <a:t>Suratwwala</a:t>
            </a:r>
            <a:r>
              <a:rPr lang="en-GB" sz="1300" b="0" i="0" u="none" strike="noStrike" cap="none" dirty="0">
                <a:solidFill>
                  <a:schemeClr val="dk1"/>
                </a:solidFill>
                <a:latin typeface="Calibri"/>
                <a:ea typeface="Calibri"/>
                <a:cs typeface="Calibri"/>
                <a:sym typeface="Calibri"/>
              </a:rPr>
              <a:t> Mark Plaza, Hinj</a:t>
            </a:r>
            <a:r>
              <a:rPr lang="en-GB" sz="1300" dirty="0">
                <a:solidFill>
                  <a:schemeClr val="dk1"/>
                </a:solidFill>
                <a:latin typeface="Calibri"/>
                <a:ea typeface="Calibri"/>
                <a:cs typeface="Calibri"/>
                <a:sym typeface="Calibri"/>
              </a:rPr>
              <a:t>ewadi, Pune</a:t>
            </a:r>
            <a:endParaRPr sz="1400" b="0" i="0" u="none" strike="noStrike" cap="none" dirty="0">
              <a:solidFill>
                <a:srgbClr val="000000"/>
              </a:solidFill>
              <a:latin typeface="Arial"/>
              <a:ea typeface="Arial"/>
              <a:cs typeface="Arial"/>
              <a:sym typeface="Arial"/>
            </a:endParaRPr>
          </a:p>
        </p:txBody>
      </p:sp>
      <p:pic>
        <p:nvPicPr>
          <p:cNvPr id="8" name="Google Shape;259;p12">
            <a:extLst>
              <a:ext uri="{FF2B5EF4-FFF2-40B4-BE49-F238E27FC236}">
                <a16:creationId xmlns:a16="http://schemas.microsoft.com/office/drawing/2014/main" id="{033D9691-918A-D626-3FCB-85FED518DB27}"/>
              </a:ext>
            </a:extLst>
          </p:cNvPr>
          <p:cNvPicPr preferRelativeResize="0"/>
          <p:nvPr/>
        </p:nvPicPr>
        <p:blipFill rotWithShape="1">
          <a:blip r:embed="rId3">
            <a:alphaModFix/>
          </a:blip>
          <a:srcRect l="10257" t="82943" r="81232" b="6622"/>
          <a:stretch/>
        </p:blipFill>
        <p:spPr>
          <a:xfrm>
            <a:off x="2798622" y="5375876"/>
            <a:ext cx="1612321" cy="1398222"/>
          </a:xfrm>
          <a:prstGeom prst="rect">
            <a:avLst/>
          </a:prstGeom>
          <a:noFill/>
          <a:ln>
            <a:noFill/>
          </a:ln>
        </p:spPr>
      </p:pic>
      <p:sp>
        <p:nvSpPr>
          <p:cNvPr id="9" name="Google Shape;260;p12">
            <a:extLst>
              <a:ext uri="{FF2B5EF4-FFF2-40B4-BE49-F238E27FC236}">
                <a16:creationId xmlns:a16="http://schemas.microsoft.com/office/drawing/2014/main" id="{83379144-2E82-269F-2536-9DCB3F63C75C}"/>
              </a:ext>
            </a:extLst>
          </p:cNvPr>
          <p:cNvSpPr txBox="1"/>
          <p:nvPr/>
        </p:nvSpPr>
        <p:spPr>
          <a:xfrm>
            <a:off x="4069616" y="5933817"/>
            <a:ext cx="3528812"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dirty="0">
                <a:solidFill>
                  <a:schemeClr val="dk1"/>
                </a:solidFill>
                <a:latin typeface="Calibri"/>
                <a:ea typeface="Calibri"/>
                <a:cs typeface="Calibri"/>
                <a:sym typeface="Calibri"/>
              </a:rPr>
              <a:t>+91 </a:t>
            </a:r>
            <a:r>
              <a:rPr lang="en-GB" sz="1300" dirty="0">
                <a:solidFill>
                  <a:schemeClr val="dk1"/>
                </a:solidFill>
                <a:latin typeface="Calibri"/>
                <a:ea typeface="Calibri"/>
                <a:cs typeface="Calibri"/>
                <a:sym typeface="Calibri"/>
              </a:rPr>
              <a:t>993 052 </a:t>
            </a:r>
            <a:r>
              <a:rPr lang="en-GB" sz="1300" b="0" i="0" u="none" strike="noStrike" cap="none" dirty="0">
                <a:solidFill>
                  <a:schemeClr val="dk1"/>
                </a:solidFill>
                <a:latin typeface="Calibri"/>
                <a:ea typeface="Calibri"/>
                <a:cs typeface="Calibri"/>
                <a:sym typeface="Calibri"/>
              </a:rPr>
              <a:t>2904</a:t>
            </a:r>
            <a:endParaRPr sz="1400" b="0" i="0" u="none" strike="noStrike" cap="none" dirty="0">
              <a:solidFill>
                <a:srgbClr val="000000"/>
              </a:solidFill>
              <a:latin typeface="Arial"/>
              <a:ea typeface="Arial"/>
              <a:cs typeface="Arial"/>
              <a:sym typeface="Arial"/>
            </a:endParaRPr>
          </a:p>
        </p:txBody>
      </p:sp>
      <p:pic>
        <p:nvPicPr>
          <p:cNvPr id="10" name="Google Shape;261;p12">
            <a:extLst>
              <a:ext uri="{FF2B5EF4-FFF2-40B4-BE49-F238E27FC236}">
                <a16:creationId xmlns:a16="http://schemas.microsoft.com/office/drawing/2014/main" id="{1FC0A66D-9003-5E69-EEA3-9FC14443E22A}"/>
              </a:ext>
            </a:extLst>
          </p:cNvPr>
          <p:cNvPicPr preferRelativeResize="0"/>
          <p:nvPr/>
        </p:nvPicPr>
        <p:blipFill rotWithShape="1">
          <a:blip r:embed="rId4">
            <a:alphaModFix/>
          </a:blip>
          <a:srcRect l="24588" t="85975" r="70178" b="8920"/>
          <a:stretch/>
        </p:blipFill>
        <p:spPr>
          <a:xfrm>
            <a:off x="4972507" y="5641968"/>
            <a:ext cx="1400761" cy="965429"/>
          </a:xfrm>
          <a:prstGeom prst="rect">
            <a:avLst/>
          </a:prstGeom>
          <a:noFill/>
          <a:ln>
            <a:noFill/>
          </a:ln>
        </p:spPr>
      </p:pic>
      <p:sp>
        <p:nvSpPr>
          <p:cNvPr id="11" name="Google Shape;262;p12">
            <a:extLst>
              <a:ext uri="{FF2B5EF4-FFF2-40B4-BE49-F238E27FC236}">
                <a16:creationId xmlns:a16="http://schemas.microsoft.com/office/drawing/2014/main" id="{60F4CC7E-B7A6-E618-9DDB-6DD1B57BFCE5}"/>
              </a:ext>
            </a:extLst>
          </p:cNvPr>
          <p:cNvSpPr txBox="1"/>
          <p:nvPr/>
        </p:nvSpPr>
        <p:spPr>
          <a:xfrm>
            <a:off x="5790182" y="5947752"/>
            <a:ext cx="2431049"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dirty="0">
                <a:solidFill>
                  <a:schemeClr val="dk1"/>
                </a:solidFill>
                <a:latin typeface="Calibri"/>
                <a:ea typeface="Calibri"/>
                <a:cs typeface="Calibri"/>
                <a:sym typeface="Calibri"/>
              </a:rPr>
              <a:t>workwithus</a:t>
            </a:r>
            <a:r>
              <a:rPr lang="en-GB" sz="1300" b="0" i="0" u="none" strike="noStrike" cap="none" dirty="0">
                <a:solidFill>
                  <a:schemeClr val="dk1"/>
                </a:solidFill>
                <a:latin typeface="Calibri"/>
                <a:ea typeface="Calibri"/>
                <a:cs typeface="Calibri"/>
                <a:sym typeface="Calibri"/>
              </a:rPr>
              <a:t>@gbisinc.com</a:t>
            </a:r>
            <a:endParaRPr sz="1400" b="0" i="0" u="none" strike="noStrike" cap="none" dirty="0">
              <a:solidFill>
                <a:srgbClr val="000000"/>
              </a:solidFill>
              <a:latin typeface="Arial"/>
              <a:ea typeface="Arial"/>
              <a:cs typeface="Arial"/>
              <a:sym typeface="Arial"/>
            </a:endParaRPr>
          </a:p>
        </p:txBody>
      </p:sp>
      <p:pic>
        <p:nvPicPr>
          <p:cNvPr id="12" name="Google Shape;263;p12">
            <a:extLst>
              <a:ext uri="{FF2B5EF4-FFF2-40B4-BE49-F238E27FC236}">
                <a16:creationId xmlns:a16="http://schemas.microsoft.com/office/drawing/2014/main" id="{216EEEB9-582A-12C4-678E-1C6B070E1C67}"/>
              </a:ext>
            </a:extLst>
          </p:cNvPr>
          <p:cNvPicPr preferRelativeResize="0"/>
          <p:nvPr/>
        </p:nvPicPr>
        <p:blipFill rotWithShape="1">
          <a:blip r:embed="rId5">
            <a:alphaModFix/>
          </a:blip>
          <a:srcRect l="31909" t="82876" r="62868" b="8093"/>
          <a:stretch/>
        </p:blipFill>
        <p:spPr>
          <a:xfrm>
            <a:off x="7167653" y="5306384"/>
            <a:ext cx="1068044" cy="1306180"/>
          </a:xfrm>
          <a:prstGeom prst="rect">
            <a:avLst/>
          </a:prstGeom>
          <a:noFill/>
          <a:ln>
            <a:noFill/>
          </a:ln>
        </p:spPr>
      </p:pic>
      <p:sp>
        <p:nvSpPr>
          <p:cNvPr id="13" name="Google Shape;264;p12">
            <a:extLst>
              <a:ext uri="{FF2B5EF4-FFF2-40B4-BE49-F238E27FC236}">
                <a16:creationId xmlns:a16="http://schemas.microsoft.com/office/drawing/2014/main" id="{A32DFC28-2227-C2B2-2485-2E717E4716D2}"/>
              </a:ext>
            </a:extLst>
          </p:cNvPr>
          <p:cNvSpPr txBox="1"/>
          <p:nvPr/>
        </p:nvSpPr>
        <p:spPr>
          <a:xfrm>
            <a:off x="7989191" y="5943432"/>
            <a:ext cx="2158019"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dirty="0">
                <a:solidFill>
                  <a:schemeClr val="dk1"/>
                </a:solidFill>
                <a:latin typeface="Calibri"/>
                <a:ea typeface="Calibri"/>
                <a:cs typeface="Calibri"/>
                <a:sym typeface="Calibri"/>
              </a:rPr>
              <a:t>www.gbisinc.com </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9463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540</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Pop</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goswamirahul54321@gmail.com</dc:creator>
  <cp:lastModifiedBy>HP</cp:lastModifiedBy>
  <cp:revision>118</cp:revision>
  <dcterms:created xsi:type="dcterms:W3CDTF">2024-02-12T10:26:29Z</dcterms:created>
  <dcterms:modified xsi:type="dcterms:W3CDTF">2025-01-10T12:24:52Z</dcterms:modified>
</cp:coreProperties>
</file>