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4280" autoAdjust="0"/>
  </p:normalViewPr>
  <p:slideViewPr>
    <p:cSldViewPr>
      <p:cViewPr varScale="1">
        <p:scale>
          <a:sx n="72" d="100"/>
          <a:sy n="72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9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DM_project_boat_trader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'[Worksheet in DM_project_boat_trader]Sheet4'!$B$1</c:f>
              <c:strCache>
                <c:ptCount val="1"/>
                <c:pt idx="0">
                  <c:v>Count of 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'[Worksheet in DM_project_boat_trader]Sheet4'!$A$2:$A$6</c:f>
              <c:strCache>
                <c:ptCount val="5"/>
                <c:pt idx="0">
                  <c:v>100K - 260K</c:v>
                </c:pt>
                <c:pt idx="1">
                  <c:v>25K - 50K</c:v>
                </c:pt>
                <c:pt idx="2">
                  <c:v>25K &amp; lower</c:v>
                </c:pt>
                <c:pt idx="3">
                  <c:v>260K &amp; Higher</c:v>
                </c:pt>
                <c:pt idx="4">
                  <c:v>50K - 100K</c:v>
                </c:pt>
              </c:strCache>
            </c:strRef>
          </c:cat>
          <c:val>
            <c:numRef>
              <c:f>'[Worksheet in DM_project_boat_trader]Sheet4'!$B$2:$B$6</c:f>
              <c:numCache>
                <c:formatCode>General</c:formatCode>
                <c:ptCount val="5"/>
                <c:pt idx="0">
                  <c:v>326</c:v>
                </c:pt>
                <c:pt idx="1">
                  <c:v>178</c:v>
                </c:pt>
                <c:pt idx="2">
                  <c:v>59</c:v>
                </c:pt>
                <c:pt idx="3">
                  <c:v>259</c:v>
                </c:pt>
                <c:pt idx="4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A6-4751-89F9-273696A68C68}"/>
            </c:ext>
          </c:extLst>
        </c:ser>
        <c:ser>
          <c:idx val="1"/>
          <c:order val="1"/>
          <c:tx>
            <c:strRef>
              <c:f>'[Worksheet in DM_project_boat_trader]Sheet4'!$C$1</c:f>
              <c:strCache>
                <c:ptCount val="1"/>
                <c:pt idx="0">
                  <c:v>Count of Price_range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'[Worksheet in DM_project_boat_trader]Sheet4'!$A$2:$A$6</c:f>
              <c:strCache>
                <c:ptCount val="5"/>
                <c:pt idx="0">
                  <c:v>100K - 260K</c:v>
                </c:pt>
                <c:pt idx="1">
                  <c:v>25K - 50K</c:v>
                </c:pt>
                <c:pt idx="2">
                  <c:v>25K &amp; lower</c:v>
                </c:pt>
                <c:pt idx="3">
                  <c:v>260K &amp; Higher</c:v>
                </c:pt>
                <c:pt idx="4">
                  <c:v>50K - 100K</c:v>
                </c:pt>
              </c:strCache>
            </c:strRef>
          </c:cat>
          <c:val>
            <c:numRef>
              <c:f>'[Worksheet in DM_project_boat_trader]Sheet4'!$C$2:$C$6</c:f>
              <c:numCache>
                <c:formatCode>General</c:formatCode>
                <c:ptCount val="5"/>
                <c:pt idx="0">
                  <c:v>375</c:v>
                </c:pt>
                <c:pt idx="1">
                  <c:v>112</c:v>
                </c:pt>
                <c:pt idx="2">
                  <c:v>68</c:v>
                </c:pt>
                <c:pt idx="3">
                  <c:v>232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A6-4751-89F9-273696A68C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7773352"/>
        <c:axId val="467773680"/>
      </c:lineChart>
      <c:catAx>
        <c:axId val="46777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773680"/>
        <c:crosses val="autoZero"/>
        <c:auto val="1"/>
        <c:lblAlgn val="ctr"/>
        <c:lblOffset val="100"/>
        <c:noMultiLvlLbl val="0"/>
      </c:catAx>
      <c:valAx>
        <c:axId val="46777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77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6C6C-8416-492E-8BB7-F9BDE696A6DB}" type="datetimeFigureOut">
              <a:rPr lang="en-IN" smtClean="0"/>
              <a:t>2017-08-23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6C88-3EB8-4570-BA2E-15D39390B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7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96C88-3EB8-4570-BA2E-15D39390BCB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University of South Florida</a:t>
            </a:r>
            <a:br>
              <a:rPr lang="en-US" dirty="0"/>
            </a:br>
            <a:r>
              <a:rPr lang="en-US" dirty="0"/>
              <a:t>ISM 6136 – Data Mining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305800" cy="231413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800" u="sng" dirty="0"/>
              <a:t>Exploratory Data Analysis  and Data Mining of Boattrader Inc.</a:t>
            </a:r>
          </a:p>
          <a:p>
            <a:pPr algn="ctr"/>
            <a:endParaRPr lang="en-US" sz="3800" u="sng" dirty="0"/>
          </a:p>
          <a:p>
            <a:pPr algn="l"/>
            <a:endParaRPr lang="en-US" u="sng" dirty="0"/>
          </a:p>
          <a:p>
            <a:pPr algn="l"/>
            <a:r>
              <a:rPr lang="en-US" b="1" dirty="0"/>
              <a:t>By:</a:t>
            </a:r>
          </a:p>
          <a:p>
            <a:pPr algn="just"/>
            <a:r>
              <a:rPr lang="en-US" b="1" dirty="0" err="1"/>
              <a:t>Vinay</a:t>
            </a:r>
            <a:r>
              <a:rPr lang="en-US" b="1" dirty="0"/>
              <a:t> </a:t>
            </a:r>
            <a:r>
              <a:rPr lang="en-US" b="1" dirty="0" err="1"/>
              <a:t>Dabhade</a:t>
            </a:r>
            <a:endParaRPr lang="en-US" b="1" dirty="0"/>
          </a:p>
          <a:p>
            <a:pPr algn="just"/>
            <a:r>
              <a:rPr lang="en-US" b="1" dirty="0"/>
              <a:t>Gandhar Pathak</a:t>
            </a:r>
          </a:p>
          <a:p>
            <a:pPr algn="just"/>
            <a:r>
              <a:rPr lang="en-US" b="1" dirty="0"/>
              <a:t>Rajesh </a:t>
            </a:r>
            <a:r>
              <a:rPr lang="en-US" b="1" dirty="0" err="1"/>
              <a:t>Patil</a:t>
            </a:r>
            <a:endParaRPr lang="en-US" b="1" dirty="0"/>
          </a:p>
          <a:p>
            <a:pPr algn="just"/>
            <a:r>
              <a:rPr lang="en-US" b="1" dirty="0" err="1"/>
              <a:t>Gaurav</a:t>
            </a:r>
            <a:r>
              <a:rPr lang="en-US" b="1" dirty="0"/>
              <a:t> </a:t>
            </a:r>
            <a:r>
              <a:rPr lang="en-US" b="1" dirty="0" err="1"/>
              <a:t>Kulkarni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b="1" u="sng" dirty="0"/>
              <a:t>Observations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79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/>
              <a:t>    </a:t>
            </a:r>
          </a:p>
          <a:p>
            <a:pPr algn="just">
              <a:buNone/>
            </a:pPr>
            <a:r>
              <a:rPr lang="en-US" sz="2000" dirty="0"/>
              <a:t>By looking at the above visualizations, we can conclude following about the data:</a:t>
            </a:r>
          </a:p>
          <a:p>
            <a:pPr algn="just">
              <a:buNone/>
            </a:pPr>
            <a:endParaRPr lang="en-US" sz="2000" dirty="0"/>
          </a:p>
          <a:p>
            <a:pPr marL="457200" indent="-457200" algn="just">
              <a:buAutoNum type="arabicParenR"/>
            </a:pPr>
            <a:r>
              <a:rPr lang="en-US" sz="1800" dirty="0"/>
              <a:t>Price of boat increases as the Manufacture Year increases </a:t>
            </a:r>
            <a:r>
              <a:rPr lang="en-US" sz="1800" dirty="0" err="1"/>
              <a:t>i.e</a:t>
            </a:r>
            <a:r>
              <a:rPr lang="en-US" sz="1800" dirty="0"/>
              <a:t> Newer the boat , higher the price. </a:t>
            </a:r>
          </a:p>
          <a:p>
            <a:pPr marL="457200" indent="-457200" algn="just">
              <a:buAutoNum type="arabicParenR"/>
            </a:pPr>
            <a:r>
              <a:rPr lang="en-US" sz="1800" dirty="0"/>
              <a:t>Hull Material=Fiber Glass are the most expensive boats</a:t>
            </a:r>
          </a:p>
          <a:p>
            <a:pPr marL="457200" indent="-457200" algn="just">
              <a:buAutoNum type="arabicParenR" startAt="3"/>
            </a:pPr>
            <a:r>
              <a:rPr lang="en-US" sz="1800" dirty="0"/>
              <a:t>Boats with Class as “Power” are high in Price with class= “PWC” being the      least paid</a:t>
            </a:r>
          </a:p>
          <a:p>
            <a:pPr marL="457200" indent="-457200" algn="just">
              <a:buAutoNum type="arabicParenR" startAt="4"/>
            </a:pPr>
            <a:r>
              <a:rPr lang="en-US" sz="1800" dirty="0"/>
              <a:t>Boats with Size=Medium and Class=Power, are the highest priced, against </a:t>
            </a:r>
          </a:p>
          <a:p>
            <a:pPr marL="457200" indent="-457200" algn="just">
              <a:buNone/>
            </a:pPr>
            <a:r>
              <a:rPr lang="en-US" sz="1800" dirty="0"/>
              <a:t>	the expectation that longer boats should be high priced. Important observation!</a:t>
            </a:r>
          </a:p>
          <a:p>
            <a:pPr marL="457200" indent="-457200" algn="just">
              <a:buAutoNum type="arabicParenR" startAt="5"/>
            </a:pPr>
            <a:r>
              <a:rPr lang="en-US" sz="1800" dirty="0"/>
              <a:t>Boats with Fuel Type= “Diesel” are highest price, with Electric Boats being least paid.</a:t>
            </a:r>
          </a:p>
          <a:p>
            <a:pPr algn="just">
              <a:buAutoNum type="arabicParenR" startAt="6"/>
            </a:pPr>
            <a:r>
              <a:rPr lang="en-US" sz="1800" dirty="0"/>
              <a:t>   Price of the boats on east coast of Florida (Miami) are higher as compared to          West Coast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modelling to predict prices. High P-value and low t-stat.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gave a relatively high accuracy of prediction for Price range prediction.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accuracy achieved by increasing training cycles to 5000 cycles and keeping learning rate to 0.3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91078"/>
            <a:ext cx="5074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+mj-lt"/>
              </a:rPr>
              <a:t>Predictive modelling using Rapid Miner</a:t>
            </a:r>
          </a:p>
        </p:txBody>
      </p:sp>
    </p:spTree>
    <p:extLst>
      <p:ext uri="{BB962C8B-B14F-4D97-AF65-F5344CB8AC3E}">
        <p14:creationId xmlns:p14="http://schemas.microsoft.com/office/powerpoint/2010/main" val="42860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Price range=IF(J2&gt;260000,"260K &amp; </a:t>
            </a:r>
            <a:r>
              <a:rPr lang="en-IN" dirty="0" err="1"/>
              <a:t>Higher",IF</a:t>
            </a:r>
            <a:r>
              <a:rPr lang="en-IN" dirty="0"/>
              <a:t>(J24&gt;100000,"100K - 260K",IF(J2&gt;50000,"50K - 100K",IF(J2&gt;25000,"25K - 50K","25K &amp; lower"))))</a:t>
            </a:r>
          </a:p>
          <a:p>
            <a:endParaRPr lang="en-IN" dirty="0"/>
          </a:p>
          <a:p>
            <a:r>
              <a:rPr lang="en-IN" dirty="0"/>
              <a:t>Location Type=IF(OR(M3="St. Petersburg- FL",M3="Fort Lauderdale- FL",M3="Miami- FL",M3="Tampa- FL",M3="St Petersburg- FL",M3="Clearwater- FL",M3="St. Pete- FL",M3="Orlando- FL",M3="Jacksonville- FL",M3="Sarasota- FL",M3="Miami Beach- FL",M3="Clearwater Beach- FL",M3="Daytona Beach",M3="Fort Myers- FL"),"</a:t>
            </a:r>
            <a:r>
              <a:rPr lang="en-IN" dirty="0" err="1"/>
              <a:t>City","Town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Year Range=IF(I3&gt;=2010,"2010 &amp; </a:t>
            </a:r>
            <a:r>
              <a:rPr lang="en-IN" dirty="0" err="1"/>
              <a:t>above",IF</a:t>
            </a:r>
            <a:r>
              <a:rPr lang="en-IN" dirty="0"/>
              <a:t>(I3&gt;=2000,"2000-2009",IF(I3&gt;=1990,"1990-1999",IF(I3&gt;=1980,"1980-1989",IF(I3&gt;=1970,"1970-1979","1960-1969")))))</a:t>
            </a:r>
          </a:p>
        </p:txBody>
      </p:sp>
    </p:spTree>
    <p:extLst>
      <p:ext uri="{BB962C8B-B14F-4D97-AF65-F5344CB8AC3E}">
        <p14:creationId xmlns:p14="http://schemas.microsoft.com/office/powerpoint/2010/main" val="414090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7" y="914400"/>
            <a:ext cx="8229600" cy="23311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0267" y="3413503"/>
            <a:ext cx="8475134" cy="33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704088"/>
            <a:ext cx="7810500" cy="1704975"/>
          </a:xfrm>
          <a:prstGeom prst="rect">
            <a:avLst/>
          </a:prstGeom>
        </p:spPr>
      </p:pic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634112"/>
              </p:ext>
            </p:extLst>
          </p:nvPr>
        </p:nvGraphicFramePr>
        <p:xfrm>
          <a:off x="2057400" y="2971800"/>
          <a:ext cx="6898341" cy="353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43092"/>
              </p:ext>
            </p:extLst>
          </p:nvPr>
        </p:nvGraphicFramePr>
        <p:xfrm>
          <a:off x="423332" y="3733800"/>
          <a:ext cx="125306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332" y="3733800"/>
                        <a:ext cx="1253067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63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Building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a cleaned dataset and set the variable ‘Price_Range’ as Target.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StatExplore node, obtained following details about dataset: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Nine I/p variables and one target variable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There are no missing values in the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partitioned per below: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Training: 30%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Validation: 30%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Test: 40%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5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Summary: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Parameters: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Maximum Depth: 10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Leaf Size: 4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88685"/>
            <a:ext cx="4304149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Diagram: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Statistics: Accuracy achieved is 66.02%. This value is evaluated from the Misclassification rate of Test dataset.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Rules: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9478"/>
              </p:ext>
            </p:extLst>
          </p:nvPr>
        </p:nvGraphicFramePr>
        <p:xfrm>
          <a:off x="2819400" y="1371600"/>
          <a:ext cx="91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tmap Image" showAsIcon="1" r:id="rId3" imgW="914400" imgH="771480" progId="Paint.Picture">
                  <p:embed/>
                </p:oleObj>
              </mc:Choice>
              <mc:Fallback>
                <p:oleObj name="Bitmap Image" showAsIcon="1" r:id="rId3" imgW="914400" imgH="77148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371600"/>
                        <a:ext cx="914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43300"/>
            <a:ext cx="9144000" cy="194168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12929"/>
              </p:ext>
            </p:extLst>
          </p:nvPr>
        </p:nvGraphicFramePr>
        <p:xfrm>
          <a:off x="2829636" y="5716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9636" y="5716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48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‘Length’ and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are the two influencing factors for splitting.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Node Rules: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OF: 1970-1979, 1980-1989 or MISSING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Length &lt; 68.5 AND Length &gt;= 46.5 or MISSING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77% of the boats’ prices range between 100K – 260K.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OF: 2010 &amp; ABOVE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Length &lt; 34.5 AND Length &gt;= 29.5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83% of the boat’s prices range between 100K – 260K.</a:t>
            </a:r>
          </a:p>
        </p:txBody>
      </p:sp>
    </p:spTree>
    <p:extLst>
      <p:ext uri="{BB962C8B-B14F-4D97-AF65-F5344CB8AC3E}">
        <p14:creationId xmlns:p14="http://schemas.microsoft.com/office/powerpoint/2010/main" val="371999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OF: 2010 &amp; ABOVE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Length &lt; 46.5 AND Length &gt;= 34.5 or MISSING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73% of the boats have their prices 260K or Higher.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Model: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7" y="3511455"/>
            <a:ext cx="7536345" cy="15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228600"/>
            <a:ext cx="7772400" cy="93662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5800" y="1219200"/>
            <a:ext cx="7848600" cy="426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project aims to understand and implement data retrieval from a website through Python and then performing data mining on the processed data.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process of automatically extracting meaningful data from a website, in real time, is called webscraping.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this particular project, we have implemented a Webscraper engine in Python which can extract particular data from a Boat e-commerce website. This system extracts basic information of a boat listed on the website, like Price, Class, Location,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Zipcode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Hull Material, fuel type, etc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495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990600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1" y="225286"/>
            <a:ext cx="8991599" cy="6506817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Node Splitting: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Year range is 2000-2009, train and validation partitions consist of 109 and 115 records respectively.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these records fall within range 50K-100K and 100k-260K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year is 2010 and above, train and validation partitions consist of 109 and 115 records respectively.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62000"/>
            <a:ext cx="6858000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comprehensive understanding of different data mining tasks and the algorithms most appropriate for addressing them.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models/algorithms with respect to their accuracy.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visualization on a self directed piece of real dataset.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Conceptualise a data mining solution to a practical problem.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900" b="1" u="sng" dirty="0"/>
              <a:t>Python Webscrapping: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499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basic tasks that are used to scrape web sites: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Load a web page to a string.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Parse HTML from a web page to locate the interesting bits.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first thing to do when writing a scraping script is to manually inspect the page(s) to scrape to determine how the data can be located.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Inspecting the HTML, we can typically see below structure: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NOTE: Due to the massive amount of listings on the website, we have extracted listings within Florida only.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746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900" b="1" u="sng" dirty="0">
                <a:cs typeface="Times New Roman" pitchFamily="18" charset="0"/>
              </a:rPr>
              <a:t>Data Preparation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1) Connect to the search link to fetch all record details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2) Click on Page 1 link out of n pages.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3) Boat listings - find all links 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 of listings and store in array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4) Loop inside each listing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5) Find Boat Details like Class, Length, Price, etc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6) Go to next listing in the page and repeat step 5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7) At end of page listing, go to next page link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8) Do steps 3 to 7 for all pages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9) Export dataset to excel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82169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400" b="1" u="sng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Following stepwise data cleaning is implemented: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Remove all entries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 (indicating blank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value)</a:t>
            </a:r>
          </a:p>
          <a:p>
            <a:pPr marL="228600" indent="-22860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Remove all entries with Price = Not mentioned (indicating invalid or empty price value)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Remove 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entires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Seller_contact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Blank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4) Remove all entries with blank Fuel Types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5) Remove all duplicates</a:t>
            </a:r>
          </a:p>
          <a:p>
            <a:pPr marL="228600" indent="-22860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Trimmed Leading spaces to avoid error in loading data, removed single and double quotes from columns</a:t>
            </a:r>
          </a:p>
          <a:p>
            <a:pPr marL="457200" indent="-45720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7) Identified locations and classified them into cities and towns to simplify</a:t>
            </a:r>
          </a:p>
          <a:p>
            <a:pPr marL="228600" indent="-22860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8) Classified make year into range of decades and created price range based on distribution of prices</a:t>
            </a:r>
          </a:p>
          <a:p>
            <a:pPr marL="457200" indent="-45720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   After doing the data cleaning, We got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8201 records.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This data was then used for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data modeling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/>
              <a:t>Data Visualization-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performed important data visualizations to understand how price varies by different characteristics of boats.</a:t>
            </a:r>
          </a:p>
          <a:p>
            <a:pPr lvl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Price against Hull Material/Year Category</a:t>
            </a:r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46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610600" cy="6400800"/>
          </a:xfrm>
        </p:spPr>
        <p:txBody>
          <a:bodyPr/>
          <a:lstStyle/>
          <a:p>
            <a:pPr lvl="0">
              <a:buNone/>
            </a:pPr>
            <a:r>
              <a:rPr lang="en-US" sz="2800" dirty="0"/>
              <a:t>2</a:t>
            </a:r>
            <a:r>
              <a:rPr lang="en-US" sz="4000" dirty="0">
                <a:latin typeface="+mj-lt"/>
              </a:rPr>
              <a:t>) </a:t>
            </a:r>
            <a:r>
              <a:rPr lang="en-US" sz="2800" b="1" u="sng" dirty="0">
                <a:latin typeface="+mj-lt"/>
              </a:rPr>
              <a:t>Price against Propulsion Type/Fuel Type</a:t>
            </a:r>
            <a:endParaRPr lang="en-US" sz="1800" b="1" u="sng" dirty="0">
              <a:latin typeface="+mj-lt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4876799"/>
          </a:xfrm>
        </p:spPr>
        <p:txBody>
          <a:bodyPr/>
          <a:lstStyle/>
          <a:p>
            <a:pPr lvl="0">
              <a:buNone/>
            </a:pPr>
            <a:endParaRPr lang="en-US" sz="2000" b="1" dirty="0"/>
          </a:p>
          <a:p>
            <a:pPr lvl="0">
              <a:buNone/>
            </a:pPr>
            <a:r>
              <a:rPr lang="en-US" sz="2800" b="1" dirty="0">
                <a:latin typeface="+mj-lt"/>
              </a:rPr>
              <a:t>3) </a:t>
            </a:r>
            <a:r>
              <a:rPr lang="en-US" sz="2800" b="1" u="sng" dirty="0">
                <a:latin typeface="+mj-lt"/>
              </a:rPr>
              <a:t>Price against Class/Length Type</a:t>
            </a:r>
          </a:p>
          <a:p>
            <a:pPr lvl="0">
              <a:buNone/>
            </a:pPr>
            <a:endParaRPr lang="en-US" sz="2000" b="1" u="sng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>
                <a:latin typeface="+mj-lt"/>
              </a:rPr>
              <a:t>GEO-SPATIAL ANALYSIS:</a:t>
            </a:r>
          </a:p>
          <a:p>
            <a:pPr>
              <a:buNone/>
            </a:pPr>
            <a:r>
              <a:rPr lang="en-US" sz="2800" b="1" u="sng" dirty="0">
                <a:latin typeface="+mj-lt"/>
              </a:rPr>
              <a:t>Price Variation according to zip codes: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000" b="1" u="sng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599"/>
            <a:ext cx="59436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</TotalTime>
  <Words>1140</Words>
  <Application>Microsoft Office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Constantia</vt:lpstr>
      <vt:lpstr>Times New Roman</vt:lpstr>
      <vt:lpstr>Wingdings</vt:lpstr>
      <vt:lpstr>Wingdings 2</vt:lpstr>
      <vt:lpstr>Flow</vt:lpstr>
      <vt:lpstr>Worksheet</vt:lpstr>
      <vt:lpstr>Bitmap Image</vt:lpstr>
      <vt:lpstr>Document</vt:lpstr>
      <vt:lpstr>University of South Florida ISM 6136 – Data Mining</vt:lpstr>
      <vt:lpstr>PowerPoint Presentation</vt:lpstr>
      <vt:lpstr>    Python Webscrapping: </vt:lpstr>
      <vt:lpstr>Data Preparation Algorithm </vt:lpstr>
      <vt:lpstr>Data Cleaning</vt:lpstr>
      <vt:lpstr>Data Visualization- Exploratory Data Analysis</vt:lpstr>
      <vt:lpstr>PowerPoint Presentation</vt:lpstr>
      <vt:lpstr>PowerPoint Presentation</vt:lpstr>
      <vt:lpstr>PowerPoint Presentation</vt:lpstr>
      <vt:lpstr>     Observations</vt:lpstr>
      <vt:lpstr> </vt:lpstr>
      <vt:lpstr>PowerPoint Presentation</vt:lpstr>
      <vt:lpstr>PowerPoint Presentation</vt:lpstr>
      <vt:lpstr>PowerPoint Presentation</vt:lpstr>
      <vt:lpstr>Building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GANDHAR PATHAK</dc:creator>
  <cp:lastModifiedBy>Gaurav Kulkarni</cp:lastModifiedBy>
  <cp:revision>75</cp:revision>
  <dcterms:created xsi:type="dcterms:W3CDTF">2006-08-16T00:00:00Z</dcterms:created>
  <dcterms:modified xsi:type="dcterms:W3CDTF">2017-08-23T17:38:49Z</dcterms:modified>
</cp:coreProperties>
</file>