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996"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34198042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333094962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52561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2945148208"/>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3051022"/>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2631043636"/>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3179596904"/>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114037327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367929885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ED6C-CFF4-402B-98DC-2646E8DE0277}"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79003585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EED6C-CFF4-402B-98DC-2646E8DE0277}"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151383292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EED6C-CFF4-402B-98DC-2646E8DE0277}"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2232679821"/>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EED6C-CFF4-402B-98DC-2646E8DE0277}"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143232100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EED6C-CFF4-402B-98DC-2646E8DE0277}"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220204655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CEED6C-CFF4-402B-98DC-2646E8DE0277}"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383253381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EED6C-CFF4-402B-98DC-2646E8DE0277}"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93218-41CF-44BC-9C3E-4676C96B3535}" type="slidenum">
              <a:rPr lang="en-IN" smtClean="0"/>
              <a:t>‹#›</a:t>
            </a:fld>
            <a:endParaRPr lang="en-IN"/>
          </a:p>
        </p:txBody>
      </p:sp>
    </p:spTree>
    <p:extLst>
      <p:ext uri="{BB962C8B-B14F-4D97-AF65-F5344CB8AC3E}">
        <p14:creationId xmlns:p14="http://schemas.microsoft.com/office/powerpoint/2010/main" val="140487069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EED6C-CFF4-402B-98DC-2646E8DE0277}" type="datetimeFigureOut">
              <a:rPr lang="en-IN" smtClean="0"/>
              <a:t>24-03-2023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393218-41CF-44BC-9C3E-4676C96B3535}" type="slidenum">
              <a:rPr lang="en-IN" smtClean="0"/>
              <a:t>‹#›</a:t>
            </a:fld>
            <a:endParaRPr lang="en-IN"/>
          </a:p>
        </p:txBody>
      </p:sp>
    </p:spTree>
    <p:extLst>
      <p:ext uri="{BB962C8B-B14F-4D97-AF65-F5344CB8AC3E}">
        <p14:creationId xmlns:p14="http://schemas.microsoft.com/office/powerpoint/2010/main" val="1655685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over/>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3C4E1D-0D6C-43EC-0DEF-04E2A6EBA1C3}"/>
              </a:ext>
            </a:extLst>
          </p:cNvPr>
          <p:cNvSpPr>
            <a:spLocks noGrp="1"/>
          </p:cNvSpPr>
          <p:nvPr>
            <p:ph type="ctrTitle"/>
          </p:nvPr>
        </p:nvSpPr>
        <p:spPr>
          <a:xfrm>
            <a:off x="1524000" y="1122363"/>
            <a:ext cx="9144000" cy="2306637"/>
          </a:xfrm>
        </p:spPr>
        <p:txBody>
          <a:bodyPr>
            <a:normAutofit/>
          </a:bodyPr>
          <a:lstStyle/>
          <a:p>
            <a:r>
              <a:rPr lang="en-IN" sz="6600" dirty="0">
                <a:latin typeface="Times New Roman" panose="02020603050405020304" pitchFamily="18" charset="0"/>
                <a:cs typeface="Times New Roman" panose="02020603050405020304" pitchFamily="18" charset="0"/>
              </a:rPr>
              <a:t>Bank Term Deposit Marketing</a:t>
            </a:r>
          </a:p>
        </p:txBody>
      </p:sp>
      <p:sp>
        <p:nvSpPr>
          <p:cNvPr id="3" name="Subtitle 2">
            <a:extLst>
              <a:ext uri="{FF2B5EF4-FFF2-40B4-BE49-F238E27FC236}">
                <a16:creationId xmlns="" xmlns:a16="http://schemas.microsoft.com/office/drawing/2014/main" id="{6FAE3D43-8528-5941-C478-4634C3ED1565}"/>
              </a:ext>
            </a:extLst>
          </p:cNvPr>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By: Gaurav Gore</a:t>
            </a:r>
          </a:p>
        </p:txBody>
      </p:sp>
    </p:spTree>
    <p:extLst>
      <p:ext uri="{BB962C8B-B14F-4D97-AF65-F5344CB8AC3E}">
        <p14:creationId xmlns:p14="http://schemas.microsoft.com/office/powerpoint/2010/main" val="229607426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7A9A94-53AC-6D37-48C5-71477EA6E1A0}"/>
              </a:ext>
            </a:extLst>
          </p:cNvPr>
          <p:cNvSpPr>
            <a:spLocks noGrp="1"/>
          </p:cNvSpPr>
          <p:nvPr>
            <p:ph type="title"/>
          </p:nvPr>
        </p:nvSpPr>
        <p:spPr/>
        <p:txBody>
          <a:bodyPr>
            <a:normAutofit fontScale="90000"/>
          </a:bodyPr>
          <a:lstStyle/>
          <a:p>
            <a:r>
              <a:rPr lang="en-IN" b="1" i="0" dirty="0">
                <a:solidFill>
                  <a:srgbClr val="000000"/>
                </a:solidFill>
                <a:effectLst/>
                <a:latin typeface="Times New Roman" panose="02020603050405020304" pitchFamily="18" charset="0"/>
                <a:cs typeface="Times New Roman" panose="02020603050405020304" pitchFamily="18" charset="0"/>
              </a:rPr>
              <a:t>Business Problem:</a:t>
            </a:r>
            <a:r>
              <a:rPr lang="en-IN" sz="88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 xmlns:a16="http://schemas.microsoft.com/office/drawing/2014/main" id="{014D5245-6F17-1644-5715-F473FEA0A852}"/>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Reducing marketing resources by identifying customers </a:t>
            </a:r>
            <a:r>
              <a:rPr lang="en-US" sz="2400" b="0" i="0" dirty="0" smtClean="0">
                <a:solidFill>
                  <a:srgbClr val="000000"/>
                </a:solidFill>
                <a:effectLst/>
                <a:latin typeface="Times New Roman" panose="02020603050405020304" pitchFamily="18" charset="0"/>
                <a:cs typeface="Times New Roman" panose="02020603050405020304" pitchFamily="18" charset="0"/>
              </a:rPr>
              <a:t>who would </a:t>
            </a:r>
            <a:r>
              <a:rPr lang="en-US" sz="2400" b="0" i="0" dirty="0">
                <a:solidFill>
                  <a:srgbClr val="000000"/>
                </a:solidFill>
                <a:effectLst/>
                <a:latin typeface="Times New Roman" panose="02020603050405020304" pitchFamily="18" charset="0"/>
                <a:cs typeface="Times New Roman" panose="02020603050405020304" pitchFamily="18" charset="0"/>
              </a:rPr>
              <a:t>subscribe to term deposit and thereby direct </a:t>
            </a:r>
            <a:r>
              <a:rPr lang="en-US" sz="2400" b="0" i="0" dirty="0" smtClean="0">
                <a:solidFill>
                  <a:srgbClr val="000000"/>
                </a:solidFill>
                <a:effectLst/>
                <a:latin typeface="Times New Roman" panose="02020603050405020304" pitchFamily="18" charset="0"/>
                <a:cs typeface="Times New Roman" panose="02020603050405020304" pitchFamily="18" charset="0"/>
              </a:rPr>
              <a:t>marketin</a:t>
            </a:r>
            <a:r>
              <a:rPr lang="en-US" sz="2400" dirty="0" smtClean="0">
                <a:solidFill>
                  <a:srgbClr val="000000"/>
                </a:solidFill>
                <a:latin typeface="Times New Roman" panose="02020603050405020304" pitchFamily="18" charset="0"/>
                <a:cs typeface="Times New Roman" panose="02020603050405020304" pitchFamily="18" charset="0"/>
              </a:rPr>
              <a:t>g </a:t>
            </a:r>
            <a:r>
              <a:rPr lang="en-US" sz="2400" b="0" i="0" dirty="0" smtClean="0">
                <a:solidFill>
                  <a:srgbClr val="000000"/>
                </a:solidFill>
                <a:effectLst/>
                <a:latin typeface="Times New Roman" panose="02020603050405020304" pitchFamily="18" charset="0"/>
                <a:cs typeface="Times New Roman" panose="02020603050405020304" pitchFamily="18" charset="0"/>
              </a:rPr>
              <a:t>efforts </a:t>
            </a:r>
            <a:r>
              <a:rPr lang="en-US" sz="2400" b="0" i="0" dirty="0">
                <a:solidFill>
                  <a:srgbClr val="000000"/>
                </a:solidFill>
                <a:effectLst/>
                <a:latin typeface="Times New Roman" panose="02020603050405020304" pitchFamily="18" charset="0"/>
                <a:cs typeface="Times New Roman" panose="02020603050405020304" pitchFamily="18" charset="0"/>
              </a:rPr>
              <a:t>to them.</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9778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A38CA-524B-EF36-5582-6F6C701A0A8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D72A70E-CB6C-95B4-7B30-B9D20B3870D7}"/>
              </a:ext>
            </a:extLst>
          </p:cNvPr>
          <p:cNvSpPr>
            <a:spLocks noGrp="1"/>
          </p:cNvSpPr>
          <p:nvPr>
            <p:ph idx="1"/>
          </p:nvPr>
        </p:nvSpPr>
        <p:spPr/>
        <p:txBody>
          <a:bodyPr>
            <a:normAutofit/>
          </a:bodyPr>
          <a:lstStyle/>
          <a:p>
            <a:pPr algn="just"/>
            <a:r>
              <a:rPr lang="en-US" dirty="0"/>
              <a:t>Bank marketing is known for its nature of developing a unique brand image, which is treated as the capital reputation of the financial academy. It is very important for a bank to develop good relationship with valued customers accompanied by innovative ideas which can be used as measures to meet their requirements.</a:t>
            </a:r>
          </a:p>
          <a:p>
            <a:pPr algn="just"/>
            <a:r>
              <a:rPr lang="en-US" dirty="0"/>
              <a:t>Customers expect quality services and returns. There are good chances that the quality factor will be the sole determinant of successful banking corporations. Therefore, Indian banks need to acknowledge the imperative of proactive Bank Marketing and Customer Relationship Management and also take systematic steps in this direction.</a:t>
            </a:r>
            <a:endParaRPr lang="en-IN" dirty="0"/>
          </a:p>
        </p:txBody>
      </p:sp>
    </p:spTree>
    <p:extLst>
      <p:ext uri="{BB962C8B-B14F-4D97-AF65-F5344CB8AC3E}">
        <p14:creationId xmlns:p14="http://schemas.microsoft.com/office/powerpoint/2010/main" val="113990161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D1D7C-BF69-867F-A6C3-CAFD14DA27D8}"/>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What is a Term Deposit?</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C3B04B-2260-51D9-42CE-D07C4002A87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time deposit or term deposit is a deposit in a financial institution with a specific maturity date or a period to maturity, commonly referred to as its "term". </a:t>
            </a:r>
          </a:p>
          <a:p>
            <a:pPr algn="just"/>
            <a:r>
              <a:rPr lang="en-US" dirty="0">
                <a:latin typeface="Times New Roman" panose="02020603050405020304" pitchFamily="18" charset="0"/>
                <a:cs typeface="Times New Roman" panose="02020603050405020304" pitchFamily="18" charset="0"/>
              </a:rPr>
              <a:t>A term deposit is a fixed-term investment that includes the deposit of money into an account at a financial institution. Term deposit investments usually carry short-term maturities ranging from one month to a few years and will have varying levels of required minimum deposits.</a:t>
            </a:r>
          </a:p>
          <a:p>
            <a:pPr algn="just"/>
            <a:r>
              <a:rPr lang="en-US" dirty="0">
                <a:latin typeface="Times New Roman" panose="02020603050405020304" pitchFamily="18" charset="0"/>
                <a:cs typeface="Times New Roman" panose="02020603050405020304" pitchFamily="18" charset="0"/>
              </a:rPr>
              <a:t>The investor must understand when buying a term deposit that they can withdraw their funds only after the term ends. In some cases, the account holder may allow the investor early termination or withdrawal if they give several days notification. Also, there will be a penalty assessed for early termination.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87750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E1492F5-F37A-3BD8-8CAC-7B80CC019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4361"/>
          </a:xfrm>
          <a:prstGeom prst="rect">
            <a:avLst/>
          </a:prstGeom>
        </p:spPr>
      </p:pic>
    </p:spTree>
    <p:extLst>
      <p:ext uri="{BB962C8B-B14F-4D97-AF65-F5344CB8AC3E}">
        <p14:creationId xmlns:p14="http://schemas.microsoft.com/office/powerpoint/2010/main" val="316277905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5786"/>
            <a:ext cx="7766936" cy="1646302"/>
          </a:xfrm>
        </p:spPr>
        <p:txBody>
          <a:bodyPr/>
          <a:lstStyle/>
          <a:p>
            <a:pPr algn="l"/>
            <a:r>
              <a:rPr lang="en-US" sz="6000" dirty="0" smtClean="0">
                <a:latin typeface="Algerian" panose="04020705040A02060702" pitchFamily="82" charset="0"/>
              </a:rPr>
              <a:t>Approach</a:t>
            </a:r>
            <a:endParaRPr lang="en-US" sz="6000" dirty="0">
              <a:latin typeface="Algerian" panose="04020705040A02060702" pitchFamily="82" charset="0"/>
            </a:endParaRPr>
          </a:p>
        </p:txBody>
      </p:sp>
      <p:sp>
        <p:nvSpPr>
          <p:cNvPr id="3" name="Subtitle 2"/>
          <p:cNvSpPr>
            <a:spLocks noGrp="1"/>
          </p:cNvSpPr>
          <p:nvPr>
            <p:ph type="subTitle" idx="1"/>
          </p:nvPr>
        </p:nvSpPr>
        <p:spPr>
          <a:xfrm>
            <a:off x="594360" y="2423160"/>
            <a:ext cx="11018520" cy="3870959"/>
          </a:xfrm>
        </p:spPr>
        <p:txBody>
          <a:bodyPr>
            <a:normAutofit/>
          </a:bodyPr>
          <a:lstStyle/>
          <a:p>
            <a:pPr algn="l"/>
            <a:r>
              <a:rPr lang="en-US" sz="2800" dirty="0" smtClean="0"/>
              <a:t>Algorithms used – Random Forest</a:t>
            </a:r>
          </a:p>
          <a:p>
            <a:pPr algn="l"/>
            <a:r>
              <a:rPr lang="en-US" sz="2800" dirty="0" smtClean="0"/>
              <a:t>Accuracy – 83.6%</a:t>
            </a:r>
          </a:p>
          <a:p>
            <a:pPr algn="l"/>
            <a:endParaRPr lang="en-US" sz="2800" dirty="0"/>
          </a:p>
          <a:p>
            <a:pPr algn="l"/>
            <a:r>
              <a:rPr lang="en-US" sz="2800" dirty="0" smtClean="0"/>
              <a:t>Future Improvement </a:t>
            </a:r>
            <a:r>
              <a:rPr lang="en-US" sz="2800" dirty="0" smtClean="0"/>
              <a:t>– We can apply more algorithms including deep learning and more boosting methods such as </a:t>
            </a:r>
            <a:r>
              <a:rPr lang="en-US" sz="2800" dirty="0" err="1" smtClean="0"/>
              <a:t>xgboost</a:t>
            </a:r>
            <a:r>
              <a:rPr lang="en-US" sz="2800" dirty="0" smtClean="0"/>
              <a:t>, </a:t>
            </a:r>
            <a:r>
              <a:rPr lang="en-US" sz="2800" dirty="0" err="1" smtClean="0"/>
              <a:t>catboost</a:t>
            </a:r>
            <a:r>
              <a:rPr lang="en-US" sz="2800" dirty="0" smtClean="0"/>
              <a:t>, gradient </a:t>
            </a:r>
            <a:r>
              <a:rPr lang="en-US" sz="2800" dirty="0" err="1" smtClean="0"/>
              <a:t>boostings,etc</a:t>
            </a:r>
            <a:r>
              <a:rPr lang="en-US" sz="2800" smtClean="0"/>
              <a:t>.</a:t>
            </a:r>
            <a:endParaRPr lang="en-US" sz="2800" dirty="0"/>
          </a:p>
        </p:txBody>
      </p:sp>
    </p:spTree>
    <p:extLst>
      <p:ext uri="{BB962C8B-B14F-4D97-AF65-F5344CB8AC3E}">
        <p14:creationId xmlns:p14="http://schemas.microsoft.com/office/powerpoint/2010/main" val="345170754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0366AC-679C-4E92-3770-5D82ED9F7812}"/>
              </a:ext>
            </a:extLst>
          </p:cNvPr>
          <p:cNvSpPr>
            <a:spLocks noGrp="1"/>
          </p:cNvSpPr>
          <p:nvPr>
            <p:ph type="title"/>
          </p:nvPr>
        </p:nvSpPr>
        <p:spPr>
          <a:xfrm>
            <a:off x="1026655" y="2768600"/>
            <a:ext cx="8596668" cy="1320800"/>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06409"/>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1186</TotalTime>
  <Words>313</Words>
  <Application>Microsoft Office PowerPoint</Application>
  <PresentationFormat>Custom</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Bank Term Deposit Marketing</vt:lpstr>
      <vt:lpstr>Business Problem: </vt:lpstr>
      <vt:lpstr>Introduction</vt:lpstr>
      <vt:lpstr>What is a Term Deposit?</vt:lpstr>
      <vt:lpstr>PowerPoint Presentation</vt:lpstr>
      <vt:lpstr>Approach</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 Marketing</dc:title>
  <dc:creator>Mujahid Gundgi</dc:creator>
  <cp:lastModifiedBy>ADMIN</cp:lastModifiedBy>
  <cp:revision>9</cp:revision>
  <dcterms:created xsi:type="dcterms:W3CDTF">2023-03-18T07:44:01Z</dcterms:created>
  <dcterms:modified xsi:type="dcterms:W3CDTF">2023-03-24T09:43:25Z</dcterms:modified>
</cp:coreProperties>
</file>