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304" r:id="rId4"/>
    <p:sldId id="305" r:id="rId5"/>
    <p:sldId id="306" r:id="rId6"/>
    <p:sldId id="307" r:id="rId7"/>
    <p:sldId id="308" r:id="rId8"/>
    <p:sldId id="315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4" r:id="rId17"/>
    <p:sldId id="282" r:id="rId18"/>
    <p:sldId id="283" r:id="rId19"/>
    <p:sldId id="266" r:id="rId20"/>
    <p:sldId id="314" r:id="rId21"/>
    <p:sldId id="309" r:id="rId22"/>
    <p:sldId id="313" r:id="rId23"/>
    <p:sldId id="311" r:id="rId24"/>
    <p:sldId id="312" r:id="rId25"/>
    <p:sldId id="267" r:id="rId26"/>
    <p:sldId id="257" r:id="rId27"/>
    <p:sldId id="258" r:id="rId28"/>
    <p:sldId id="259" r:id="rId29"/>
    <p:sldId id="260" r:id="rId30"/>
    <p:sldId id="261" r:id="rId31"/>
    <p:sldId id="262" r:id="rId32"/>
    <p:sldId id="268" r:id="rId33"/>
    <p:sldId id="269" r:id="rId34"/>
    <p:sldId id="270" r:id="rId35"/>
    <p:sldId id="271" r:id="rId36"/>
    <p:sldId id="272" r:id="rId37"/>
    <p:sldId id="264" r:id="rId38"/>
    <p:sldId id="265" r:id="rId39"/>
    <p:sldId id="263" r:id="rId40"/>
    <p:sldId id="286" r:id="rId41"/>
    <p:sldId id="287" r:id="rId42"/>
    <p:sldId id="288" r:id="rId43"/>
    <p:sldId id="28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A54C-7907-30C7-9873-FE4D523F8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3E02E-5EFC-020B-4841-EE2CF4A20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1D22D-E0E8-F100-672A-BB04EC34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ECEE-E52E-494C-B3E3-124B56E35E9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7B14-5570-0B2C-A484-604D9D8F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CF98D-478C-81A3-48E7-3E91599C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856B-7688-4034-9FB4-89E4A17CB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81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4181-45DE-BEE1-5320-B46BD8A8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D3541-857E-89C5-C7D9-A02E6BCC9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83CE1-2574-D24F-15E3-42FA5F81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ECEE-E52E-494C-B3E3-124B56E35E9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28153-FD24-4401-4605-3C92A41D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F334-84F6-FAA8-6B80-E4ABC654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856B-7688-4034-9FB4-89E4A17CB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71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1F448-7595-8FAD-6AB9-75F37E1E5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904A4-A83A-BFCC-E641-9D7535670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A4B4-F12A-F54E-49B1-2EC1E8AB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ECEE-E52E-494C-B3E3-124B56E35E9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A32E4-F9A9-9586-626F-56337059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E231C-5FA8-92E9-6EF0-6255E340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856B-7688-4034-9FB4-89E4A17CB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11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F57E-2C97-0901-1615-04C64978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2741-E4F3-2CDE-839A-85F6BE91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9C6C-2913-62ED-4E8C-229D8560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ECEE-E52E-494C-B3E3-124B56E35E9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4F876-003A-0725-2AFF-BC19B435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B034B-E077-389A-B035-7F2B370F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856B-7688-4034-9FB4-89E4A17CB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8DE9-D90C-1D45-481E-E0B8EA20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74658-DC47-0D6F-9304-FCCF41029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8EB62-DEC8-5443-DF78-744AF634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ECEE-E52E-494C-B3E3-124B56E35E9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BC996-DEEB-FFE2-B198-A527B79A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F7BB7-52B9-2B07-2E84-6BD12230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856B-7688-4034-9FB4-89E4A17CB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38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E5FD-B402-C2C0-1996-589F31A6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E976-8699-BEB9-1A03-CD2C421DD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E8FB1-B47C-1F99-5DA1-CBFB9EA6E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87906-5461-B323-F7B4-D2888AEA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ECEE-E52E-494C-B3E3-124B56E35E9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E6FAF-1EA2-1B37-1F84-A5BEB890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DDAE3-EA64-2E43-0C90-92E86916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856B-7688-4034-9FB4-89E4A17CB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28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6822-EC54-C8CB-9ABD-0CD4F0F0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0E8AF-ABE7-FEF0-8611-CE10E768D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D46E4-84F4-A60A-5E29-25CA2E96E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AA546-527C-383A-92F9-94A4C69E6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43B43-4BC8-1768-C304-8195CD74E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0A72F-356D-0198-E1FB-40FAECE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ECEE-E52E-494C-B3E3-124B56E35E9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A3B94-1F69-1892-BAD1-61750F84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61A8B-C03D-EE13-A0B2-B84A5B69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856B-7688-4034-9FB4-89E4A17CB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06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3CA9-433A-372A-4CA4-54EFB744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1247A-702A-D881-388F-F8D0F030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ECEE-E52E-494C-B3E3-124B56E35E9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2580A-C472-2275-6251-EC601FF5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C4155-EA2A-E61F-7F7F-696E9821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856B-7688-4034-9FB4-89E4A17CB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87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BCEF0-55B8-3BF9-FA84-433CC533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ECEE-E52E-494C-B3E3-124B56E35E9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9522D-6C3F-7F08-5D9D-C728345A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9D3E0-935F-8F2E-7925-FE5A2D25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856B-7688-4034-9FB4-89E4A17CB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05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3D1B-F122-BC71-EC11-A50395A5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E62AA-4DB8-DC6E-9D47-E98A82D0D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ABDC2-498A-90B7-D0FA-C11DDE0A6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1DD8C-4D53-DD08-69E9-72B41E09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ECEE-E52E-494C-B3E3-124B56E35E9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D69D0-19AF-D2F1-69D9-5759A14E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F30E7-A592-5849-9419-69170FF0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856B-7688-4034-9FB4-89E4A17CB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53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8EA2-5CA1-F7BC-F954-C0A7D625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4C320-35A9-70CE-F883-B02F9B538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F0E77-3D1E-9B8C-C8D8-69F1E30FA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0C960-F9AC-331C-1308-73D287F7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ECEE-E52E-494C-B3E3-124B56E35E9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9036D-C454-7924-2BAC-1ABFAA71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CB568-9361-E99F-42C0-043CF491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856B-7688-4034-9FB4-89E4A17CB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18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7DC9BE-853F-C867-6179-F1FE49B8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A0604-B74D-78A6-1CE0-515B07C55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EA1B0-40FC-999E-2119-3EC9A9578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6ECEE-E52E-494C-B3E3-124B56E35E9B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7E702-D85B-2C33-C134-7F64827FB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425D3-0106-441A-8DAA-53EDC2FF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1856B-7688-4034-9FB4-89E4A17CB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22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E2B7-5850-43E1-6F77-C053D2C68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Source Sans 3"/>
              </a:rPr>
              <a:t>Breadth First Search(BFS)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0BBA6-3691-A8CD-636C-5008A6B035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83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BE2AA5-023D-5967-8ACF-74584FA3B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424" y="493776"/>
            <a:ext cx="10195559" cy="5683187"/>
          </a:xfrm>
        </p:spPr>
      </p:pic>
    </p:spTree>
    <p:extLst>
      <p:ext uri="{BB962C8B-B14F-4D97-AF65-F5344CB8AC3E}">
        <p14:creationId xmlns:p14="http://schemas.microsoft.com/office/powerpoint/2010/main" val="218430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C7D657-3C51-0DB1-145B-5D6F32F81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28" y="173736"/>
            <a:ext cx="11558016" cy="6003227"/>
          </a:xfrm>
        </p:spPr>
      </p:pic>
    </p:spTree>
    <p:extLst>
      <p:ext uri="{BB962C8B-B14F-4D97-AF65-F5344CB8AC3E}">
        <p14:creationId xmlns:p14="http://schemas.microsoft.com/office/powerpoint/2010/main" val="404795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EC39C-960A-696F-9ABF-9EE478F83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768" y="320040"/>
            <a:ext cx="11411712" cy="5856923"/>
          </a:xfrm>
        </p:spPr>
      </p:pic>
    </p:spTree>
    <p:extLst>
      <p:ext uri="{BB962C8B-B14F-4D97-AF65-F5344CB8AC3E}">
        <p14:creationId xmlns:p14="http://schemas.microsoft.com/office/powerpoint/2010/main" val="233210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8A666A-0F78-41EF-4B04-5DE6D73C9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" y="329184"/>
            <a:ext cx="10371603" cy="5847779"/>
          </a:xfrm>
        </p:spPr>
      </p:pic>
    </p:spTree>
    <p:extLst>
      <p:ext uri="{BB962C8B-B14F-4D97-AF65-F5344CB8AC3E}">
        <p14:creationId xmlns:p14="http://schemas.microsoft.com/office/powerpoint/2010/main" val="33167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B4511E-A214-1742-6D22-223C4D27AC01}"/>
              </a:ext>
            </a:extLst>
          </p:cNvPr>
          <p:cNvSpPr txBox="1"/>
          <p:nvPr/>
        </p:nvSpPr>
        <p:spPr>
          <a:xfrm>
            <a:off x="452628" y="498005"/>
            <a:ext cx="6153912" cy="6021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std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adjMatrix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[4][4]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numVertices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4; // Predefined number of vertices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Add edges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addEdge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 j)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adjMatrix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][j] = 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adjMatrix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[j][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91D30-DBB1-36DC-B8CB-4D12D196C4D4}"/>
              </a:ext>
            </a:extLst>
          </p:cNvPr>
          <p:cNvSpPr txBox="1"/>
          <p:nvPr/>
        </p:nvSpPr>
        <p:spPr>
          <a:xfrm>
            <a:off x="6606540" y="910810"/>
            <a:ext cx="4636008" cy="3567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Print the matrix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printGraph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for (int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numVertices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 : ";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 (int j = 0; j &lt;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numVertices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j++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adjMatrix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][j] &lt;&lt; " ";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"\n";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704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C1A76-D39E-F0D6-6B21-D01B997C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01" y="304800"/>
            <a:ext cx="9651873" cy="571500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 {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addEdge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(0, 1);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addEdge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(0, 2);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addEdge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(1, 2);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addEdge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(2, 0);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addEdge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(2, 3);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printGraph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85966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374956-27FB-07AF-3B97-3A028BC32455}"/>
              </a:ext>
            </a:extLst>
          </p:cNvPr>
          <p:cNvSpPr txBox="1"/>
          <p:nvPr/>
        </p:nvSpPr>
        <p:spPr>
          <a:xfrm>
            <a:off x="724662" y="357743"/>
            <a:ext cx="6094476" cy="6299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&lt;queue&gt;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&lt;vector&gt;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adjMatrix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[4][4];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numVertices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4; // Predefined number of vertices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Add edges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addEdge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 j)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adjMatrix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][j] = 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adjMatrix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[j][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Perform Breadth First Search traversal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bfs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startVertex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bool visited[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numVertices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{false};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queue&lt;int&gt;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bfsQueue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visited[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startVertex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true;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bfsQueue.push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startVertex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while (!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bfsQueue.empty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currentVertex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bfsQueue.front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currentVertex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 ";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bfsQueue.pop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 (int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numVertices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 (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adjMatrix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currentVertex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]==1 &amp;&amp; visited[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]==false)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visited[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true;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bfsQueue.push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addEdge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(0, 1);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addEdge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(0, 2);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addEdge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(1, 2);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addEdge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(2, 0);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addEdge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(2, 3);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"BFS traversal starting from vertex 0: ";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bfs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"BFS traversal starting from vertex 0: ";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//STRTING VERTEX :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bfs</a:t>
            </a: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46902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6E96E7-5776-ECCB-02AD-F0B85B78B966}"/>
              </a:ext>
            </a:extLst>
          </p:cNvPr>
          <p:cNvSpPr txBox="1"/>
          <p:nvPr/>
        </p:nvSpPr>
        <p:spPr>
          <a:xfrm>
            <a:off x="496062" y="301235"/>
            <a:ext cx="4780026" cy="6257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//CODE FOR BFS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&lt;queue&gt;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&lt;vector&gt;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adjMatrix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[4][4];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numVertices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4; // Predefined number of vertices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Add edges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addEdge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 j)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adjMatrix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][j] = 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adjMatrix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[j][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4EC6BE-BCB1-6B28-BDD5-2587A36C2537}"/>
              </a:ext>
            </a:extLst>
          </p:cNvPr>
          <p:cNvSpPr txBox="1"/>
          <p:nvPr/>
        </p:nvSpPr>
        <p:spPr>
          <a:xfrm>
            <a:off x="5497830" y="540975"/>
            <a:ext cx="658139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Perform Breadth First Search traversal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bfs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startVertex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bool visited[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numVertices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{false};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queue&lt;int&gt;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bfsQueue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visited[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startVertex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true;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bfsQueue.push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startVertex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while (!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bfsQueue.empty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currentVertex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bfsQueue.front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currentVertex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 ";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bfsQueue.pop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 (int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numVertices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 (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adjMatrix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currentVertex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]==1 &amp;&amp; visited[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]==false)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visited[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true;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bfsQueue.push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7992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4E483-2EA7-8C98-1B8F-595D37C0F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365760"/>
            <a:ext cx="10887456" cy="581120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 {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addEdge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(0, 1);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addEdge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(0, 2);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addEdge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(1, 2);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addEdge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(2, 0);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addEdge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(2, 3);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"BFS traversal starting from vertex 0: ";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bfs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"BFS traversal starting from vertex 0: ";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//STRTING VERTEX : 1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bfs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95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E2B7-5850-43E1-6F77-C053D2C68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  <a:t>Depth First Search (DFS)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0BBA6-3691-A8CD-636C-5008A6B035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33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D480-CFC4-C6C3-736D-60DF15005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512"/>
            <a:ext cx="10515600" cy="5509451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Breadth First Search (BFS) for a Graph Algorithm:</a:t>
            </a:r>
          </a:p>
          <a:p>
            <a:pPr marL="0" indent="0" algn="l" rtl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Let’s discuss the algorithm for the BFS: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Initialization: 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Enqueue the starting node into a queue and mark it as visited.</a:t>
            </a:r>
          </a:p>
          <a:p>
            <a:pPr algn="l" fontAlgn="base">
              <a:buFont typeface="+mj-lt"/>
              <a:buAutoNum type="arabicPeriod" startAt="2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Exploration: 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While the queue is not empty:</a:t>
            </a:r>
          </a:p>
          <a:p>
            <a:pPr marL="742950" lvl="1" indent="-285750" algn="l" fontAlgn="base">
              <a:buFont typeface="+mj-lt"/>
              <a:buAutoNum type="arabicPeriod" startAt="2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Dequeue a node from the queue and visit it (e.g., print its value).</a:t>
            </a:r>
          </a:p>
          <a:p>
            <a:pPr marL="742950" lvl="1" indent="-285750" algn="l" fontAlgn="base">
              <a:buFont typeface="+mj-lt"/>
              <a:buAutoNum type="arabicPeriod" startAt="2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For each unvisited neighbor of the dequeued node:</a:t>
            </a:r>
          </a:p>
          <a:p>
            <a:pPr marL="1143000" lvl="2" indent="-228600" algn="l" fontAlgn="base">
              <a:buFont typeface="+mj-lt"/>
              <a:buAutoNum type="arabicPeriod" startAt="2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Enqueue the neighbor into the queue.</a:t>
            </a:r>
          </a:p>
          <a:p>
            <a:pPr marL="1143000" lvl="2" indent="-228600" algn="l" fontAlgn="base">
              <a:buFont typeface="+mj-lt"/>
              <a:buAutoNum type="arabicPeriod" startAt="2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Mark the neighbor as visited.</a:t>
            </a:r>
          </a:p>
          <a:p>
            <a:pPr algn="l" fontAlgn="base">
              <a:buFont typeface="+mj-lt"/>
              <a:buAutoNum type="arabicPeriod" startAt="3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Termination: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Repeat step 2 until the queue is empty.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This algorithm ensures that all nodes in the graph are visited in a breadth-first manner, starting from the starting node.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35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1925-D3F9-3D22-1AE2-64A125600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188" y="4957764"/>
            <a:ext cx="7072312" cy="2071687"/>
          </a:xfrm>
        </p:spPr>
        <p:txBody>
          <a:bodyPr/>
          <a:lstStyle/>
          <a:p>
            <a:pPr marL="514350" indent="-514350">
              <a:buNone/>
              <a:defRPr/>
            </a:pPr>
            <a:r>
              <a:rPr lang="en-US" dirty="0"/>
              <a:t>				</a:t>
            </a:r>
            <a:endParaRPr lang="en-US" sz="1800" dirty="0"/>
          </a:p>
          <a:p>
            <a:pPr>
              <a:buFont typeface="Times New Roman" pitchFamily="16" charset="0"/>
              <a:buNone/>
              <a:defRPr/>
            </a:pPr>
            <a:r>
              <a:rPr lang="en-US" sz="1800" dirty="0"/>
              <a:t>		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US" sz="1800" dirty="0"/>
              <a:t>			</a:t>
            </a:r>
            <a:endParaRPr lang="en-IN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C3569B3-7286-5DB7-098A-8A2BC227A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5" y="2286001"/>
            <a:ext cx="2643188" cy="12858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cxnSp>
        <p:nvCxnSpPr>
          <p:cNvPr id="19460" name="Straight Connector 5">
            <a:extLst>
              <a:ext uri="{FF2B5EF4-FFF2-40B4-BE49-F238E27FC236}">
                <a16:creationId xmlns:a16="http://schemas.microsoft.com/office/drawing/2014/main" id="{C2ECC9E0-C2D8-B538-5DD9-E466C65D43B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95625" y="1357314"/>
            <a:ext cx="1214438" cy="928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1" name="Straight Connector 7">
            <a:extLst>
              <a:ext uri="{FF2B5EF4-FFF2-40B4-BE49-F238E27FC236}">
                <a16:creationId xmlns:a16="http://schemas.microsoft.com/office/drawing/2014/main" id="{EF091F52-1081-3DC0-5C7A-5BDBD614E9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10063" y="1357314"/>
            <a:ext cx="1428750" cy="928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2" name="Straight Connector 11">
            <a:extLst>
              <a:ext uri="{FF2B5EF4-FFF2-40B4-BE49-F238E27FC236}">
                <a16:creationId xmlns:a16="http://schemas.microsoft.com/office/drawing/2014/main" id="{345E19C6-1CB0-CF74-F840-F2000BC03B5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88469" y="3679032"/>
            <a:ext cx="642938" cy="428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3" name="Straight Connector 15">
            <a:extLst>
              <a:ext uri="{FF2B5EF4-FFF2-40B4-BE49-F238E27FC236}">
                <a16:creationId xmlns:a16="http://schemas.microsoft.com/office/drawing/2014/main" id="{FE0A5FCC-F99B-3D8B-4220-ADFB799FB0F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167313" y="3643313"/>
            <a:ext cx="642938" cy="5000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4" name="Straight Connector 17">
            <a:extLst>
              <a:ext uri="{FF2B5EF4-FFF2-40B4-BE49-F238E27FC236}">
                <a16:creationId xmlns:a16="http://schemas.microsoft.com/office/drawing/2014/main" id="{B234B252-6D81-8F20-203B-D1DE0A22A1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24250" y="4214814"/>
            <a:ext cx="17145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5" name="Straight Connector 20">
            <a:extLst>
              <a:ext uri="{FF2B5EF4-FFF2-40B4-BE49-F238E27FC236}">
                <a16:creationId xmlns:a16="http://schemas.microsoft.com/office/drawing/2014/main" id="{6C032A61-628F-2D29-977B-86EF7BBB6EE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201194" y="2464594"/>
            <a:ext cx="221615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Straight Connector 22">
            <a:extLst>
              <a:ext uri="{FF2B5EF4-FFF2-40B4-BE49-F238E27FC236}">
                <a16:creationId xmlns:a16="http://schemas.microsoft.com/office/drawing/2014/main" id="{D9A72537-C184-63D9-9B0F-F4EB0B2148F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24251" y="3571875"/>
            <a:ext cx="785813" cy="642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Straight Connector 24">
            <a:extLst>
              <a:ext uri="{FF2B5EF4-FFF2-40B4-BE49-F238E27FC236}">
                <a16:creationId xmlns:a16="http://schemas.microsoft.com/office/drawing/2014/main" id="{9433F1FD-893C-4716-64D9-D1AB282D55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10064" y="3571875"/>
            <a:ext cx="928687" cy="642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Straight Connector 27">
            <a:extLst>
              <a:ext uri="{FF2B5EF4-FFF2-40B4-BE49-F238E27FC236}">
                <a16:creationId xmlns:a16="http://schemas.microsoft.com/office/drawing/2014/main" id="{11FED720-6BDF-2C04-20AB-54C4D0F41BB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059907" y="2321719"/>
            <a:ext cx="1285875" cy="1214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Straight Connector 29">
            <a:extLst>
              <a:ext uri="{FF2B5EF4-FFF2-40B4-BE49-F238E27FC236}">
                <a16:creationId xmlns:a16="http://schemas.microsoft.com/office/drawing/2014/main" id="{BBF19591-A9A4-7550-AA43-EFBA025E9EF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10063" y="2286001"/>
            <a:ext cx="1428750" cy="1285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Straight Arrow Connector 33">
            <a:extLst>
              <a:ext uri="{FF2B5EF4-FFF2-40B4-BE49-F238E27FC236}">
                <a16:creationId xmlns:a16="http://schemas.microsoft.com/office/drawing/2014/main" id="{D2BAACB0-141C-489A-BBE8-CC12F8B14D5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3667125" y="1357313"/>
            <a:ext cx="642938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Straight Arrow Connector 35">
            <a:extLst>
              <a:ext uri="{FF2B5EF4-FFF2-40B4-BE49-F238E27FC236}">
                <a16:creationId xmlns:a16="http://schemas.microsoft.com/office/drawing/2014/main" id="{B5302752-326F-F47B-F2C3-2067699780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10063" y="1357313"/>
            <a:ext cx="857250" cy="571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Straight Arrow Connector 37">
            <a:extLst>
              <a:ext uri="{FF2B5EF4-FFF2-40B4-BE49-F238E27FC236}">
                <a16:creationId xmlns:a16="http://schemas.microsoft.com/office/drawing/2014/main" id="{71954A28-E420-0BA0-117C-38DC792F2A6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987801" y="1677988"/>
            <a:ext cx="6429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Straight Arrow Connector 39">
            <a:extLst>
              <a:ext uri="{FF2B5EF4-FFF2-40B4-BE49-F238E27FC236}">
                <a16:creationId xmlns:a16="http://schemas.microsoft.com/office/drawing/2014/main" id="{39BAD299-4C3A-3578-041F-78D18DF76E2F}"/>
              </a:ext>
            </a:extLst>
          </p:cNvPr>
          <p:cNvCxnSpPr>
            <a:cxnSpLocks noChangeShapeType="1"/>
            <a:stCxn id="19459" idx="0"/>
          </p:cNvCxnSpPr>
          <p:nvPr/>
        </p:nvCxnSpPr>
        <p:spPr bwMode="auto">
          <a:xfrm rot="16200000" flipV="1">
            <a:off x="4006058" y="1874045"/>
            <a:ext cx="1587" cy="822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Straight Arrow Connector 41">
            <a:extLst>
              <a:ext uri="{FF2B5EF4-FFF2-40B4-BE49-F238E27FC236}">
                <a16:creationId xmlns:a16="http://schemas.microsoft.com/office/drawing/2014/main" id="{3991039D-4BC2-B95B-0FBF-0B412873170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738689" y="2286000"/>
            <a:ext cx="10001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Straight Arrow Connector 43">
            <a:extLst>
              <a:ext uri="{FF2B5EF4-FFF2-40B4-BE49-F238E27FC236}">
                <a16:creationId xmlns:a16="http://schemas.microsoft.com/office/drawing/2014/main" id="{1FD4F00B-1A30-C156-6CC9-217232A6545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917157" y="3178969"/>
            <a:ext cx="7858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Straight Arrow Connector 47">
            <a:extLst>
              <a:ext uri="{FF2B5EF4-FFF2-40B4-BE49-F238E27FC236}">
                <a16:creationId xmlns:a16="http://schemas.microsoft.com/office/drawing/2014/main" id="{44C63307-D8FC-796A-281F-7CA23CBB05C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452939" y="2428875"/>
            <a:ext cx="1285875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7" name="Straight Arrow Connector 50">
            <a:extLst>
              <a:ext uri="{FF2B5EF4-FFF2-40B4-BE49-F238E27FC236}">
                <a16:creationId xmlns:a16="http://schemas.microsoft.com/office/drawing/2014/main" id="{6181F816-1953-0162-74A6-922F3D53439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059907" y="2678907"/>
            <a:ext cx="928687" cy="857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8" name="Straight Arrow Connector 53">
            <a:extLst>
              <a:ext uri="{FF2B5EF4-FFF2-40B4-BE49-F238E27FC236}">
                <a16:creationId xmlns:a16="http://schemas.microsoft.com/office/drawing/2014/main" id="{9D96DF5F-AEA7-F3D6-D653-1E5B9BC6188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595814" y="3786189"/>
            <a:ext cx="642937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Straight Arrow Connector 57">
            <a:extLst>
              <a:ext uri="{FF2B5EF4-FFF2-40B4-BE49-F238E27FC236}">
                <a16:creationId xmlns:a16="http://schemas.microsoft.com/office/drawing/2014/main" id="{3740E03E-AE56-D9E7-9EA5-CAD072D2A0A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881563" y="3571875"/>
            <a:ext cx="78581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Straight Arrow Connector 61">
            <a:extLst>
              <a:ext uri="{FF2B5EF4-FFF2-40B4-BE49-F238E27FC236}">
                <a16:creationId xmlns:a16="http://schemas.microsoft.com/office/drawing/2014/main" id="{4CBCA430-F44E-8DA0-C6F8-112067A16BA5}"/>
              </a:ext>
            </a:extLst>
          </p:cNvPr>
          <p:cNvCxnSpPr>
            <a:cxnSpLocks noChangeShapeType="1"/>
            <a:stCxn id="19459" idx="2"/>
          </p:cNvCxnSpPr>
          <p:nvPr/>
        </p:nvCxnSpPr>
        <p:spPr bwMode="auto">
          <a:xfrm rot="5400000">
            <a:off x="4077494" y="3232944"/>
            <a:ext cx="1588" cy="679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1" name="Straight Arrow Connector 63">
            <a:extLst>
              <a:ext uri="{FF2B5EF4-FFF2-40B4-BE49-F238E27FC236}">
                <a16:creationId xmlns:a16="http://schemas.microsoft.com/office/drawing/2014/main" id="{D93A322D-E83A-8750-1FB4-E67AA9FA72C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701926" y="2678114"/>
            <a:ext cx="78581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2" name="Straight Arrow Connector 65">
            <a:extLst>
              <a:ext uri="{FF2B5EF4-FFF2-40B4-BE49-F238E27FC236}">
                <a16:creationId xmlns:a16="http://schemas.microsoft.com/office/drawing/2014/main" id="{A0E0CE0D-EA28-1A24-E23B-15EC10692933}"/>
              </a:ext>
            </a:extLst>
          </p:cNvPr>
          <p:cNvCxnSpPr>
            <a:cxnSpLocks noChangeShapeType="1"/>
            <a:endCxn id="19459" idx="3"/>
          </p:cNvCxnSpPr>
          <p:nvPr/>
        </p:nvCxnSpPr>
        <p:spPr bwMode="auto">
          <a:xfrm rot="5400000">
            <a:off x="5416550" y="2606675"/>
            <a:ext cx="64293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Straight Arrow Connector 67">
            <a:extLst>
              <a:ext uri="{FF2B5EF4-FFF2-40B4-BE49-F238E27FC236}">
                <a16:creationId xmlns:a16="http://schemas.microsoft.com/office/drawing/2014/main" id="{24CABBE5-0E59-A983-35D5-782A0828AE8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167063" y="3857626"/>
            <a:ext cx="428625" cy="285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4" name="Straight Arrow Connector 69">
            <a:extLst>
              <a:ext uri="{FF2B5EF4-FFF2-40B4-BE49-F238E27FC236}">
                <a16:creationId xmlns:a16="http://schemas.microsoft.com/office/drawing/2014/main" id="{360EF956-930F-6DA1-9A5C-FA53B3715DB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203032" y="3821907"/>
            <a:ext cx="428625" cy="357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5" name="Straight Arrow Connector 71">
            <a:extLst>
              <a:ext uri="{FF2B5EF4-FFF2-40B4-BE49-F238E27FC236}">
                <a16:creationId xmlns:a16="http://schemas.microsoft.com/office/drawing/2014/main" id="{2A3F8307-04FB-C82B-18A9-07891D1117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8564" y="4214814"/>
            <a:ext cx="7143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72A566F-DBF6-166E-6F20-A114BB7C1FA4}"/>
              </a:ext>
            </a:extLst>
          </p:cNvPr>
          <p:cNvSpPr txBox="1"/>
          <p:nvPr/>
        </p:nvSpPr>
        <p:spPr>
          <a:xfrm>
            <a:off x="3952875" y="1214439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C85BDE-8148-8AA8-BEBF-F9A62CABF9EC}"/>
              </a:ext>
            </a:extLst>
          </p:cNvPr>
          <p:cNvSpPr txBox="1"/>
          <p:nvPr/>
        </p:nvSpPr>
        <p:spPr>
          <a:xfrm>
            <a:off x="2809875" y="1928814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F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DC2FE1-A859-AE11-DFFD-ED845F0A33F3}"/>
              </a:ext>
            </a:extLst>
          </p:cNvPr>
          <p:cNvSpPr txBox="1"/>
          <p:nvPr/>
        </p:nvSpPr>
        <p:spPr>
          <a:xfrm>
            <a:off x="5738813" y="2000251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B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32F4783-AC2D-16BF-3FD9-399F480E4E33}"/>
              </a:ext>
            </a:extLst>
          </p:cNvPr>
          <p:cNvSpPr txBox="1"/>
          <p:nvPr/>
        </p:nvSpPr>
        <p:spPr>
          <a:xfrm>
            <a:off x="5738813" y="3286126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G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9610F37-6F0A-A057-FD15-5C9ACF548B5B}"/>
              </a:ext>
            </a:extLst>
          </p:cNvPr>
          <p:cNvSpPr txBox="1"/>
          <p:nvPr/>
        </p:nvSpPr>
        <p:spPr>
          <a:xfrm>
            <a:off x="2809875" y="3357564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D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F67234-FB16-F84E-9217-6759449FF47A}"/>
              </a:ext>
            </a:extLst>
          </p:cNvPr>
          <p:cNvSpPr txBox="1"/>
          <p:nvPr/>
        </p:nvSpPr>
        <p:spPr>
          <a:xfrm>
            <a:off x="3238500" y="4143376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J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901FAB-AFAE-6D47-6716-8CA442CB6F9F}"/>
              </a:ext>
            </a:extLst>
          </p:cNvPr>
          <p:cNvSpPr txBox="1"/>
          <p:nvPr/>
        </p:nvSpPr>
        <p:spPr>
          <a:xfrm>
            <a:off x="5238750" y="4214814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K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A17E72-3AD8-66B3-3A24-3BB5148B3007}"/>
              </a:ext>
            </a:extLst>
          </p:cNvPr>
          <p:cNvSpPr txBox="1"/>
          <p:nvPr/>
        </p:nvSpPr>
        <p:spPr>
          <a:xfrm>
            <a:off x="4310063" y="3214689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E46236F-1381-C639-AB52-4DC203BB810D}"/>
              </a:ext>
            </a:extLst>
          </p:cNvPr>
          <p:cNvSpPr txBox="1"/>
          <p:nvPr/>
        </p:nvSpPr>
        <p:spPr>
          <a:xfrm>
            <a:off x="4024313" y="1928814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C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8C0BE742-BB7E-D381-1B8E-34ABEDAD07FD}"/>
              </a:ext>
            </a:extLst>
          </p:cNvPr>
          <p:cNvGraphicFramePr>
            <a:graphicFrameLocks noGrp="1"/>
          </p:cNvGraphicFramePr>
          <p:nvPr/>
        </p:nvGraphicFramePr>
        <p:xfrm>
          <a:off x="6667500" y="857250"/>
          <a:ext cx="24765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Adjacency List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F,C,B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G,C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D,C,J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D,K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E,G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9529" name="Straight Arrow Connector 3">
            <a:extLst>
              <a:ext uri="{FF2B5EF4-FFF2-40B4-BE49-F238E27FC236}">
                <a16:creationId xmlns:a16="http://schemas.microsoft.com/office/drawing/2014/main" id="{211D080C-581F-A7A0-9368-1FC5A2FC3C1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44901" y="3621089"/>
            <a:ext cx="606425" cy="4714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AE01F0E-AB6E-FF3A-729E-F5FFE9C5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2401"/>
            <a:ext cx="958850" cy="5619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DFS</a:t>
            </a:r>
            <a:endParaRPr lang="en-IN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BA21A06-3C81-077D-65C3-8DF0188AD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1) Initialize all nodes to the ready state (Status=1)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2) Push the starting node A on to Stack and change its status to the waiting state(Status=2)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3) Repeat Steps 4 and 5 until stack is empty .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4) Pop the top node N of Stack Process N and Change its Status to the Processed state( Status=3)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5) Push on to stack all the neighbors of N that are still in the ready state(status=1) and change their status to the waiting state( status=2)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6 Exit</a:t>
            </a: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1925-D3F9-3D22-1AE2-64A125600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188" y="4957764"/>
            <a:ext cx="7072312" cy="2071687"/>
          </a:xfrm>
        </p:spPr>
        <p:txBody>
          <a:bodyPr/>
          <a:lstStyle/>
          <a:p>
            <a:pPr marL="514350" indent="-514350">
              <a:buNone/>
              <a:defRPr/>
            </a:pPr>
            <a:r>
              <a:rPr lang="en-US" dirty="0"/>
              <a:t>				</a:t>
            </a:r>
            <a:endParaRPr lang="en-US" sz="1800" dirty="0"/>
          </a:p>
          <a:p>
            <a:pPr>
              <a:buFont typeface="Times New Roman" pitchFamily="16" charset="0"/>
              <a:buNone/>
              <a:defRPr/>
            </a:pPr>
            <a:r>
              <a:rPr lang="en-US" sz="1800" dirty="0"/>
              <a:t>		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US" sz="1800" dirty="0"/>
              <a:t>			</a:t>
            </a:r>
            <a:endParaRPr lang="en-IN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C3569B3-7286-5DB7-098A-8A2BC227A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5" y="2286001"/>
            <a:ext cx="2643188" cy="12858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cxnSp>
        <p:nvCxnSpPr>
          <p:cNvPr id="19460" name="Straight Connector 5">
            <a:extLst>
              <a:ext uri="{FF2B5EF4-FFF2-40B4-BE49-F238E27FC236}">
                <a16:creationId xmlns:a16="http://schemas.microsoft.com/office/drawing/2014/main" id="{C2ECC9E0-C2D8-B538-5DD9-E466C65D43B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95625" y="1357314"/>
            <a:ext cx="1214438" cy="928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1" name="Straight Connector 7">
            <a:extLst>
              <a:ext uri="{FF2B5EF4-FFF2-40B4-BE49-F238E27FC236}">
                <a16:creationId xmlns:a16="http://schemas.microsoft.com/office/drawing/2014/main" id="{EF091F52-1081-3DC0-5C7A-5BDBD614E9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10063" y="1357314"/>
            <a:ext cx="1428750" cy="928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2" name="Straight Connector 11">
            <a:extLst>
              <a:ext uri="{FF2B5EF4-FFF2-40B4-BE49-F238E27FC236}">
                <a16:creationId xmlns:a16="http://schemas.microsoft.com/office/drawing/2014/main" id="{345E19C6-1CB0-CF74-F840-F2000BC03B5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88469" y="3679032"/>
            <a:ext cx="642938" cy="428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3" name="Straight Connector 15">
            <a:extLst>
              <a:ext uri="{FF2B5EF4-FFF2-40B4-BE49-F238E27FC236}">
                <a16:creationId xmlns:a16="http://schemas.microsoft.com/office/drawing/2014/main" id="{FE0A5FCC-F99B-3D8B-4220-ADFB799FB0F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167313" y="3643313"/>
            <a:ext cx="642938" cy="5000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4" name="Straight Connector 17">
            <a:extLst>
              <a:ext uri="{FF2B5EF4-FFF2-40B4-BE49-F238E27FC236}">
                <a16:creationId xmlns:a16="http://schemas.microsoft.com/office/drawing/2014/main" id="{B234B252-6D81-8F20-203B-D1DE0A22A1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24250" y="4214814"/>
            <a:ext cx="17145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5" name="Straight Connector 20">
            <a:extLst>
              <a:ext uri="{FF2B5EF4-FFF2-40B4-BE49-F238E27FC236}">
                <a16:creationId xmlns:a16="http://schemas.microsoft.com/office/drawing/2014/main" id="{6C032A61-628F-2D29-977B-86EF7BBB6EE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201194" y="2464594"/>
            <a:ext cx="221615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Straight Connector 22">
            <a:extLst>
              <a:ext uri="{FF2B5EF4-FFF2-40B4-BE49-F238E27FC236}">
                <a16:creationId xmlns:a16="http://schemas.microsoft.com/office/drawing/2014/main" id="{D9A72537-C184-63D9-9B0F-F4EB0B2148F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24251" y="3571875"/>
            <a:ext cx="785813" cy="642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Straight Connector 24">
            <a:extLst>
              <a:ext uri="{FF2B5EF4-FFF2-40B4-BE49-F238E27FC236}">
                <a16:creationId xmlns:a16="http://schemas.microsoft.com/office/drawing/2014/main" id="{9433F1FD-893C-4716-64D9-D1AB282D55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10064" y="3571875"/>
            <a:ext cx="928687" cy="642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Straight Connector 27">
            <a:extLst>
              <a:ext uri="{FF2B5EF4-FFF2-40B4-BE49-F238E27FC236}">
                <a16:creationId xmlns:a16="http://schemas.microsoft.com/office/drawing/2014/main" id="{11FED720-6BDF-2C04-20AB-54C4D0F41BB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059907" y="2321719"/>
            <a:ext cx="1285875" cy="1214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Straight Connector 29">
            <a:extLst>
              <a:ext uri="{FF2B5EF4-FFF2-40B4-BE49-F238E27FC236}">
                <a16:creationId xmlns:a16="http://schemas.microsoft.com/office/drawing/2014/main" id="{BBF19591-A9A4-7550-AA43-EFBA025E9EF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10063" y="2286001"/>
            <a:ext cx="1428750" cy="1285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Straight Arrow Connector 33">
            <a:extLst>
              <a:ext uri="{FF2B5EF4-FFF2-40B4-BE49-F238E27FC236}">
                <a16:creationId xmlns:a16="http://schemas.microsoft.com/office/drawing/2014/main" id="{D2BAACB0-141C-489A-BBE8-CC12F8B14D5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3667125" y="1357313"/>
            <a:ext cx="642938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Straight Arrow Connector 35">
            <a:extLst>
              <a:ext uri="{FF2B5EF4-FFF2-40B4-BE49-F238E27FC236}">
                <a16:creationId xmlns:a16="http://schemas.microsoft.com/office/drawing/2014/main" id="{B5302752-326F-F47B-F2C3-2067699780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10063" y="1357313"/>
            <a:ext cx="857250" cy="571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Straight Arrow Connector 37">
            <a:extLst>
              <a:ext uri="{FF2B5EF4-FFF2-40B4-BE49-F238E27FC236}">
                <a16:creationId xmlns:a16="http://schemas.microsoft.com/office/drawing/2014/main" id="{71954A28-E420-0BA0-117C-38DC792F2A6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987801" y="1677988"/>
            <a:ext cx="6429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Straight Arrow Connector 39">
            <a:extLst>
              <a:ext uri="{FF2B5EF4-FFF2-40B4-BE49-F238E27FC236}">
                <a16:creationId xmlns:a16="http://schemas.microsoft.com/office/drawing/2014/main" id="{39BAD299-4C3A-3578-041F-78D18DF76E2F}"/>
              </a:ext>
            </a:extLst>
          </p:cNvPr>
          <p:cNvCxnSpPr>
            <a:cxnSpLocks noChangeShapeType="1"/>
            <a:stCxn id="19459" idx="0"/>
          </p:cNvCxnSpPr>
          <p:nvPr/>
        </p:nvCxnSpPr>
        <p:spPr bwMode="auto">
          <a:xfrm rot="16200000" flipV="1">
            <a:off x="4006058" y="1874045"/>
            <a:ext cx="1587" cy="822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Straight Arrow Connector 41">
            <a:extLst>
              <a:ext uri="{FF2B5EF4-FFF2-40B4-BE49-F238E27FC236}">
                <a16:creationId xmlns:a16="http://schemas.microsoft.com/office/drawing/2014/main" id="{3991039D-4BC2-B95B-0FBF-0B412873170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738689" y="2286000"/>
            <a:ext cx="10001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Straight Arrow Connector 43">
            <a:extLst>
              <a:ext uri="{FF2B5EF4-FFF2-40B4-BE49-F238E27FC236}">
                <a16:creationId xmlns:a16="http://schemas.microsoft.com/office/drawing/2014/main" id="{1FD4F00B-1A30-C156-6CC9-217232A6545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917157" y="3178969"/>
            <a:ext cx="7858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Straight Arrow Connector 47">
            <a:extLst>
              <a:ext uri="{FF2B5EF4-FFF2-40B4-BE49-F238E27FC236}">
                <a16:creationId xmlns:a16="http://schemas.microsoft.com/office/drawing/2014/main" id="{44C63307-D8FC-796A-281F-7CA23CBB05C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452939" y="2428875"/>
            <a:ext cx="1285875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7" name="Straight Arrow Connector 50">
            <a:extLst>
              <a:ext uri="{FF2B5EF4-FFF2-40B4-BE49-F238E27FC236}">
                <a16:creationId xmlns:a16="http://schemas.microsoft.com/office/drawing/2014/main" id="{6181F816-1953-0162-74A6-922F3D53439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059907" y="2678907"/>
            <a:ext cx="928687" cy="857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8" name="Straight Arrow Connector 53">
            <a:extLst>
              <a:ext uri="{FF2B5EF4-FFF2-40B4-BE49-F238E27FC236}">
                <a16:creationId xmlns:a16="http://schemas.microsoft.com/office/drawing/2014/main" id="{9D96DF5F-AEA7-F3D6-D653-1E5B9BC6188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595814" y="3786189"/>
            <a:ext cx="642937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Straight Arrow Connector 57">
            <a:extLst>
              <a:ext uri="{FF2B5EF4-FFF2-40B4-BE49-F238E27FC236}">
                <a16:creationId xmlns:a16="http://schemas.microsoft.com/office/drawing/2014/main" id="{3740E03E-AE56-D9E7-9EA5-CAD072D2A0A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881563" y="3571875"/>
            <a:ext cx="78581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Straight Arrow Connector 61">
            <a:extLst>
              <a:ext uri="{FF2B5EF4-FFF2-40B4-BE49-F238E27FC236}">
                <a16:creationId xmlns:a16="http://schemas.microsoft.com/office/drawing/2014/main" id="{4CBCA430-F44E-8DA0-C6F8-112067A16BA5}"/>
              </a:ext>
            </a:extLst>
          </p:cNvPr>
          <p:cNvCxnSpPr>
            <a:cxnSpLocks noChangeShapeType="1"/>
            <a:stCxn id="19459" idx="2"/>
          </p:cNvCxnSpPr>
          <p:nvPr/>
        </p:nvCxnSpPr>
        <p:spPr bwMode="auto">
          <a:xfrm rot="5400000">
            <a:off x="4077494" y="3232944"/>
            <a:ext cx="1588" cy="679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1" name="Straight Arrow Connector 63">
            <a:extLst>
              <a:ext uri="{FF2B5EF4-FFF2-40B4-BE49-F238E27FC236}">
                <a16:creationId xmlns:a16="http://schemas.microsoft.com/office/drawing/2014/main" id="{D93A322D-E83A-8750-1FB4-E67AA9FA72C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701926" y="2678114"/>
            <a:ext cx="78581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2" name="Straight Arrow Connector 65">
            <a:extLst>
              <a:ext uri="{FF2B5EF4-FFF2-40B4-BE49-F238E27FC236}">
                <a16:creationId xmlns:a16="http://schemas.microsoft.com/office/drawing/2014/main" id="{A0E0CE0D-EA28-1A24-E23B-15EC10692933}"/>
              </a:ext>
            </a:extLst>
          </p:cNvPr>
          <p:cNvCxnSpPr>
            <a:cxnSpLocks noChangeShapeType="1"/>
            <a:endCxn id="19459" idx="3"/>
          </p:cNvCxnSpPr>
          <p:nvPr/>
        </p:nvCxnSpPr>
        <p:spPr bwMode="auto">
          <a:xfrm rot="5400000">
            <a:off x="5416550" y="2606675"/>
            <a:ext cx="64293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Straight Arrow Connector 67">
            <a:extLst>
              <a:ext uri="{FF2B5EF4-FFF2-40B4-BE49-F238E27FC236}">
                <a16:creationId xmlns:a16="http://schemas.microsoft.com/office/drawing/2014/main" id="{24CABBE5-0E59-A983-35D5-782A0828AE8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167063" y="3857626"/>
            <a:ext cx="428625" cy="285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4" name="Straight Arrow Connector 69">
            <a:extLst>
              <a:ext uri="{FF2B5EF4-FFF2-40B4-BE49-F238E27FC236}">
                <a16:creationId xmlns:a16="http://schemas.microsoft.com/office/drawing/2014/main" id="{360EF956-930F-6DA1-9A5C-FA53B3715DB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203032" y="3821907"/>
            <a:ext cx="428625" cy="357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5" name="Straight Arrow Connector 71">
            <a:extLst>
              <a:ext uri="{FF2B5EF4-FFF2-40B4-BE49-F238E27FC236}">
                <a16:creationId xmlns:a16="http://schemas.microsoft.com/office/drawing/2014/main" id="{2A3F8307-04FB-C82B-18A9-07891D1117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8564" y="4214814"/>
            <a:ext cx="7143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72A566F-DBF6-166E-6F20-A114BB7C1FA4}"/>
              </a:ext>
            </a:extLst>
          </p:cNvPr>
          <p:cNvSpPr txBox="1"/>
          <p:nvPr/>
        </p:nvSpPr>
        <p:spPr>
          <a:xfrm>
            <a:off x="3952875" y="1214439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C85BDE-8148-8AA8-BEBF-F9A62CABF9EC}"/>
              </a:ext>
            </a:extLst>
          </p:cNvPr>
          <p:cNvSpPr txBox="1"/>
          <p:nvPr/>
        </p:nvSpPr>
        <p:spPr>
          <a:xfrm>
            <a:off x="2809875" y="1928814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F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DC2FE1-A859-AE11-DFFD-ED845F0A33F3}"/>
              </a:ext>
            </a:extLst>
          </p:cNvPr>
          <p:cNvSpPr txBox="1"/>
          <p:nvPr/>
        </p:nvSpPr>
        <p:spPr>
          <a:xfrm>
            <a:off x="5738813" y="2000251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B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32F4783-AC2D-16BF-3FD9-399F480E4E33}"/>
              </a:ext>
            </a:extLst>
          </p:cNvPr>
          <p:cNvSpPr txBox="1"/>
          <p:nvPr/>
        </p:nvSpPr>
        <p:spPr>
          <a:xfrm>
            <a:off x="5738813" y="3286126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G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9610F37-6F0A-A057-FD15-5C9ACF548B5B}"/>
              </a:ext>
            </a:extLst>
          </p:cNvPr>
          <p:cNvSpPr txBox="1"/>
          <p:nvPr/>
        </p:nvSpPr>
        <p:spPr>
          <a:xfrm>
            <a:off x="2809875" y="3357564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D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F67234-FB16-F84E-9217-6759449FF47A}"/>
              </a:ext>
            </a:extLst>
          </p:cNvPr>
          <p:cNvSpPr txBox="1"/>
          <p:nvPr/>
        </p:nvSpPr>
        <p:spPr>
          <a:xfrm>
            <a:off x="3238500" y="4143376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J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901FAB-AFAE-6D47-6716-8CA442CB6F9F}"/>
              </a:ext>
            </a:extLst>
          </p:cNvPr>
          <p:cNvSpPr txBox="1"/>
          <p:nvPr/>
        </p:nvSpPr>
        <p:spPr>
          <a:xfrm>
            <a:off x="5238750" y="4214814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K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A17E72-3AD8-66B3-3A24-3BB5148B3007}"/>
              </a:ext>
            </a:extLst>
          </p:cNvPr>
          <p:cNvSpPr txBox="1"/>
          <p:nvPr/>
        </p:nvSpPr>
        <p:spPr>
          <a:xfrm>
            <a:off x="4310063" y="3214689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E46236F-1381-C639-AB52-4DC203BB810D}"/>
              </a:ext>
            </a:extLst>
          </p:cNvPr>
          <p:cNvSpPr txBox="1"/>
          <p:nvPr/>
        </p:nvSpPr>
        <p:spPr>
          <a:xfrm>
            <a:off x="4024313" y="1928814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C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8C0BE742-BB7E-D381-1B8E-34ABEDAD07FD}"/>
              </a:ext>
            </a:extLst>
          </p:cNvPr>
          <p:cNvGraphicFramePr>
            <a:graphicFrameLocks noGrp="1"/>
          </p:cNvGraphicFramePr>
          <p:nvPr/>
        </p:nvGraphicFramePr>
        <p:xfrm>
          <a:off x="6667500" y="857250"/>
          <a:ext cx="24765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Adjacency List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F,C,B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G,C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D,C,J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D,K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E,G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9529" name="Straight Arrow Connector 3">
            <a:extLst>
              <a:ext uri="{FF2B5EF4-FFF2-40B4-BE49-F238E27FC236}">
                <a16:creationId xmlns:a16="http://schemas.microsoft.com/office/drawing/2014/main" id="{211D080C-581F-A7A0-9368-1FC5A2FC3C1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44901" y="3621089"/>
            <a:ext cx="606425" cy="4714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15B8ECB-1675-0FAB-1118-CE3FF121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2401"/>
            <a:ext cx="958850" cy="5619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DFS</a:t>
            </a:r>
            <a:endParaRPr lang="en-IN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F0EF79E2-11C6-4132-7166-5DB4814E5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AutoNum type="alphaLcParenBoth"/>
              <a:defRPr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push J onto stack</a:t>
            </a:r>
          </a:p>
          <a:p>
            <a:pPr marL="0" indent="0">
              <a:buNone/>
              <a:defRPr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Stack:    J</a:t>
            </a:r>
          </a:p>
          <a:p>
            <a:pPr marL="0" indent="0">
              <a:buNone/>
              <a:defRPr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Pop and print the top element J, and push onto stack all the neighbours of J which are in ready state</a:t>
            </a:r>
          </a:p>
          <a:p>
            <a:pPr marL="0" indent="0">
              <a:buNone/>
              <a:defRPr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 J				Stack:	D, K</a:t>
            </a:r>
          </a:p>
          <a:p>
            <a:pPr marL="0" indent="0">
              <a:buNone/>
              <a:defRPr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Pop and print the top element K, and push onto stack all the neighbours of K which are in ready state</a:t>
            </a:r>
          </a:p>
          <a:p>
            <a:pPr marL="0" indent="0">
              <a:buNone/>
              <a:defRPr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 K 				Stack:    D, E, G</a:t>
            </a:r>
          </a:p>
          <a:p>
            <a:pPr marL="0" indent="0">
              <a:buNone/>
              <a:defRPr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Pop and print the top element G, and push onto stack all the neighbours of G which are in ready state</a:t>
            </a:r>
          </a:p>
          <a:p>
            <a:pPr marL="0" indent="0">
              <a:buNone/>
              <a:defRPr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 G 				Stack:    D, E, C</a:t>
            </a:r>
          </a:p>
          <a:p>
            <a:pPr marL="0" indent="0">
              <a:buNone/>
              <a:defRPr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AD5BF45-16A8-FCB6-E271-D9458101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2401"/>
            <a:ext cx="958850" cy="5619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DFS</a:t>
            </a:r>
            <a:endParaRPr lang="en-IN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659BCDB4-D4EA-9E60-58D7-6C1D4F18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(e) Pop and print the top element C, and push onto stack all the neighbours of C which are in ready state</a:t>
            </a:r>
          </a:p>
          <a:p>
            <a:pPr marL="0" indent="0"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Print C				Stack:	D, E, F</a:t>
            </a:r>
          </a:p>
          <a:p>
            <a:pPr marL="0" indent="0"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(f) Pop and print the top element F, and push onto stack all the neighbours of F which are in ready state</a:t>
            </a:r>
          </a:p>
          <a:p>
            <a:pPr marL="0" indent="0"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Print F 				Stack:    D, E</a:t>
            </a:r>
          </a:p>
          <a:p>
            <a:pPr marL="0" indent="0"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(g) Pop and print the top element E, and push onto stack all the neighbours of E which are in ready state</a:t>
            </a:r>
          </a:p>
          <a:p>
            <a:pPr marL="0" indent="0"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Print E 				Stack:    D </a:t>
            </a:r>
          </a:p>
          <a:p>
            <a:pPr marL="0" indent="0"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(h) Pop and print the top element D, and push onto stack all the neighbours of D which are in ready state</a:t>
            </a:r>
          </a:p>
          <a:p>
            <a:pPr marL="0" indent="0"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Print D				Stack:    Empty</a:t>
            </a:r>
          </a:p>
          <a:p>
            <a:pPr marL="0" indent="0">
              <a:buNone/>
            </a:pP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508D-0D56-A201-F20A-E138E39E3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496"/>
            <a:ext cx="10515600" cy="56374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i="0" dirty="0" err="1">
                <a:effectLst/>
                <a:highlight>
                  <a:srgbClr val="F9FAFC"/>
                </a:highlight>
                <a:latin typeface="euclid_circular_a"/>
              </a:rPr>
              <a:t>A</a:t>
            </a:r>
            <a:r>
              <a:rPr lang="en-US" b="1" i="0" dirty="0" err="1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  <a:t>Depth</a:t>
            </a:r>
            <a:r>
              <a:rPr lang="en-US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  <a:t> First Search Algorithm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highlight>
                  <a:srgbClr val="F9FAFC"/>
                </a:highlight>
                <a:latin typeface="euclid_circular_a"/>
              </a:rPr>
              <a:t> standard DFS implementation puts each vertex of the graph into one of two categories: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9FAFC"/>
                </a:highlight>
                <a:latin typeface="euclid_circular_a"/>
              </a:rPr>
              <a:t>Visited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9FAFC"/>
                </a:highlight>
                <a:latin typeface="euclid_circular_a"/>
              </a:rPr>
              <a:t>Not Visited</a:t>
            </a:r>
          </a:p>
          <a:p>
            <a:pPr algn="l"/>
            <a:r>
              <a:rPr lang="en-US" b="0" i="0" dirty="0">
                <a:effectLst/>
                <a:highlight>
                  <a:srgbClr val="F9FAFC"/>
                </a:highlight>
                <a:latin typeface="euclid_circular_a"/>
              </a:rPr>
              <a:t>The purpose of the algorithm is to mark each vertex as visited while avoiding cycles.</a:t>
            </a:r>
          </a:p>
          <a:p>
            <a:pPr algn="l"/>
            <a:r>
              <a:rPr lang="en-US" b="0" i="0" dirty="0">
                <a:effectLst/>
                <a:highlight>
                  <a:srgbClr val="F9FAFC"/>
                </a:highlight>
                <a:latin typeface="euclid_circular_a"/>
              </a:rPr>
              <a:t>The DFS algorithm works as follows: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9FAFC"/>
                </a:highlight>
                <a:latin typeface="euclid_circular_a"/>
              </a:rPr>
              <a:t>Start by putting any one of the graph's vertices on top of a stack.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9FAFC"/>
                </a:highlight>
                <a:latin typeface="euclid_circular_a"/>
              </a:rPr>
              <a:t>Take the top item of the stack and add it to the visited list.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9FAFC"/>
                </a:highlight>
                <a:latin typeface="euclid_circular_a"/>
              </a:rPr>
              <a:t>Create a list of that vertex's adjacent nodes. Add the ones which aren't in the visited list to the top of the stack.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9FAFC"/>
                </a:highlight>
                <a:latin typeface="euclid_circular_a"/>
              </a:rPr>
              <a:t>Keep repeating steps 2 and 3 until the stack is empty.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484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A12EAD-EA70-4E9E-5A83-BC3C2D579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248" y="420624"/>
            <a:ext cx="9356719" cy="5756339"/>
          </a:xfrm>
        </p:spPr>
      </p:pic>
    </p:spTree>
    <p:extLst>
      <p:ext uri="{BB962C8B-B14F-4D97-AF65-F5344CB8AC3E}">
        <p14:creationId xmlns:p14="http://schemas.microsoft.com/office/powerpoint/2010/main" val="3091235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8A167-A552-CFF0-4742-B9BF3EA5D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598" y="356616"/>
            <a:ext cx="10240804" cy="5735707"/>
          </a:xfrm>
        </p:spPr>
      </p:pic>
    </p:spTree>
    <p:extLst>
      <p:ext uri="{BB962C8B-B14F-4D97-AF65-F5344CB8AC3E}">
        <p14:creationId xmlns:p14="http://schemas.microsoft.com/office/powerpoint/2010/main" val="299043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17CB11-649A-F1EA-F4CE-E07EB8371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20624"/>
            <a:ext cx="10515600" cy="5680024"/>
          </a:xfrm>
        </p:spPr>
      </p:pic>
    </p:spTree>
    <p:extLst>
      <p:ext uri="{BB962C8B-B14F-4D97-AF65-F5344CB8AC3E}">
        <p14:creationId xmlns:p14="http://schemas.microsoft.com/office/powerpoint/2010/main" val="3307370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597C1-6DDC-3FB4-CE69-BBC340C31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608"/>
            <a:ext cx="10515600" cy="5756942"/>
          </a:xfrm>
        </p:spPr>
      </p:pic>
    </p:spTree>
    <p:extLst>
      <p:ext uri="{BB962C8B-B14F-4D97-AF65-F5344CB8AC3E}">
        <p14:creationId xmlns:p14="http://schemas.microsoft.com/office/powerpoint/2010/main" val="119676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565C795-93CA-A3E2-4236-5D76646F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1" y="152401"/>
            <a:ext cx="2238375" cy="847725"/>
          </a:xfrm>
        </p:spPr>
        <p:txBody>
          <a:bodyPr/>
          <a:lstStyle/>
          <a:p>
            <a:r>
              <a:rPr lang="en-US" altLang="en-US"/>
              <a:t>BFS</a:t>
            </a:r>
            <a:endParaRPr lang="en-IN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FF48E9EE-AE02-C5A4-8D63-1E4DFF6C0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143000"/>
            <a:ext cx="7918450" cy="4014788"/>
          </a:xfrm>
        </p:spPr>
        <p:txBody>
          <a:bodyPr/>
          <a:lstStyle/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idea behind a BFS beginning at a starting node is as follows. First we examine the starting node A. then we examine all the neighbors of A. then we examine all the neighbors of the neighbors of A and so on. 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keep a track of the neighbors of a node and we need to guarantee that no node is processed more than once. This is accomplished by using a queue to hold node that are waiting to be processed and by using a field STATUS which tells us the current state of any node. 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8983F-0CDF-BF1A-0A5D-8FBA8E443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472" y="219456"/>
            <a:ext cx="10515600" cy="5431091"/>
          </a:xfrm>
        </p:spPr>
      </p:pic>
    </p:spTree>
    <p:extLst>
      <p:ext uri="{BB962C8B-B14F-4D97-AF65-F5344CB8AC3E}">
        <p14:creationId xmlns:p14="http://schemas.microsoft.com/office/powerpoint/2010/main" val="2173728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B0E3F8-051D-9555-7C83-B7A187BDB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112" y="228600"/>
            <a:ext cx="10247775" cy="5948363"/>
          </a:xfrm>
        </p:spPr>
      </p:pic>
    </p:spTree>
    <p:extLst>
      <p:ext uri="{BB962C8B-B14F-4D97-AF65-F5344CB8AC3E}">
        <p14:creationId xmlns:p14="http://schemas.microsoft.com/office/powerpoint/2010/main" val="875735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2F1131-8112-0634-8FFD-13272F1DD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816" y="685800"/>
            <a:ext cx="9437431" cy="5482019"/>
          </a:xfrm>
        </p:spPr>
      </p:pic>
    </p:spTree>
    <p:extLst>
      <p:ext uri="{BB962C8B-B14F-4D97-AF65-F5344CB8AC3E}">
        <p14:creationId xmlns:p14="http://schemas.microsoft.com/office/powerpoint/2010/main" val="4061631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A52931-C5EC-99CA-83D2-6A4F08BD5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952" y="420624"/>
            <a:ext cx="9361922" cy="5657410"/>
          </a:xfrm>
        </p:spPr>
      </p:pic>
    </p:spTree>
    <p:extLst>
      <p:ext uri="{BB962C8B-B14F-4D97-AF65-F5344CB8AC3E}">
        <p14:creationId xmlns:p14="http://schemas.microsoft.com/office/powerpoint/2010/main" val="2322993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E8665-6FCF-1755-2921-D06396534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944" y="274320"/>
            <a:ext cx="9464035" cy="5608424"/>
          </a:xfrm>
        </p:spPr>
      </p:pic>
    </p:spTree>
    <p:extLst>
      <p:ext uri="{BB962C8B-B14F-4D97-AF65-F5344CB8AC3E}">
        <p14:creationId xmlns:p14="http://schemas.microsoft.com/office/powerpoint/2010/main" val="2579940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02206-C62A-A717-6D9E-BB264C5EB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104" y="512064"/>
            <a:ext cx="9474533" cy="5499285"/>
          </a:xfrm>
        </p:spPr>
      </p:pic>
    </p:spTree>
    <p:extLst>
      <p:ext uri="{BB962C8B-B14F-4D97-AF65-F5344CB8AC3E}">
        <p14:creationId xmlns:p14="http://schemas.microsoft.com/office/powerpoint/2010/main" val="4122608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38BF09-2439-D2BF-9BF5-5C85319C5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824" y="265176"/>
            <a:ext cx="10917935" cy="5911787"/>
          </a:xfrm>
        </p:spPr>
      </p:pic>
    </p:spTree>
    <p:extLst>
      <p:ext uri="{BB962C8B-B14F-4D97-AF65-F5344CB8AC3E}">
        <p14:creationId xmlns:p14="http://schemas.microsoft.com/office/powerpoint/2010/main" val="2608761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FCE9D5-39D7-0E30-8FCA-C899E94F1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52" y="1078993"/>
            <a:ext cx="4846320" cy="34381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adjMatrix</a:t>
            </a:r>
            <a:r>
              <a:rPr lang="en-IN" dirty="0"/>
              <a:t>[4][4];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numVertices</a:t>
            </a:r>
            <a:r>
              <a:rPr lang="en-IN" dirty="0"/>
              <a:t> = 4; // Predefined number of vertices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 Add edges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addEdge</a:t>
            </a:r>
            <a:r>
              <a:rPr lang="en-IN" dirty="0"/>
              <a:t>(int </a:t>
            </a:r>
            <a:r>
              <a:rPr lang="en-IN" dirty="0" err="1"/>
              <a:t>i</a:t>
            </a:r>
            <a:r>
              <a:rPr lang="en-IN" dirty="0"/>
              <a:t>, int j)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adjMatrix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 = 1;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adjMatrix</a:t>
            </a:r>
            <a:r>
              <a:rPr lang="en-IN" dirty="0"/>
              <a:t>[j][</a:t>
            </a:r>
            <a:r>
              <a:rPr lang="en-IN" dirty="0" err="1"/>
              <a:t>i</a:t>
            </a:r>
            <a:r>
              <a:rPr lang="en-IN" dirty="0"/>
              <a:t>] = 1;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3B828-7D22-9D30-6508-5A93DD34C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2584" y="155448"/>
            <a:ext cx="7370064" cy="60215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// DFS traversal</a:t>
            </a:r>
          </a:p>
          <a:p>
            <a:pPr marL="0" indent="0">
              <a:buNone/>
            </a:pPr>
            <a:r>
              <a:rPr lang="en-IN" dirty="0"/>
              <a:t>void DFS(int start) {</a:t>
            </a:r>
          </a:p>
          <a:p>
            <a:pPr marL="0" indent="0">
              <a:buNone/>
            </a:pPr>
            <a:r>
              <a:rPr lang="en-IN" dirty="0"/>
              <a:t>    bool visited[</a:t>
            </a:r>
            <a:r>
              <a:rPr lang="en-IN" dirty="0" err="1"/>
              <a:t>numVertices</a:t>
            </a:r>
            <a:r>
              <a:rPr lang="en-IN" dirty="0"/>
              <a:t>] = {false};</a:t>
            </a:r>
          </a:p>
          <a:p>
            <a:pPr marL="0" indent="0">
              <a:buNone/>
            </a:pPr>
            <a:r>
              <a:rPr lang="en-IN" dirty="0"/>
              <a:t>    stack&lt;int&gt; stack;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stack.push</a:t>
            </a:r>
            <a:r>
              <a:rPr lang="en-IN" dirty="0"/>
              <a:t>(start);</a:t>
            </a:r>
          </a:p>
          <a:p>
            <a:pPr marL="0" indent="0">
              <a:buNone/>
            </a:pPr>
            <a:r>
              <a:rPr lang="en-IN" dirty="0"/>
              <a:t>    visited[start] = true;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while (!</a:t>
            </a:r>
            <a:r>
              <a:rPr lang="en-IN" dirty="0" err="1"/>
              <a:t>stack.empty</a:t>
            </a:r>
            <a:r>
              <a:rPr lang="en-IN" dirty="0"/>
              <a:t>()) {</a:t>
            </a:r>
          </a:p>
          <a:p>
            <a:pPr marL="0" indent="0">
              <a:buNone/>
            </a:pPr>
            <a:r>
              <a:rPr lang="en-IN" dirty="0"/>
              <a:t>        int current = </a:t>
            </a:r>
            <a:r>
              <a:rPr lang="en-IN" dirty="0" err="1"/>
              <a:t>stack.top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stack.pop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current &lt;&lt; " ";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numVertices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    if (</a:t>
            </a:r>
            <a:r>
              <a:rPr lang="en-IN" dirty="0" err="1"/>
              <a:t>adjMatrix</a:t>
            </a:r>
            <a:r>
              <a:rPr lang="en-IN" dirty="0"/>
              <a:t>[current][</a:t>
            </a:r>
            <a:r>
              <a:rPr lang="en-IN" dirty="0" err="1"/>
              <a:t>i</a:t>
            </a:r>
            <a:r>
              <a:rPr lang="en-IN" dirty="0"/>
              <a:t>] &amp;&amp; !visited[</a:t>
            </a:r>
            <a:r>
              <a:rPr lang="en-IN" dirty="0" err="1"/>
              <a:t>i</a:t>
            </a:r>
            <a:r>
              <a:rPr lang="en-IN" dirty="0"/>
              <a:t>]) { // if (</a:t>
            </a:r>
            <a:r>
              <a:rPr lang="en-IN" dirty="0" err="1"/>
              <a:t>adjMatrix</a:t>
            </a:r>
            <a:r>
              <a:rPr lang="en-IN" dirty="0"/>
              <a:t>[current][</a:t>
            </a:r>
            <a:r>
              <a:rPr lang="en-IN" dirty="0" err="1"/>
              <a:t>i</a:t>
            </a:r>
            <a:r>
              <a:rPr lang="en-IN" dirty="0"/>
              <a:t>]==1&amp;&amp; visited[</a:t>
            </a:r>
            <a:r>
              <a:rPr lang="en-IN" dirty="0" err="1"/>
              <a:t>i</a:t>
            </a:r>
            <a:r>
              <a:rPr lang="en-IN" dirty="0"/>
              <a:t>]==false) 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stack.push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  visited[</a:t>
            </a:r>
            <a:r>
              <a:rPr lang="en-IN" dirty="0" err="1"/>
              <a:t>i</a:t>
            </a:r>
            <a:r>
              <a:rPr lang="en-IN" dirty="0"/>
              <a:t>] = true;</a:t>
            </a:r>
          </a:p>
          <a:p>
            <a:pPr marL="0" indent="0">
              <a:buNone/>
            </a:pPr>
            <a:r>
              <a:rPr lang="en-IN" dirty="0"/>
              <a:t>            }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9404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31D76-D637-2553-2B2D-226EEB32C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92"/>
            <a:ext cx="10515600" cy="60123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addEdge</a:t>
            </a:r>
            <a:r>
              <a:rPr lang="en-US" dirty="0"/>
              <a:t>(0, 1);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addEdge</a:t>
            </a:r>
            <a:r>
              <a:rPr lang="en-US" dirty="0"/>
              <a:t>(0, 2);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addEdge</a:t>
            </a:r>
            <a:r>
              <a:rPr lang="en-US" dirty="0"/>
              <a:t>(1, 2);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addEdge</a:t>
            </a:r>
            <a:r>
              <a:rPr lang="en-US" dirty="0"/>
              <a:t>(2, 0);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addEdge</a:t>
            </a:r>
            <a:r>
              <a:rPr lang="en-US" dirty="0"/>
              <a:t>(2, 3);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"DFS traversal starting from node 0: ";</a:t>
            </a:r>
          </a:p>
          <a:p>
            <a:pPr marL="0" indent="0">
              <a:buNone/>
            </a:pPr>
            <a:r>
              <a:rPr lang="en-US" dirty="0"/>
              <a:t>    DFS(0);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"DFS traversal starting from node 3: ";</a:t>
            </a:r>
          </a:p>
          <a:p>
            <a:pPr marL="0" indent="0">
              <a:buNone/>
            </a:pPr>
            <a:r>
              <a:rPr lang="en-US" dirty="0"/>
              <a:t>    DFS(3);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908CCE-436A-9E37-F2EB-9CD0A6C7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144" y="4413413"/>
            <a:ext cx="5202007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34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E3DB7-967F-1D2A-617F-6C81EBBCDEEB}"/>
              </a:ext>
            </a:extLst>
          </p:cNvPr>
          <p:cNvSpPr txBox="1"/>
          <p:nvPr/>
        </p:nvSpPr>
        <p:spPr>
          <a:xfrm>
            <a:off x="788670" y="1131106"/>
            <a:ext cx="6094476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00" dirty="0"/>
              <a:t>#include &lt;iostream&gt;</a:t>
            </a:r>
          </a:p>
          <a:p>
            <a:r>
              <a:rPr lang="en-IN" sz="500" dirty="0"/>
              <a:t>#include &lt;stack&gt;</a:t>
            </a:r>
          </a:p>
          <a:p>
            <a:r>
              <a:rPr lang="en-IN" sz="500" dirty="0"/>
              <a:t>using namespace std;</a:t>
            </a:r>
          </a:p>
          <a:p>
            <a:endParaRPr lang="en-IN" sz="500" dirty="0"/>
          </a:p>
          <a:p>
            <a:r>
              <a:rPr lang="en-IN" sz="500" dirty="0"/>
              <a:t>int </a:t>
            </a:r>
            <a:r>
              <a:rPr lang="en-IN" sz="500" dirty="0" err="1"/>
              <a:t>adjMatrix</a:t>
            </a:r>
            <a:r>
              <a:rPr lang="en-IN" sz="500" dirty="0"/>
              <a:t>[4][4];</a:t>
            </a:r>
          </a:p>
          <a:p>
            <a:r>
              <a:rPr lang="en-IN" sz="500" dirty="0"/>
              <a:t>int </a:t>
            </a:r>
            <a:r>
              <a:rPr lang="en-IN" sz="500" dirty="0" err="1"/>
              <a:t>numVertices</a:t>
            </a:r>
            <a:r>
              <a:rPr lang="en-IN" sz="500" dirty="0"/>
              <a:t> = 4; // Predefined number of vertices</a:t>
            </a:r>
          </a:p>
          <a:p>
            <a:endParaRPr lang="en-IN" sz="500" dirty="0"/>
          </a:p>
          <a:p>
            <a:r>
              <a:rPr lang="en-IN" sz="500" dirty="0"/>
              <a:t>// Add edges</a:t>
            </a:r>
          </a:p>
          <a:p>
            <a:r>
              <a:rPr lang="en-IN" sz="500" dirty="0"/>
              <a:t>void </a:t>
            </a:r>
            <a:r>
              <a:rPr lang="en-IN" sz="500" dirty="0" err="1"/>
              <a:t>addEdge</a:t>
            </a:r>
            <a:r>
              <a:rPr lang="en-IN" sz="500" dirty="0"/>
              <a:t>(int </a:t>
            </a:r>
            <a:r>
              <a:rPr lang="en-IN" sz="500" dirty="0" err="1"/>
              <a:t>i</a:t>
            </a:r>
            <a:r>
              <a:rPr lang="en-IN" sz="500" dirty="0"/>
              <a:t>, int j) {</a:t>
            </a:r>
          </a:p>
          <a:p>
            <a:r>
              <a:rPr lang="en-IN" sz="500" dirty="0"/>
              <a:t>    </a:t>
            </a:r>
            <a:r>
              <a:rPr lang="en-IN" sz="500" dirty="0" err="1"/>
              <a:t>adjMatrix</a:t>
            </a:r>
            <a:r>
              <a:rPr lang="en-IN" sz="500" dirty="0"/>
              <a:t>[</a:t>
            </a:r>
            <a:r>
              <a:rPr lang="en-IN" sz="500" dirty="0" err="1"/>
              <a:t>i</a:t>
            </a:r>
            <a:r>
              <a:rPr lang="en-IN" sz="500" dirty="0"/>
              <a:t>][j] = 1;</a:t>
            </a:r>
          </a:p>
          <a:p>
            <a:r>
              <a:rPr lang="en-IN" sz="500" dirty="0"/>
              <a:t>    </a:t>
            </a:r>
            <a:r>
              <a:rPr lang="en-IN" sz="500" dirty="0" err="1"/>
              <a:t>adjMatrix</a:t>
            </a:r>
            <a:r>
              <a:rPr lang="en-IN" sz="500" dirty="0"/>
              <a:t>[j][</a:t>
            </a:r>
            <a:r>
              <a:rPr lang="en-IN" sz="500" dirty="0" err="1"/>
              <a:t>i</a:t>
            </a:r>
            <a:r>
              <a:rPr lang="en-IN" sz="500" dirty="0"/>
              <a:t>] = 1;</a:t>
            </a:r>
          </a:p>
          <a:p>
            <a:r>
              <a:rPr lang="en-IN" sz="500" dirty="0"/>
              <a:t>}</a:t>
            </a:r>
          </a:p>
          <a:p>
            <a:endParaRPr lang="en-IN" sz="500" dirty="0"/>
          </a:p>
          <a:p>
            <a:r>
              <a:rPr lang="en-IN" sz="500" dirty="0"/>
              <a:t>// DFS traversal</a:t>
            </a:r>
          </a:p>
          <a:p>
            <a:r>
              <a:rPr lang="en-IN" sz="500" dirty="0"/>
              <a:t>void DFS(int start) {</a:t>
            </a:r>
          </a:p>
          <a:p>
            <a:r>
              <a:rPr lang="en-IN" sz="500" dirty="0"/>
              <a:t>    bool visited[</a:t>
            </a:r>
            <a:r>
              <a:rPr lang="en-IN" sz="500" dirty="0" err="1"/>
              <a:t>numVertices</a:t>
            </a:r>
            <a:r>
              <a:rPr lang="en-IN" sz="500" dirty="0"/>
              <a:t>] = {false};</a:t>
            </a:r>
          </a:p>
          <a:p>
            <a:r>
              <a:rPr lang="en-IN" sz="500" dirty="0"/>
              <a:t>    stack&lt;int&gt; stack;</a:t>
            </a:r>
          </a:p>
          <a:p>
            <a:endParaRPr lang="en-IN" sz="500" dirty="0"/>
          </a:p>
          <a:p>
            <a:r>
              <a:rPr lang="en-IN" sz="500" dirty="0"/>
              <a:t>    </a:t>
            </a:r>
            <a:r>
              <a:rPr lang="en-IN" sz="500" dirty="0" err="1"/>
              <a:t>stack.push</a:t>
            </a:r>
            <a:r>
              <a:rPr lang="en-IN" sz="500" dirty="0"/>
              <a:t>(start);</a:t>
            </a:r>
          </a:p>
          <a:p>
            <a:r>
              <a:rPr lang="en-IN" sz="500" dirty="0"/>
              <a:t>    visited[start] = true;</a:t>
            </a:r>
          </a:p>
          <a:p>
            <a:endParaRPr lang="en-IN" sz="500" dirty="0"/>
          </a:p>
          <a:p>
            <a:r>
              <a:rPr lang="en-IN" sz="500" dirty="0"/>
              <a:t>    while (!</a:t>
            </a:r>
            <a:r>
              <a:rPr lang="en-IN" sz="500" dirty="0" err="1"/>
              <a:t>stack.empty</a:t>
            </a:r>
            <a:r>
              <a:rPr lang="en-IN" sz="500" dirty="0"/>
              <a:t>()) {</a:t>
            </a:r>
          </a:p>
          <a:p>
            <a:r>
              <a:rPr lang="en-IN" sz="500" dirty="0"/>
              <a:t>        int current = </a:t>
            </a:r>
            <a:r>
              <a:rPr lang="en-IN" sz="500" dirty="0" err="1"/>
              <a:t>stack.top</a:t>
            </a:r>
            <a:r>
              <a:rPr lang="en-IN" sz="500" dirty="0"/>
              <a:t>();</a:t>
            </a:r>
          </a:p>
          <a:p>
            <a:r>
              <a:rPr lang="en-IN" sz="500" dirty="0"/>
              <a:t>        </a:t>
            </a:r>
            <a:r>
              <a:rPr lang="en-IN" sz="500" dirty="0" err="1"/>
              <a:t>stack.pop</a:t>
            </a:r>
            <a:r>
              <a:rPr lang="en-IN" sz="500" dirty="0"/>
              <a:t>();</a:t>
            </a:r>
          </a:p>
          <a:p>
            <a:r>
              <a:rPr lang="en-IN" sz="500" dirty="0"/>
              <a:t>        </a:t>
            </a:r>
            <a:r>
              <a:rPr lang="en-IN" sz="500" dirty="0" err="1"/>
              <a:t>cout</a:t>
            </a:r>
            <a:r>
              <a:rPr lang="en-IN" sz="500" dirty="0"/>
              <a:t> &lt;&lt; current &lt;&lt; " ";</a:t>
            </a:r>
          </a:p>
          <a:p>
            <a:endParaRPr lang="en-IN" sz="500" dirty="0"/>
          </a:p>
          <a:p>
            <a:r>
              <a:rPr lang="en-IN" sz="500" dirty="0"/>
              <a:t>        for (int </a:t>
            </a:r>
            <a:r>
              <a:rPr lang="en-IN" sz="500" dirty="0" err="1"/>
              <a:t>i</a:t>
            </a:r>
            <a:r>
              <a:rPr lang="en-IN" sz="500" dirty="0"/>
              <a:t> = 0; </a:t>
            </a:r>
            <a:r>
              <a:rPr lang="en-IN" sz="500" dirty="0" err="1"/>
              <a:t>i</a:t>
            </a:r>
            <a:r>
              <a:rPr lang="en-IN" sz="500" dirty="0"/>
              <a:t> &lt; </a:t>
            </a:r>
            <a:r>
              <a:rPr lang="en-IN" sz="500" dirty="0" err="1"/>
              <a:t>numVertices</a:t>
            </a:r>
            <a:r>
              <a:rPr lang="en-IN" sz="500" dirty="0"/>
              <a:t>; ++</a:t>
            </a:r>
            <a:r>
              <a:rPr lang="en-IN" sz="500" dirty="0" err="1"/>
              <a:t>i</a:t>
            </a:r>
            <a:r>
              <a:rPr lang="en-IN" sz="500" dirty="0"/>
              <a:t>) {</a:t>
            </a:r>
          </a:p>
          <a:p>
            <a:r>
              <a:rPr lang="en-IN" sz="500" dirty="0"/>
              <a:t>            if (</a:t>
            </a:r>
            <a:r>
              <a:rPr lang="en-IN" sz="500" dirty="0" err="1"/>
              <a:t>adjMatrix</a:t>
            </a:r>
            <a:r>
              <a:rPr lang="en-IN" sz="500" dirty="0"/>
              <a:t>[current][</a:t>
            </a:r>
            <a:r>
              <a:rPr lang="en-IN" sz="500" dirty="0" err="1"/>
              <a:t>i</a:t>
            </a:r>
            <a:r>
              <a:rPr lang="en-IN" sz="500" dirty="0"/>
              <a:t>] &amp;&amp; !visited[</a:t>
            </a:r>
            <a:r>
              <a:rPr lang="en-IN" sz="500" dirty="0" err="1"/>
              <a:t>i</a:t>
            </a:r>
            <a:r>
              <a:rPr lang="en-IN" sz="500" dirty="0"/>
              <a:t>]) {</a:t>
            </a:r>
          </a:p>
          <a:p>
            <a:r>
              <a:rPr lang="en-IN" sz="500" dirty="0"/>
              <a:t>                </a:t>
            </a:r>
            <a:r>
              <a:rPr lang="en-IN" sz="500" dirty="0" err="1"/>
              <a:t>stack.push</a:t>
            </a:r>
            <a:r>
              <a:rPr lang="en-IN" sz="500" dirty="0"/>
              <a:t>(</a:t>
            </a:r>
            <a:r>
              <a:rPr lang="en-IN" sz="500" dirty="0" err="1"/>
              <a:t>i</a:t>
            </a:r>
            <a:r>
              <a:rPr lang="en-IN" sz="500" dirty="0"/>
              <a:t>);</a:t>
            </a:r>
          </a:p>
          <a:p>
            <a:r>
              <a:rPr lang="en-IN" sz="500" dirty="0"/>
              <a:t>                visited[</a:t>
            </a:r>
            <a:r>
              <a:rPr lang="en-IN" sz="500" dirty="0" err="1"/>
              <a:t>i</a:t>
            </a:r>
            <a:r>
              <a:rPr lang="en-IN" sz="500" dirty="0"/>
              <a:t>] = true;</a:t>
            </a:r>
          </a:p>
          <a:p>
            <a:r>
              <a:rPr lang="en-IN" sz="500" dirty="0"/>
              <a:t>            }</a:t>
            </a:r>
          </a:p>
          <a:p>
            <a:r>
              <a:rPr lang="en-IN" sz="500" dirty="0"/>
              <a:t>        }</a:t>
            </a:r>
          </a:p>
          <a:p>
            <a:r>
              <a:rPr lang="en-IN" sz="500" dirty="0"/>
              <a:t>    }</a:t>
            </a:r>
          </a:p>
          <a:p>
            <a:r>
              <a:rPr lang="en-IN" sz="500" dirty="0"/>
              <a:t>}</a:t>
            </a:r>
          </a:p>
          <a:p>
            <a:endParaRPr lang="en-IN" sz="500" dirty="0"/>
          </a:p>
          <a:p>
            <a:r>
              <a:rPr lang="en-IN" sz="500" dirty="0"/>
              <a:t>int main() {</a:t>
            </a:r>
          </a:p>
          <a:p>
            <a:r>
              <a:rPr lang="en-IN" sz="500" dirty="0"/>
              <a:t>    </a:t>
            </a:r>
            <a:r>
              <a:rPr lang="en-IN" sz="500" dirty="0" err="1"/>
              <a:t>addEdge</a:t>
            </a:r>
            <a:r>
              <a:rPr lang="en-IN" sz="500" dirty="0"/>
              <a:t>(0, 1);</a:t>
            </a:r>
          </a:p>
          <a:p>
            <a:r>
              <a:rPr lang="en-IN" sz="500" dirty="0"/>
              <a:t>    </a:t>
            </a:r>
            <a:r>
              <a:rPr lang="en-IN" sz="500" dirty="0" err="1"/>
              <a:t>addEdge</a:t>
            </a:r>
            <a:r>
              <a:rPr lang="en-IN" sz="500" dirty="0"/>
              <a:t>(0, 2);</a:t>
            </a:r>
          </a:p>
          <a:p>
            <a:r>
              <a:rPr lang="en-IN" sz="500" dirty="0"/>
              <a:t>    </a:t>
            </a:r>
            <a:r>
              <a:rPr lang="en-IN" sz="500" dirty="0" err="1"/>
              <a:t>addEdge</a:t>
            </a:r>
            <a:r>
              <a:rPr lang="en-IN" sz="500" dirty="0"/>
              <a:t>(1, 2);</a:t>
            </a:r>
          </a:p>
          <a:p>
            <a:r>
              <a:rPr lang="en-IN" sz="500" dirty="0"/>
              <a:t>    </a:t>
            </a:r>
            <a:r>
              <a:rPr lang="en-IN" sz="500" dirty="0" err="1"/>
              <a:t>addEdge</a:t>
            </a:r>
            <a:r>
              <a:rPr lang="en-IN" sz="500" dirty="0"/>
              <a:t>(2, 0);</a:t>
            </a:r>
          </a:p>
          <a:p>
            <a:r>
              <a:rPr lang="en-IN" sz="500" dirty="0"/>
              <a:t>    </a:t>
            </a:r>
            <a:r>
              <a:rPr lang="en-IN" sz="500" dirty="0" err="1"/>
              <a:t>addEdge</a:t>
            </a:r>
            <a:r>
              <a:rPr lang="en-IN" sz="500" dirty="0"/>
              <a:t>(2, 3);</a:t>
            </a:r>
          </a:p>
          <a:p>
            <a:endParaRPr lang="en-IN" sz="500" dirty="0"/>
          </a:p>
          <a:p>
            <a:r>
              <a:rPr lang="en-IN" sz="500" dirty="0"/>
              <a:t>    </a:t>
            </a:r>
            <a:r>
              <a:rPr lang="en-IN" sz="500" dirty="0" err="1"/>
              <a:t>cout</a:t>
            </a:r>
            <a:r>
              <a:rPr lang="en-IN" sz="500" dirty="0"/>
              <a:t> &lt;&lt; "DFS traversal starting from node 0: ";</a:t>
            </a:r>
          </a:p>
          <a:p>
            <a:r>
              <a:rPr lang="en-IN" sz="500" dirty="0"/>
              <a:t>    DFS(0);</a:t>
            </a:r>
          </a:p>
          <a:p>
            <a:r>
              <a:rPr lang="en-IN" sz="500" dirty="0"/>
              <a:t>    </a:t>
            </a:r>
            <a:r>
              <a:rPr lang="en-IN" sz="500" dirty="0" err="1"/>
              <a:t>cout</a:t>
            </a:r>
            <a:r>
              <a:rPr lang="en-IN" sz="500" dirty="0"/>
              <a:t> &lt;&lt; </a:t>
            </a:r>
            <a:r>
              <a:rPr lang="en-IN" sz="500" dirty="0" err="1"/>
              <a:t>endl</a:t>
            </a:r>
            <a:r>
              <a:rPr lang="en-IN" sz="500" dirty="0"/>
              <a:t>;</a:t>
            </a:r>
          </a:p>
          <a:p>
            <a:r>
              <a:rPr lang="en-IN" sz="500" dirty="0"/>
              <a:t>    </a:t>
            </a:r>
            <a:r>
              <a:rPr lang="en-IN" sz="500" dirty="0" err="1"/>
              <a:t>cout</a:t>
            </a:r>
            <a:r>
              <a:rPr lang="en-IN" sz="500" dirty="0"/>
              <a:t> &lt;&lt; "DFS traversal starting from node 3: ";</a:t>
            </a:r>
          </a:p>
          <a:p>
            <a:r>
              <a:rPr lang="en-IN" sz="500" dirty="0"/>
              <a:t>    DFS(3);</a:t>
            </a:r>
          </a:p>
          <a:p>
            <a:endParaRPr lang="en-IN" sz="500" dirty="0"/>
          </a:p>
          <a:p>
            <a:r>
              <a:rPr lang="en-IN" sz="500" dirty="0"/>
              <a:t>    return 0;</a:t>
            </a:r>
          </a:p>
          <a:p>
            <a:r>
              <a:rPr lang="en-IN" sz="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27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D3352B0-1D13-7432-9821-FB50414B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2400"/>
            <a:ext cx="4452938" cy="776288"/>
          </a:xfrm>
        </p:spPr>
        <p:txBody>
          <a:bodyPr/>
          <a:lstStyle/>
          <a:p>
            <a:r>
              <a:rPr lang="en-US" altLang="en-US"/>
              <a:t>Algorithm</a:t>
            </a:r>
            <a:endParaRPr lang="en-IN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AAAE34A-5987-C670-E68D-47E9CA8B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imes New Roman" panose="02020603050405020304" pitchFamily="18" charset="0"/>
              <a:buAutoNum type="arabicParenR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all nodes to the ready state( STATUS=1)</a:t>
            </a:r>
          </a:p>
          <a:p>
            <a:pPr marL="514350" indent="-514350">
              <a:buFont typeface="Times New Roman" panose="02020603050405020304" pitchFamily="18" charset="0"/>
              <a:buAutoNum type="arabicParenR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Put the starting  node A in QUEUE and change its status to the waiting state(STATUS=2)</a:t>
            </a:r>
          </a:p>
          <a:p>
            <a:pPr marL="514350" indent="-514350">
              <a:buFont typeface="Times New Roman" panose="02020603050405020304" pitchFamily="18" charset="0"/>
              <a:buAutoNum type="arabicParenR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Repeat Steps 4 and 5 until Queue is empty</a:t>
            </a:r>
          </a:p>
          <a:p>
            <a:pPr marL="514350" indent="-514350">
              <a:buFont typeface="Times New Roman" panose="02020603050405020304" pitchFamily="18" charset="0"/>
              <a:buAutoNum type="arabicParenR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front node N of queue. Process N and change the status of N to the processed state( STATUS=3)</a:t>
            </a:r>
          </a:p>
          <a:p>
            <a:pPr marL="514350" indent="-514350">
              <a:buFont typeface="Times New Roman" panose="02020603050405020304" pitchFamily="18" charset="0"/>
              <a:buAutoNum type="arabicParenR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Add to the rear of queue all the neighbors of N that are in the steady state( Status =1) and change their status to the waiting state( Status =2)</a:t>
            </a:r>
          </a:p>
          <a:p>
            <a:pPr marL="514350" indent="-514350">
              <a:buFont typeface="Times New Roman" panose="02020603050405020304" pitchFamily="18" charset="0"/>
              <a:buAutoNum type="arabicParenR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pPr marL="514350" indent="-514350">
              <a:buFont typeface="Times New Roman" panose="02020603050405020304" pitchFamily="18" charset="0"/>
              <a:buAutoNum type="arabicParenR"/>
            </a:pPr>
            <a:endParaRPr lang="en-I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4B3E-EF9B-E0FA-B34C-9E3DAF499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0" y="173736"/>
            <a:ext cx="5836920" cy="60032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#include &lt;iostream&gt;</a:t>
            </a:r>
          </a:p>
          <a:p>
            <a:pPr marL="0" indent="0">
              <a:buNone/>
            </a:pPr>
            <a:r>
              <a:rPr lang="en-IN" dirty="0"/>
              <a:t>#include &lt;limits&gt; // for </a:t>
            </a:r>
            <a:r>
              <a:rPr lang="en-IN" dirty="0" err="1"/>
              <a:t>numeric_limits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using namespace std;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int </a:t>
            </a:r>
            <a:r>
              <a:rPr lang="en-IN" dirty="0" err="1"/>
              <a:t>numVertices</a:t>
            </a:r>
            <a:r>
              <a:rPr lang="en-IN" dirty="0"/>
              <a:t> = 4; // Predefined number of vertices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adjMatrix</a:t>
            </a:r>
            <a:r>
              <a:rPr lang="en-IN" dirty="0"/>
              <a:t>[</a:t>
            </a:r>
            <a:r>
              <a:rPr lang="en-IN" dirty="0" err="1"/>
              <a:t>numVertices</a:t>
            </a:r>
            <a:r>
              <a:rPr lang="en-IN" dirty="0"/>
              <a:t>][</a:t>
            </a:r>
            <a:r>
              <a:rPr lang="en-IN" dirty="0" err="1"/>
              <a:t>numVertices</a:t>
            </a:r>
            <a:r>
              <a:rPr lang="en-IN" dirty="0"/>
              <a:t>];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 Add weighted edge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addEdge</a:t>
            </a:r>
            <a:r>
              <a:rPr lang="en-IN" dirty="0"/>
              <a:t>(int </a:t>
            </a:r>
            <a:r>
              <a:rPr lang="en-IN" dirty="0" err="1"/>
              <a:t>i</a:t>
            </a:r>
            <a:r>
              <a:rPr lang="en-IN" dirty="0"/>
              <a:t>, int j, int weight)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adjMatrix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 = weight;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adjMatrix</a:t>
            </a:r>
            <a:r>
              <a:rPr lang="en-IN" dirty="0"/>
              <a:t>[j][</a:t>
            </a:r>
            <a:r>
              <a:rPr lang="en-IN" dirty="0" err="1"/>
              <a:t>i</a:t>
            </a:r>
            <a:r>
              <a:rPr lang="en-IN" dirty="0"/>
              <a:t>] = weight;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4295-2A29-814E-89D0-2248F517CAD4}"/>
              </a:ext>
            </a:extLst>
          </p:cNvPr>
          <p:cNvSpPr txBox="1"/>
          <p:nvPr/>
        </p:nvSpPr>
        <p:spPr>
          <a:xfrm>
            <a:off x="7171182" y="464094"/>
            <a:ext cx="453313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/>
              <a:t>// Print the matrix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printGraph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/>
              <a:t>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numVertices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</a:t>
            </a:r>
            <a:r>
              <a:rPr lang="en-IN" dirty="0" err="1"/>
              <a:t>i</a:t>
            </a:r>
            <a:r>
              <a:rPr lang="en-IN" dirty="0"/>
              <a:t> &lt;&lt; " : ";</a:t>
            </a:r>
          </a:p>
          <a:p>
            <a:pPr marL="0" indent="0">
              <a:buNone/>
            </a:pPr>
            <a:r>
              <a:rPr lang="en-IN" dirty="0"/>
              <a:t>        for (int j = 0; j &lt; </a:t>
            </a:r>
            <a:r>
              <a:rPr lang="en-IN" dirty="0" err="1"/>
              <a:t>numVertices</a:t>
            </a:r>
            <a:r>
              <a:rPr lang="en-IN" dirty="0"/>
              <a:t>; ++j) {</a:t>
            </a:r>
          </a:p>
          <a:p>
            <a:pPr marL="0" indent="0">
              <a:buNone/>
            </a:pPr>
            <a:r>
              <a:rPr lang="en-IN" dirty="0"/>
              <a:t>            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cout</a:t>
            </a:r>
            <a:r>
              <a:rPr lang="en-IN" dirty="0"/>
              <a:t> &lt;&lt; </a:t>
            </a:r>
            <a:r>
              <a:rPr lang="en-IN" dirty="0" err="1"/>
              <a:t>adjMatrix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 &lt;&lt; " ";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"\n";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0858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BE18F0-D3F7-FF52-88A9-341ABE929067}"/>
              </a:ext>
            </a:extLst>
          </p:cNvPr>
          <p:cNvSpPr txBox="1"/>
          <p:nvPr/>
        </p:nvSpPr>
        <p:spPr>
          <a:xfrm>
            <a:off x="3047238" y="1305342"/>
            <a:ext cx="609447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 main() {</a:t>
            </a:r>
          </a:p>
          <a:p>
            <a:r>
              <a:rPr lang="en-IN" dirty="0"/>
              <a:t>   </a:t>
            </a:r>
          </a:p>
          <a:p>
            <a:endParaRPr lang="en-IN" dirty="0"/>
          </a:p>
          <a:p>
            <a:r>
              <a:rPr lang="en-IN" dirty="0"/>
              <a:t>    // Add weighted edges</a:t>
            </a:r>
          </a:p>
          <a:p>
            <a:r>
              <a:rPr lang="en-IN" dirty="0"/>
              <a:t>    </a:t>
            </a:r>
            <a:r>
              <a:rPr lang="en-IN" dirty="0" err="1"/>
              <a:t>addEdge</a:t>
            </a:r>
            <a:r>
              <a:rPr lang="en-IN" dirty="0"/>
              <a:t>(0, 1, 1);</a:t>
            </a:r>
          </a:p>
          <a:p>
            <a:r>
              <a:rPr lang="en-IN" dirty="0"/>
              <a:t>    </a:t>
            </a:r>
            <a:r>
              <a:rPr lang="en-IN" dirty="0" err="1"/>
              <a:t>addEdge</a:t>
            </a:r>
            <a:r>
              <a:rPr lang="en-IN" dirty="0"/>
              <a:t>(0, 2, 3);</a:t>
            </a:r>
          </a:p>
          <a:p>
            <a:r>
              <a:rPr lang="en-IN" dirty="0"/>
              <a:t>    </a:t>
            </a:r>
            <a:r>
              <a:rPr lang="en-IN" dirty="0" err="1"/>
              <a:t>addEdge</a:t>
            </a:r>
            <a:r>
              <a:rPr lang="en-IN" dirty="0"/>
              <a:t>(1, 2, 2);</a:t>
            </a:r>
          </a:p>
          <a:p>
            <a:r>
              <a:rPr lang="en-IN" dirty="0"/>
              <a:t>    </a:t>
            </a:r>
            <a:r>
              <a:rPr lang="en-IN" dirty="0" err="1"/>
              <a:t>addEdge</a:t>
            </a:r>
            <a:r>
              <a:rPr lang="en-IN" dirty="0"/>
              <a:t>(2, 0, 4);</a:t>
            </a:r>
          </a:p>
          <a:p>
            <a:r>
              <a:rPr lang="en-IN" dirty="0"/>
              <a:t>    </a:t>
            </a:r>
            <a:r>
              <a:rPr lang="en-IN" dirty="0" err="1"/>
              <a:t>addEdge</a:t>
            </a:r>
            <a:r>
              <a:rPr lang="en-IN" dirty="0"/>
              <a:t>(2, 3, 5);</a:t>
            </a:r>
          </a:p>
          <a:p>
            <a:endParaRPr lang="en-IN" dirty="0"/>
          </a:p>
          <a:p>
            <a:r>
              <a:rPr lang="en-IN" dirty="0"/>
              <a:t>    // Print the graph</a:t>
            </a:r>
          </a:p>
          <a:p>
            <a:r>
              <a:rPr lang="en-IN" dirty="0"/>
              <a:t>    </a:t>
            </a:r>
            <a:r>
              <a:rPr lang="en-IN" dirty="0" err="1"/>
              <a:t>printGraph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5411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18CE62-C554-3577-1F61-1EC867B3525A}"/>
              </a:ext>
            </a:extLst>
          </p:cNvPr>
          <p:cNvSpPr txBox="1"/>
          <p:nvPr/>
        </p:nvSpPr>
        <p:spPr>
          <a:xfrm>
            <a:off x="934974" y="151179"/>
            <a:ext cx="766953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#include &lt;iostream&gt;</a:t>
            </a:r>
          </a:p>
          <a:p>
            <a:r>
              <a:rPr lang="en-IN" sz="1000" dirty="0"/>
              <a:t>#include &lt;limits&gt; // for </a:t>
            </a:r>
            <a:r>
              <a:rPr lang="en-IN" sz="1000" dirty="0" err="1"/>
              <a:t>numeric_limits</a:t>
            </a:r>
            <a:endParaRPr lang="en-IN" sz="1000" dirty="0"/>
          </a:p>
          <a:p>
            <a:r>
              <a:rPr lang="en-IN" sz="1000" dirty="0"/>
              <a:t>using namespace std;</a:t>
            </a:r>
          </a:p>
          <a:p>
            <a:endParaRPr lang="en-IN" sz="1000" dirty="0"/>
          </a:p>
          <a:p>
            <a:r>
              <a:rPr lang="en-IN" sz="1000" dirty="0" err="1"/>
              <a:t>const</a:t>
            </a:r>
            <a:r>
              <a:rPr lang="en-IN" sz="1000" dirty="0"/>
              <a:t> int </a:t>
            </a:r>
            <a:r>
              <a:rPr lang="en-IN" sz="1000" dirty="0" err="1"/>
              <a:t>numVertices</a:t>
            </a:r>
            <a:r>
              <a:rPr lang="en-IN" sz="1000" dirty="0"/>
              <a:t> = 4; // Predefined number of vertices</a:t>
            </a:r>
          </a:p>
          <a:p>
            <a:r>
              <a:rPr lang="en-IN" sz="1000" dirty="0"/>
              <a:t>int </a:t>
            </a:r>
            <a:r>
              <a:rPr lang="en-IN" sz="1000" dirty="0" err="1"/>
              <a:t>adjMatrix</a:t>
            </a:r>
            <a:r>
              <a:rPr lang="en-IN" sz="1000" dirty="0"/>
              <a:t>[</a:t>
            </a:r>
            <a:r>
              <a:rPr lang="en-IN" sz="1000" dirty="0" err="1"/>
              <a:t>numVertices</a:t>
            </a:r>
            <a:r>
              <a:rPr lang="en-IN" sz="1000" dirty="0"/>
              <a:t>][</a:t>
            </a:r>
            <a:r>
              <a:rPr lang="en-IN" sz="1000" dirty="0" err="1"/>
              <a:t>numVertices</a:t>
            </a:r>
            <a:r>
              <a:rPr lang="en-IN" sz="1000" dirty="0"/>
              <a:t>];</a:t>
            </a:r>
          </a:p>
          <a:p>
            <a:endParaRPr lang="en-IN" sz="1000" dirty="0"/>
          </a:p>
          <a:p>
            <a:r>
              <a:rPr lang="en-IN" sz="1000" dirty="0"/>
              <a:t>// Add weighted edge</a:t>
            </a:r>
          </a:p>
          <a:p>
            <a:r>
              <a:rPr lang="en-IN" sz="1000" dirty="0"/>
              <a:t>void </a:t>
            </a:r>
            <a:r>
              <a:rPr lang="en-IN" sz="1000" dirty="0" err="1"/>
              <a:t>addEdge</a:t>
            </a:r>
            <a:r>
              <a:rPr lang="en-IN" sz="1000" dirty="0"/>
              <a:t>(int </a:t>
            </a:r>
            <a:r>
              <a:rPr lang="en-IN" sz="1000" dirty="0" err="1"/>
              <a:t>i</a:t>
            </a:r>
            <a:r>
              <a:rPr lang="en-IN" sz="1000" dirty="0"/>
              <a:t>, int j, int weight) {</a:t>
            </a:r>
          </a:p>
          <a:p>
            <a:r>
              <a:rPr lang="en-IN" sz="1000" dirty="0"/>
              <a:t>    </a:t>
            </a:r>
            <a:r>
              <a:rPr lang="en-IN" sz="1000" dirty="0" err="1"/>
              <a:t>adjMatrix</a:t>
            </a:r>
            <a:r>
              <a:rPr lang="en-IN" sz="1000" dirty="0"/>
              <a:t>[</a:t>
            </a:r>
            <a:r>
              <a:rPr lang="en-IN" sz="1000" dirty="0" err="1"/>
              <a:t>i</a:t>
            </a:r>
            <a:r>
              <a:rPr lang="en-IN" sz="1000" dirty="0"/>
              <a:t>][j] = weight;</a:t>
            </a:r>
          </a:p>
          <a:p>
            <a:r>
              <a:rPr lang="en-IN" sz="1000" dirty="0"/>
              <a:t>    </a:t>
            </a:r>
            <a:r>
              <a:rPr lang="en-IN" sz="1000" dirty="0" err="1"/>
              <a:t>adjMatrix</a:t>
            </a:r>
            <a:r>
              <a:rPr lang="en-IN" sz="1000" dirty="0"/>
              <a:t>[j][</a:t>
            </a:r>
            <a:r>
              <a:rPr lang="en-IN" sz="1000" dirty="0" err="1"/>
              <a:t>i</a:t>
            </a:r>
            <a:r>
              <a:rPr lang="en-IN" sz="1000" dirty="0"/>
              <a:t>] = weight;</a:t>
            </a:r>
          </a:p>
          <a:p>
            <a:r>
              <a:rPr lang="en-IN" sz="1000" dirty="0"/>
              <a:t>}</a:t>
            </a:r>
          </a:p>
          <a:p>
            <a:endParaRPr lang="en-IN" sz="1000" dirty="0"/>
          </a:p>
          <a:p>
            <a:r>
              <a:rPr lang="en-IN" sz="1000" dirty="0"/>
              <a:t>// Print the matrix</a:t>
            </a:r>
          </a:p>
          <a:p>
            <a:r>
              <a:rPr lang="en-IN" sz="1000" dirty="0"/>
              <a:t>void </a:t>
            </a:r>
            <a:r>
              <a:rPr lang="en-IN" sz="1000" dirty="0" err="1"/>
              <a:t>printGraph</a:t>
            </a:r>
            <a:r>
              <a:rPr lang="en-IN" sz="1000" dirty="0"/>
              <a:t>() {</a:t>
            </a:r>
          </a:p>
          <a:p>
            <a:r>
              <a:rPr lang="en-IN" sz="1000" dirty="0"/>
              <a:t>    for (int </a:t>
            </a:r>
            <a:r>
              <a:rPr lang="en-IN" sz="1000" dirty="0" err="1"/>
              <a:t>i</a:t>
            </a:r>
            <a:r>
              <a:rPr lang="en-IN" sz="1000" dirty="0"/>
              <a:t> = 0; </a:t>
            </a:r>
            <a:r>
              <a:rPr lang="en-IN" sz="1000" dirty="0" err="1"/>
              <a:t>i</a:t>
            </a:r>
            <a:r>
              <a:rPr lang="en-IN" sz="1000" dirty="0"/>
              <a:t> &lt; </a:t>
            </a:r>
            <a:r>
              <a:rPr lang="en-IN" sz="1000" dirty="0" err="1"/>
              <a:t>numVertices</a:t>
            </a:r>
            <a:r>
              <a:rPr lang="en-IN" sz="1000" dirty="0"/>
              <a:t>; ++</a:t>
            </a:r>
            <a:r>
              <a:rPr lang="en-IN" sz="1000" dirty="0" err="1"/>
              <a:t>i</a:t>
            </a:r>
            <a:r>
              <a:rPr lang="en-IN" sz="1000" dirty="0"/>
              <a:t>) {</a:t>
            </a:r>
          </a:p>
          <a:p>
            <a:r>
              <a:rPr lang="en-IN" sz="1000" dirty="0"/>
              <a:t>        </a:t>
            </a:r>
            <a:r>
              <a:rPr lang="en-IN" sz="1000" dirty="0" err="1"/>
              <a:t>cout</a:t>
            </a:r>
            <a:r>
              <a:rPr lang="en-IN" sz="1000" dirty="0"/>
              <a:t> &lt;&lt; </a:t>
            </a:r>
            <a:r>
              <a:rPr lang="en-IN" sz="1000" dirty="0" err="1"/>
              <a:t>i</a:t>
            </a:r>
            <a:r>
              <a:rPr lang="en-IN" sz="1000" dirty="0"/>
              <a:t> &lt;&lt; " : ";</a:t>
            </a:r>
          </a:p>
          <a:p>
            <a:r>
              <a:rPr lang="en-IN" sz="1000" dirty="0"/>
              <a:t>        for (int j = 0; j &lt; </a:t>
            </a:r>
            <a:r>
              <a:rPr lang="en-IN" sz="1000" dirty="0" err="1"/>
              <a:t>numVertices</a:t>
            </a:r>
            <a:r>
              <a:rPr lang="en-IN" sz="1000" dirty="0"/>
              <a:t>; ++j) {</a:t>
            </a:r>
          </a:p>
          <a:p>
            <a:r>
              <a:rPr lang="en-IN" sz="1000" dirty="0"/>
              <a:t>            </a:t>
            </a:r>
          </a:p>
          <a:p>
            <a:r>
              <a:rPr lang="en-IN" sz="1000" dirty="0"/>
              <a:t>                </a:t>
            </a:r>
            <a:r>
              <a:rPr lang="en-IN" sz="1000" dirty="0" err="1"/>
              <a:t>cout</a:t>
            </a:r>
            <a:r>
              <a:rPr lang="en-IN" sz="1000" dirty="0"/>
              <a:t> &lt;&lt; </a:t>
            </a:r>
            <a:r>
              <a:rPr lang="en-IN" sz="1000" dirty="0" err="1"/>
              <a:t>adjMatrix</a:t>
            </a:r>
            <a:r>
              <a:rPr lang="en-IN" sz="1000" dirty="0"/>
              <a:t>[</a:t>
            </a:r>
            <a:r>
              <a:rPr lang="en-IN" sz="1000" dirty="0" err="1"/>
              <a:t>i</a:t>
            </a:r>
            <a:r>
              <a:rPr lang="en-IN" sz="1000" dirty="0"/>
              <a:t>][j] &lt;&lt; " ";</a:t>
            </a:r>
          </a:p>
          <a:p>
            <a:r>
              <a:rPr lang="en-IN" sz="1000" dirty="0"/>
              <a:t>        }</a:t>
            </a:r>
          </a:p>
          <a:p>
            <a:r>
              <a:rPr lang="en-IN" sz="1000" dirty="0"/>
              <a:t>        </a:t>
            </a:r>
            <a:r>
              <a:rPr lang="en-IN" sz="1000" dirty="0" err="1"/>
              <a:t>cout</a:t>
            </a:r>
            <a:r>
              <a:rPr lang="en-IN" sz="1000" dirty="0"/>
              <a:t> &lt;&lt; "\n";</a:t>
            </a:r>
          </a:p>
          <a:p>
            <a:r>
              <a:rPr lang="en-IN" sz="1000" dirty="0"/>
              <a:t>    }</a:t>
            </a:r>
          </a:p>
          <a:p>
            <a:r>
              <a:rPr lang="en-IN" sz="1000" dirty="0"/>
              <a:t>}</a:t>
            </a:r>
          </a:p>
          <a:p>
            <a:endParaRPr lang="en-IN" sz="1000" dirty="0"/>
          </a:p>
          <a:p>
            <a:r>
              <a:rPr lang="en-IN" sz="1000" dirty="0"/>
              <a:t>int main() {</a:t>
            </a:r>
          </a:p>
          <a:p>
            <a:r>
              <a:rPr lang="en-IN" sz="1000" dirty="0"/>
              <a:t>   </a:t>
            </a:r>
          </a:p>
          <a:p>
            <a:endParaRPr lang="en-IN" sz="1000" dirty="0"/>
          </a:p>
          <a:p>
            <a:r>
              <a:rPr lang="en-IN" sz="1000" dirty="0"/>
              <a:t>    // Add weighted edges</a:t>
            </a:r>
          </a:p>
          <a:p>
            <a:r>
              <a:rPr lang="en-IN" sz="1000" dirty="0"/>
              <a:t>    </a:t>
            </a:r>
            <a:r>
              <a:rPr lang="en-IN" sz="1000" dirty="0" err="1"/>
              <a:t>addEdge</a:t>
            </a:r>
            <a:r>
              <a:rPr lang="en-IN" sz="1000" dirty="0"/>
              <a:t>(0, 1, 1);</a:t>
            </a:r>
          </a:p>
          <a:p>
            <a:r>
              <a:rPr lang="en-IN" sz="1000" dirty="0"/>
              <a:t>    </a:t>
            </a:r>
            <a:r>
              <a:rPr lang="en-IN" sz="1000" dirty="0" err="1"/>
              <a:t>addEdge</a:t>
            </a:r>
            <a:r>
              <a:rPr lang="en-IN" sz="1000" dirty="0"/>
              <a:t>(0, 2, 3);</a:t>
            </a:r>
          </a:p>
          <a:p>
            <a:r>
              <a:rPr lang="en-IN" sz="1000" dirty="0"/>
              <a:t>    </a:t>
            </a:r>
            <a:r>
              <a:rPr lang="en-IN" sz="1000" dirty="0" err="1"/>
              <a:t>addEdge</a:t>
            </a:r>
            <a:r>
              <a:rPr lang="en-IN" sz="1000" dirty="0"/>
              <a:t>(1, 2, 2);</a:t>
            </a:r>
          </a:p>
          <a:p>
            <a:r>
              <a:rPr lang="en-IN" sz="1000" dirty="0"/>
              <a:t>    </a:t>
            </a:r>
            <a:r>
              <a:rPr lang="en-IN" sz="1000" dirty="0" err="1"/>
              <a:t>addEdge</a:t>
            </a:r>
            <a:r>
              <a:rPr lang="en-IN" sz="1000" dirty="0"/>
              <a:t>(2, 0, 4);</a:t>
            </a:r>
          </a:p>
          <a:p>
            <a:r>
              <a:rPr lang="en-IN" sz="1000" dirty="0"/>
              <a:t>    </a:t>
            </a:r>
            <a:r>
              <a:rPr lang="en-IN" sz="1000" dirty="0" err="1"/>
              <a:t>addEdge</a:t>
            </a:r>
            <a:r>
              <a:rPr lang="en-IN" sz="1000" dirty="0"/>
              <a:t>(2, 3, 5);</a:t>
            </a:r>
          </a:p>
          <a:p>
            <a:endParaRPr lang="en-IN" sz="1000" dirty="0"/>
          </a:p>
          <a:p>
            <a:r>
              <a:rPr lang="en-IN" sz="1000" dirty="0"/>
              <a:t>    // Print the graph</a:t>
            </a:r>
          </a:p>
          <a:p>
            <a:r>
              <a:rPr lang="en-IN" sz="1000" dirty="0"/>
              <a:t>    </a:t>
            </a:r>
            <a:r>
              <a:rPr lang="en-IN" sz="1000" dirty="0" err="1"/>
              <a:t>printGraph</a:t>
            </a:r>
            <a:r>
              <a:rPr lang="en-IN" sz="1000" dirty="0"/>
              <a:t>();</a:t>
            </a:r>
          </a:p>
          <a:p>
            <a:endParaRPr lang="en-IN" sz="1000" dirty="0"/>
          </a:p>
          <a:p>
            <a:r>
              <a:rPr lang="en-IN" sz="1000" dirty="0"/>
              <a:t>    return 0;</a:t>
            </a:r>
          </a:p>
          <a:p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5356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184129-B36F-E467-66F8-42D6D07A4007}"/>
              </a:ext>
            </a:extLst>
          </p:cNvPr>
          <p:cNvSpPr txBox="1"/>
          <p:nvPr/>
        </p:nvSpPr>
        <p:spPr>
          <a:xfrm>
            <a:off x="1273302" y="902952"/>
            <a:ext cx="6094476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" dirty="0"/>
              <a:t>#include &lt;iostream&gt;</a:t>
            </a:r>
          </a:p>
          <a:p>
            <a:r>
              <a:rPr lang="en-IN" sz="300" dirty="0"/>
              <a:t>#include &lt;limits&gt; // for </a:t>
            </a:r>
            <a:r>
              <a:rPr lang="en-IN" sz="300" dirty="0" err="1"/>
              <a:t>numeric_limits</a:t>
            </a:r>
            <a:endParaRPr lang="en-IN" sz="300" dirty="0"/>
          </a:p>
          <a:p>
            <a:r>
              <a:rPr lang="en-IN" sz="300" dirty="0"/>
              <a:t>using namespace std;</a:t>
            </a:r>
          </a:p>
          <a:p>
            <a:endParaRPr lang="en-IN" sz="300" dirty="0"/>
          </a:p>
          <a:p>
            <a:r>
              <a:rPr lang="en-IN" sz="300" dirty="0" err="1"/>
              <a:t>const</a:t>
            </a:r>
            <a:r>
              <a:rPr lang="en-IN" sz="300" dirty="0"/>
              <a:t> int </a:t>
            </a:r>
            <a:r>
              <a:rPr lang="en-IN" sz="300" dirty="0" err="1"/>
              <a:t>numVertices</a:t>
            </a:r>
            <a:r>
              <a:rPr lang="en-IN" sz="300" dirty="0"/>
              <a:t> = 4; // Predefined number of vertices</a:t>
            </a:r>
          </a:p>
          <a:p>
            <a:r>
              <a:rPr lang="en-IN" sz="300" dirty="0"/>
              <a:t>int </a:t>
            </a:r>
            <a:r>
              <a:rPr lang="en-IN" sz="300" dirty="0" err="1"/>
              <a:t>adjMatrix</a:t>
            </a:r>
            <a:r>
              <a:rPr lang="en-IN" sz="300" dirty="0"/>
              <a:t>[</a:t>
            </a:r>
            <a:r>
              <a:rPr lang="en-IN" sz="300" dirty="0" err="1"/>
              <a:t>numVertices</a:t>
            </a:r>
            <a:r>
              <a:rPr lang="en-IN" sz="300" dirty="0"/>
              <a:t>][</a:t>
            </a:r>
            <a:r>
              <a:rPr lang="en-IN" sz="300" dirty="0" err="1"/>
              <a:t>numVertices</a:t>
            </a:r>
            <a:r>
              <a:rPr lang="en-IN" sz="300" dirty="0"/>
              <a:t>];</a:t>
            </a:r>
          </a:p>
          <a:p>
            <a:endParaRPr lang="en-IN" sz="300" dirty="0"/>
          </a:p>
          <a:p>
            <a:r>
              <a:rPr lang="en-IN" sz="300" dirty="0"/>
              <a:t>// Initialize adjacency matrix with infinite weights</a:t>
            </a:r>
          </a:p>
          <a:p>
            <a:r>
              <a:rPr lang="en-IN" sz="300" dirty="0"/>
              <a:t>void </a:t>
            </a:r>
            <a:r>
              <a:rPr lang="en-IN" sz="300" dirty="0" err="1"/>
              <a:t>initGraph</a:t>
            </a:r>
            <a:r>
              <a:rPr lang="en-IN" sz="300" dirty="0"/>
              <a:t>() {</a:t>
            </a:r>
          </a:p>
          <a:p>
            <a:r>
              <a:rPr lang="en-IN" sz="300" dirty="0"/>
              <a:t>    for (int </a:t>
            </a:r>
            <a:r>
              <a:rPr lang="en-IN" sz="300" dirty="0" err="1"/>
              <a:t>i</a:t>
            </a:r>
            <a:r>
              <a:rPr lang="en-IN" sz="300" dirty="0"/>
              <a:t> = 0; </a:t>
            </a:r>
            <a:r>
              <a:rPr lang="en-IN" sz="300" dirty="0" err="1"/>
              <a:t>i</a:t>
            </a:r>
            <a:r>
              <a:rPr lang="en-IN" sz="300" dirty="0"/>
              <a:t> &lt; </a:t>
            </a:r>
            <a:r>
              <a:rPr lang="en-IN" sz="300" dirty="0" err="1"/>
              <a:t>numVertices</a:t>
            </a:r>
            <a:r>
              <a:rPr lang="en-IN" sz="300" dirty="0"/>
              <a:t>; ++</a:t>
            </a:r>
            <a:r>
              <a:rPr lang="en-IN" sz="300" dirty="0" err="1"/>
              <a:t>i</a:t>
            </a:r>
            <a:r>
              <a:rPr lang="en-IN" sz="300" dirty="0"/>
              <a:t>) {</a:t>
            </a:r>
          </a:p>
          <a:p>
            <a:r>
              <a:rPr lang="en-IN" sz="300" dirty="0"/>
              <a:t>        for (int j = 0; j &lt; </a:t>
            </a:r>
            <a:r>
              <a:rPr lang="en-IN" sz="300" dirty="0" err="1"/>
              <a:t>numVertices</a:t>
            </a:r>
            <a:r>
              <a:rPr lang="en-IN" sz="300" dirty="0"/>
              <a:t>; ++j) {</a:t>
            </a:r>
          </a:p>
          <a:p>
            <a:r>
              <a:rPr lang="en-IN" sz="300" dirty="0"/>
              <a:t>            if (</a:t>
            </a:r>
            <a:r>
              <a:rPr lang="en-IN" sz="300" dirty="0" err="1"/>
              <a:t>i</a:t>
            </a:r>
            <a:r>
              <a:rPr lang="en-IN" sz="300" dirty="0"/>
              <a:t> == j)</a:t>
            </a:r>
          </a:p>
          <a:p>
            <a:r>
              <a:rPr lang="en-IN" sz="300" dirty="0"/>
              <a:t>                </a:t>
            </a:r>
            <a:r>
              <a:rPr lang="en-IN" sz="300" dirty="0" err="1"/>
              <a:t>adjMatrix</a:t>
            </a:r>
            <a:r>
              <a:rPr lang="en-IN" sz="300" dirty="0"/>
              <a:t>[</a:t>
            </a:r>
            <a:r>
              <a:rPr lang="en-IN" sz="300" dirty="0" err="1"/>
              <a:t>i</a:t>
            </a:r>
            <a:r>
              <a:rPr lang="en-IN" sz="300" dirty="0"/>
              <a:t>][j] = 0; // Weight for self-loop</a:t>
            </a:r>
          </a:p>
          <a:p>
            <a:r>
              <a:rPr lang="en-IN" sz="300" dirty="0"/>
              <a:t>            else</a:t>
            </a:r>
          </a:p>
          <a:p>
            <a:r>
              <a:rPr lang="en-IN" sz="300" dirty="0"/>
              <a:t>                </a:t>
            </a:r>
            <a:r>
              <a:rPr lang="en-IN" sz="300" dirty="0" err="1"/>
              <a:t>adjMatrix</a:t>
            </a:r>
            <a:r>
              <a:rPr lang="en-IN" sz="300" dirty="0"/>
              <a:t>[</a:t>
            </a:r>
            <a:r>
              <a:rPr lang="en-IN" sz="300" dirty="0" err="1"/>
              <a:t>i</a:t>
            </a:r>
            <a:r>
              <a:rPr lang="en-IN" sz="300" dirty="0"/>
              <a:t>][j] = </a:t>
            </a:r>
            <a:r>
              <a:rPr lang="en-IN" sz="300" dirty="0" err="1"/>
              <a:t>numeric_limits</a:t>
            </a:r>
            <a:r>
              <a:rPr lang="en-IN" sz="300" dirty="0"/>
              <a:t>&lt;int&gt;::max(); // Infinite weight</a:t>
            </a:r>
          </a:p>
          <a:p>
            <a:r>
              <a:rPr lang="en-IN" sz="300" dirty="0"/>
              <a:t>        }</a:t>
            </a:r>
          </a:p>
          <a:p>
            <a:r>
              <a:rPr lang="en-IN" sz="300" dirty="0"/>
              <a:t>    }</a:t>
            </a:r>
          </a:p>
          <a:p>
            <a:r>
              <a:rPr lang="en-IN" sz="300" dirty="0"/>
              <a:t>}</a:t>
            </a:r>
          </a:p>
          <a:p>
            <a:endParaRPr lang="en-IN" sz="300" dirty="0"/>
          </a:p>
          <a:p>
            <a:r>
              <a:rPr lang="en-IN" sz="300" dirty="0"/>
              <a:t>// Add weighted edge</a:t>
            </a:r>
          </a:p>
          <a:p>
            <a:r>
              <a:rPr lang="en-IN" sz="300" dirty="0"/>
              <a:t>void </a:t>
            </a:r>
            <a:r>
              <a:rPr lang="en-IN" sz="300" dirty="0" err="1"/>
              <a:t>addEdge</a:t>
            </a:r>
            <a:r>
              <a:rPr lang="en-IN" sz="300" dirty="0"/>
              <a:t>(int </a:t>
            </a:r>
            <a:r>
              <a:rPr lang="en-IN" sz="300" dirty="0" err="1"/>
              <a:t>i</a:t>
            </a:r>
            <a:r>
              <a:rPr lang="en-IN" sz="300" dirty="0"/>
              <a:t>, int j, int weight) {</a:t>
            </a:r>
          </a:p>
          <a:p>
            <a:r>
              <a:rPr lang="en-IN" sz="300" dirty="0"/>
              <a:t>    </a:t>
            </a:r>
            <a:r>
              <a:rPr lang="en-IN" sz="300" dirty="0" err="1"/>
              <a:t>adjMatrix</a:t>
            </a:r>
            <a:r>
              <a:rPr lang="en-IN" sz="300" dirty="0"/>
              <a:t>[</a:t>
            </a:r>
            <a:r>
              <a:rPr lang="en-IN" sz="300" dirty="0" err="1"/>
              <a:t>i</a:t>
            </a:r>
            <a:r>
              <a:rPr lang="en-IN" sz="300" dirty="0"/>
              <a:t>][j] = weight;</a:t>
            </a:r>
          </a:p>
          <a:p>
            <a:r>
              <a:rPr lang="en-IN" sz="300" dirty="0"/>
              <a:t>    </a:t>
            </a:r>
            <a:r>
              <a:rPr lang="en-IN" sz="300" dirty="0" err="1"/>
              <a:t>adjMatrix</a:t>
            </a:r>
            <a:r>
              <a:rPr lang="en-IN" sz="300" dirty="0"/>
              <a:t>[j][</a:t>
            </a:r>
            <a:r>
              <a:rPr lang="en-IN" sz="300" dirty="0" err="1"/>
              <a:t>i</a:t>
            </a:r>
            <a:r>
              <a:rPr lang="en-IN" sz="300" dirty="0"/>
              <a:t>] = weight;</a:t>
            </a:r>
          </a:p>
          <a:p>
            <a:r>
              <a:rPr lang="en-IN" sz="300" dirty="0"/>
              <a:t>}</a:t>
            </a:r>
          </a:p>
          <a:p>
            <a:endParaRPr lang="en-IN" sz="300" dirty="0"/>
          </a:p>
          <a:p>
            <a:r>
              <a:rPr lang="en-IN" sz="300" dirty="0"/>
              <a:t>// Print the matrix</a:t>
            </a:r>
          </a:p>
          <a:p>
            <a:r>
              <a:rPr lang="en-IN" sz="300" dirty="0"/>
              <a:t>void </a:t>
            </a:r>
            <a:r>
              <a:rPr lang="en-IN" sz="300" dirty="0" err="1"/>
              <a:t>printGraph</a:t>
            </a:r>
            <a:r>
              <a:rPr lang="en-IN" sz="300" dirty="0"/>
              <a:t>() {</a:t>
            </a:r>
          </a:p>
          <a:p>
            <a:r>
              <a:rPr lang="en-IN" sz="300" dirty="0"/>
              <a:t>    for (int </a:t>
            </a:r>
            <a:r>
              <a:rPr lang="en-IN" sz="300" dirty="0" err="1"/>
              <a:t>i</a:t>
            </a:r>
            <a:r>
              <a:rPr lang="en-IN" sz="300" dirty="0"/>
              <a:t> = 0; </a:t>
            </a:r>
            <a:r>
              <a:rPr lang="en-IN" sz="300" dirty="0" err="1"/>
              <a:t>i</a:t>
            </a:r>
            <a:r>
              <a:rPr lang="en-IN" sz="300" dirty="0"/>
              <a:t> &lt; </a:t>
            </a:r>
            <a:r>
              <a:rPr lang="en-IN" sz="300" dirty="0" err="1"/>
              <a:t>numVertices</a:t>
            </a:r>
            <a:r>
              <a:rPr lang="en-IN" sz="300" dirty="0"/>
              <a:t>; ++</a:t>
            </a:r>
            <a:r>
              <a:rPr lang="en-IN" sz="300" dirty="0" err="1"/>
              <a:t>i</a:t>
            </a:r>
            <a:r>
              <a:rPr lang="en-IN" sz="300" dirty="0"/>
              <a:t>) {</a:t>
            </a:r>
          </a:p>
          <a:p>
            <a:r>
              <a:rPr lang="en-IN" sz="300" dirty="0"/>
              <a:t>        </a:t>
            </a:r>
            <a:r>
              <a:rPr lang="en-IN" sz="300" dirty="0" err="1"/>
              <a:t>cout</a:t>
            </a:r>
            <a:r>
              <a:rPr lang="en-IN" sz="300" dirty="0"/>
              <a:t> &lt;&lt; </a:t>
            </a:r>
            <a:r>
              <a:rPr lang="en-IN" sz="300" dirty="0" err="1"/>
              <a:t>i</a:t>
            </a:r>
            <a:r>
              <a:rPr lang="en-IN" sz="300" dirty="0"/>
              <a:t> &lt;&lt; " : ";</a:t>
            </a:r>
          </a:p>
          <a:p>
            <a:r>
              <a:rPr lang="en-IN" sz="300" dirty="0"/>
              <a:t>        for (int j = 0; j &lt; </a:t>
            </a:r>
            <a:r>
              <a:rPr lang="en-IN" sz="300" dirty="0" err="1"/>
              <a:t>numVertices</a:t>
            </a:r>
            <a:r>
              <a:rPr lang="en-IN" sz="300" dirty="0"/>
              <a:t>; ++j) {</a:t>
            </a:r>
          </a:p>
          <a:p>
            <a:r>
              <a:rPr lang="en-IN" sz="300" dirty="0"/>
              <a:t>            if (</a:t>
            </a:r>
            <a:r>
              <a:rPr lang="en-IN" sz="300" dirty="0" err="1"/>
              <a:t>adjMatrix</a:t>
            </a:r>
            <a:r>
              <a:rPr lang="en-IN" sz="300" dirty="0"/>
              <a:t>[</a:t>
            </a:r>
            <a:r>
              <a:rPr lang="en-IN" sz="300" dirty="0" err="1"/>
              <a:t>i</a:t>
            </a:r>
            <a:r>
              <a:rPr lang="en-IN" sz="300" dirty="0"/>
              <a:t>][j] == </a:t>
            </a:r>
            <a:r>
              <a:rPr lang="en-IN" sz="300" dirty="0" err="1"/>
              <a:t>numeric_limits</a:t>
            </a:r>
            <a:r>
              <a:rPr lang="en-IN" sz="300" dirty="0"/>
              <a:t>&lt;int&gt;::max())</a:t>
            </a:r>
          </a:p>
          <a:p>
            <a:r>
              <a:rPr lang="en-IN" sz="300" dirty="0"/>
              <a:t>                </a:t>
            </a:r>
            <a:r>
              <a:rPr lang="en-IN" sz="300" dirty="0" err="1"/>
              <a:t>cout</a:t>
            </a:r>
            <a:r>
              <a:rPr lang="en-IN" sz="300" dirty="0"/>
              <a:t> &lt;&lt; "INF ";</a:t>
            </a:r>
          </a:p>
          <a:p>
            <a:r>
              <a:rPr lang="en-IN" sz="300" dirty="0"/>
              <a:t>            else</a:t>
            </a:r>
          </a:p>
          <a:p>
            <a:r>
              <a:rPr lang="en-IN" sz="300" dirty="0"/>
              <a:t>                </a:t>
            </a:r>
            <a:r>
              <a:rPr lang="en-IN" sz="300" dirty="0" err="1"/>
              <a:t>cout</a:t>
            </a:r>
            <a:r>
              <a:rPr lang="en-IN" sz="300" dirty="0"/>
              <a:t> &lt;&lt; </a:t>
            </a:r>
            <a:r>
              <a:rPr lang="en-IN" sz="300" dirty="0" err="1"/>
              <a:t>adjMatrix</a:t>
            </a:r>
            <a:r>
              <a:rPr lang="en-IN" sz="300" dirty="0"/>
              <a:t>[</a:t>
            </a:r>
            <a:r>
              <a:rPr lang="en-IN" sz="300" dirty="0" err="1"/>
              <a:t>i</a:t>
            </a:r>
            <a:r>
              <a:rPr lang="en-IN" sz="300" dirty="0"/>
              <a:t>][j] &lt;&lt; " ";</a:t>
            </a:r>
          </a:p>
          <a:p>
            <a:r>
              <a:rPr lang="en-IN" sz="300" dirty="0"/>
              <a:t>        }</a:t>
            </a:r>
          </a:p>
          <a:p>
            <a:r>
              <a:rPr lang="en-IN" sz="300" dirty="0"/>
              <a:t>        </a:t>
            </a:r>
            <a:r>
              <a:rPr lang="en-IN" sz="300" dirty="0" err="1"/>
              <a:t>cout</a:t>
            </a:r>
            <a:r>
              <a:rPr lang="en-IN" sz="300" dirty="0"/>
              <a:t> &lt;&lt; "\n";</a:t>
            </a:r>
          </a:p>
          <a:p>
            <a:r>
              <a:rPr lang="en-IN" sz="300" dirty="0"/>
              <a:t>    }</a:t>
            </a:r>
          </a:p>
          <a:p>
            <a:r>
              <a:rPr lang="en-IN" sz="300" dirty="0"/>
              <a:t>}</a:t>
            </a:r>
          </a:p>
          <a:p>
            <a:endParaRPr lang="en-IN" sz="300" dirty="0"/>
          </a:p>
          <a:p>
            <a:r>
              <a:rPr lang="en-IN" sz="300" dirty="0"/>
              <a:t>int main() {</a:t>
            </a:r>
          </a:p>
          <a:p>
            <a:r>
              <a:rPr lang="en-IN" sz="300" dirty="0"/>
              <a:t>    // Initialize the adjacency matrix</a:t>
            </a:r>
          </a:p>
          <a:p>
            <a:r>
              <a:rPr lang="en-IN" sz="300" dirty="0"/>
              <a:t>    </a:t>
            </a:r>
            <a:r>
              <a:rPr lang="en-IN" sz="300" dirty="0" err="1"/>
              <a:t>initGraph</a:t>
            </a:r>
            <a:r>
              <a:rPr lang="en-IN" sz="300" dirty="0"/>
              <a:t>();</a:t>
            </a:r>
          </a:p>
          <a:p>
            <a:endParaRPr lang="en-IN" sz="300" dirty="0"/>
          </a:p>
          <a:p>
            <a:r>
              <a:rPr lang="en-IN" sz="300" dirty="0"/>
              <a:t>    // Add weighted edges</a:t>
            </a:r>
          </a:p>
          <a:p>
            <a:r>
              <a:rPr lang="en-IN" sz="300" dirty="0"/>
              <a:t>    </a:t>
            </a:r>
            <a:r>
              <a:rPr lang="en-IN" sz="300" dirty="0" err="1"/>
              <a:t>addEdge</a:t>
            </a:r>
            <a:r>
              <a:rPr lang="en-IN" sz="300" dirty="0"/>
              <a:t>(0, 1, 1);</a:t>
            </a:r>
          </a:p>
          <a:p>
            <a:r>
              <a:rPr lang="en-IN" sz="300" dirty="0"/>
              <a:t>    </a:t>
            </a:r>
            <a:r>
              <a:rPr lang="en-IN" sz="300" dirty="0" err="1"/>
              <a:t>addEdge</a:t>
            </a:r>
            <a:r>
              <a:rPr lang="en-IN" sz="300" dirty="0"/>
              <a:t>(0, 2, 3);</a:t>
            </a:r>
          </a:p>
          <a:p>
            <a:r>
              <a:rPr lang="en-IN" sz="300" dirty="0"/>
              <a:t>    </a:t>
            </a:r>
            <a:r>
              <a:rPr lang="en-IN" sz="300" dirty="0" err="1"/>
              <a:t>addEdge</a:t>
            </a:r>
            <a:r>
              <a:rPr lang="en-IN" sz="300" dirty="0"/>
              <a:t>(1, 2, 2);</a:t>
            </a:r>
          </a:p>
          <a:p>
            <a:r>
              <a:rPr lang="en-IN" sz="300" dirty="0"/>
              <a:t>    </a:t>
            </a:r>
            <a:r>
              <a:rPr lang="en-IN" sz="300" dirty="0" err="1"/>
              <a:t>addEdge</a:t>
            </a:r>
            <a:r>
              <a:rPr lang="en-IN" sz="300" dirty="0"/>
              <a:t>(2, 0, 4);</a:t>
            </a:r>
          </a:p>
          <a:p>
            <a:r>
              <a:rPr lang="en-IN" sz="300" dirty="0"/>
              <a:t>    </a:t>
            </a:r>
            <a:r>
              <a:rPr lang="en-IN" sz="300" dirty="0" err="1"/>
              <a:t>addEdge</a:t>
            </a:r>
            <a:r>
              <a:rPr lang="en-IN" sz="300" dirty="0"/>
              <a:t>(2, 3, 5);</a:t>
            </a:r>
          </a:p>
          <a:p>
            <a:endParaRPr lang="en-IN" sz="300" dirty="0"/>
          </a:p>
          <a:p>
            <a:r>
              <a:rPr lang="en-IN" sz="300" dirty="0"/>
              <a:t>    // Print the graph</a:t>
            </a:r>
          </a:p>
          <a:p>
            <a:r>
              <a:rPr lang="en-IN" sz="300" dirty="0"/>
              <a:t>    </a:t>
            </a:r>
            <a:r>
              <a:rPr lang="en-IN" sz="300" dirty="0" err="1"/>
              <a:t>printGraph</a:t>
            </a:r>
            <a:r>
              <a:rPr lang="en-IN" sz="300" dirty="0"/>
              <a:t>();</a:t>
            </a:r>
          </a:p>
          <a:p>
            <a:endParaRPr lang="en-IN" sz="300" dirty="0"/>
          </a:p>
          <a:p>
            <a:r>
              <a:rPr lang="en-IN" sz="300" dirty="0"/>
              <a:t>    return 0;</a:t>
            </a:r>
          </a:p>
          <a:p>
            <a:r>
              <a:rPr lang="en-IN" sz="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845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EA14-6D9C-6A4B-1252-5E4333E3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188" y="4957764"/>
            <a:ext cx="7072312" cy="2071687"/>
          </a:xfrm>
        </p:spPr>
        <p:txBody>
          <a:bodyPr/>
          <a:lstStyle/>
          <a:p>
            <a:pPr marL="514350" indent="-514350">
              <a:buNone/>
              <a:defRPr/>
            </a:pPr>
            <a:r>
              <a:rPr lang="en-US" dirty="0"/>
              <a:t>				</a:t>
            </a:r>
            <a:endParaRPr lang="en-US" sz="1800" dirty="0"/>
          </a:p>
          <a:p>
            <a:pPr>
              <a:buFont typeface="Times New Roman" pitchFamily="16" charset="0"/>
              <a:buNone/>
              <a:defRPr/>
            </a:pPr>
            <a:r>
              <a:rPr lang="en-US" sz="1800" dirty="0"/>
              <a:t>		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US" sz="1800" dirty="0"/>
              <a:t>			</a:t>
            </a:r>
            <a:endParaRPr lang="en-IN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F28C152-0E43-6B6B-AC0D-5D4F79BD8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5" y="2286001"/>
            <a:ext cx="2643188" cy="12858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cxnSp>
        <p:nvCxnSpPr>
          <p:cNvPr id="16388" name="Straight Connector 5">
            <a:extLst>
              <a:ext uri="{FF2B5EF4-FFF2-40B4-BE49-F238E27FC236}">
                <a16:creationId xmlns:a16="http://schemas.microsoft.com/office/drawing/2014/main" id="{D5B93BBC-A3D5-77B1-12C7-B7CBA63D7E5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95625" y="1357314"/>
            <a:ext cx="1214438" cy="928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Straight Connector 7">
            <a:extLst>
              <a:ext uri="{FF2B5EF4-FFF2-40B4-BE49-F238E27FC236}">
                <a16:creationId xmlns:a16="http://schemas.microsoft.com/office/drawing/2014/main" id="{01339826-DA71-72AE-DCAB-77B696C6A8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10063" y="1357314"/>
            <a:ext cx="1428750" cy="928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Straight Connector 11">
            <a:extLst>
              <a:ext uri="{FF2B5EF4-FFF2-40B4-BE49-F238E27FC236}">
                <a16:creationId xmlns:a16="http://schemas.microsoft.com/office/drawing/2014/main" id="{C1B89DAE-4A11-7099-F1CF-D1A11E166AD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88469" y="3679032"/>
            <a:ext cx="642938" cy="428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Straight Connector 15">
            <a:extLst>
              <a:ext uri="{FF2B5EF4-FFF2-40B4-BE49-F238E27FC236}">
                <a16:creationId xmlns:a16="http://schemas.microsoft.com/office/drawing/2014/main" id="{70CB57F4-4A46-127D-CE14-4943A2D5056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167313" y="3643313"/>
            <a:ext cx="642938" cy="5000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Straight Connector 17">
            <a:extLst>
              <a:ext uri="{FF2B5EF4-FFF2-40B4-BE49-F238E27FC236}">
                <a16:creationId xmlns:a16="http://schemas.microsoft.com/office/drawing/2014/main" id="{D082E74B-53D4-D441-58AC-F744D374CA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24250" y="4214814"/>
            <a:ext cx="17145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Straight Connector 20">
            <a:extLst>
              <a:ext uri="{FF2B5EF4-FFF2-40B4-BE49-F238E27FC236}">
                <a16:creationId xmlns:a16="http://schemas.microsoft.com/office/drawing/2014/main" id="{556AE9CC-2CDE-FDE0-5490-B408FE7BDB9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201194" y="2464594"/>
            <a:ext cx="221615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Straight Connector 22">
            <a:extLst>
              <a:ext uri="{FF2B5EF4-FFF2-40B4-BE49-F238E27FC236}">
                <a16:creationId xmlns:a16="http://schemas.microsoft.com/office/drawing/2014/main" id="{99F592DC-CA97-80CA-9226-D65F0152253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24251" y="3571875"/>
            <a:ext cx="785813" cy="642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Straight Connector 24">
            <a:extLst>
              <a:ext uri="{FF2B5EF4-FFF2-40B4-BE49-F238E27FC236}">
                <a16:creationId xmlns:a16="http://schemas.microsoft.com/office/drawing/2014/main" id="{41252786-B8FA-EDE6-6B5F-73DE6ECA63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10064" y="3571875"/>
            <a:ext cx="928687" cy="642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Straight Connector 27">
            <a:extLst>
              <a:ext uri="{FF2B5EF4-FFF2-40B4-BE49-F238E27FC236}">
                <a16:creationId xmlns:a16="http://schemas.microsoft.com/office/drawing/2014/main" id="{6050BD77-22BB-A08F-7F0C-E44CE205C8C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059907" y="2321719"/>
            <a:ext cx="1285875" cy="1214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Straight Connector 29">
            <a:extLst>
              <a:ext uri="{FF2B5EF4-FFF2-40B4-BE49-F238E27FC236}">
                <a16:creationId xmlns:a16="http://schemas.microsoft.com/office/drawing/2014/main" id="{78BCE628-B769-4314-864A-D67781AC19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10063" y="2286001"/>
            <a:ext cx="1428750" cy="1285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Straight Arrow Connector 33">
            <a:extLst>
              <a:ext uri="{FF2B5EF4-FFF2-40B4-BE49-F238E27FC236}">
                <a16:creationId xmlns:a16="http://schemas.microsoft.com/office/drawing/2014/main" id="{DB1C405E-153B-C16B-FB12-8A6731150FC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3667125" y="1357313"/>
            <a:ext cx="642938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Straight Arrow Connector 35">
            <a:extLst>
              <a:ext uri="{FF2B5EF4-FFF2-40B4-BE49-F238E27FC236}">
                <a16:creationId xmlns:a16="http://schemas.microsoft.com/office/drawing/2014/main" id="{F3A06207-E5A9-755E-2B69-755BDDAD21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10063" y="1357313"/>
            <a:ext cx="857250" cy="571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Straight Arrow Connector 37">
            <a:extLst>
              <a:ext uri="{FF2B5EF4-FFF2-40B4-BE49-F238E27FC236}">
                <a16:creationId xmlns:a16="http://schemas.microsoft.com/office/drawing/2014/main" id="{B9D74472-FA9C-19D8-5DEE-EE130B49F70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987801" y="1677988"/>
            <a:ext cx="6429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Straight Arrow Connector 39">
            <a:extLst>
              <a:ext uri="{FF2B5EF4-FFF2-40B4-BE49-F238E27FC236}">
                <a16:creationId xmlns:a16="http://schemas.microsoft.com/office/drawing/2014/main" id="{C5515707-0B26-5C82-8897-43E9B8528F94}"/>
              </a:ext>
            </a:extLst>
          </p:cNvPr>
          <p:cNvCxnSpPr>
            <a:cxnSpLocks noChangeShapeType="1"/>
            <a:stCxn id="16387" idx="0"/>
          </p:cNvCxnSpPr>
          <p:nvPr/>
        </p:nvCxnSpPr>
        <p:spPr bwMode="auto">
          <a:xfrm rot="16200000" flipV="1">
            <a:off x="4006058" y="1874045"/>
            <a:ext cx="1587" cy="822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Straight Arrow Connector 41">
            <a:extLst>
              <a:ext uri="{FF2B5EF4-FFF2-40B4-BE49-F238E27FC236}">
                <a16:creationId xmlns:a16="http://schemas.microsoft.com/office/drawing/2014/main" id="{8245B7FB-217D-7EF6-0402-F34EB001E24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738689" y="2286000"/>
            <a:ext cx="10001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Straight Arrow Connector 43">
            <a:extLst>
              <a:ext uri="{FF2B5EF4-FFF2-40B4-BE49-F238E27FC236}">
                <a16:creationId xmlns:a16="http://schemas.microsoft.com/office/drawing/2014/main" id="{C80C9F6D-5B18-9915-75D0-8818647CF67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917157" y="3178969"/>
            <a:ext cx="7858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Straight Arrow Connector 47">
            <a:extLst>
              <a:ext uri="{FF2B5EF4-FFF2-40B4-BE49-F238E27FC236}">
                <a16:creationId xmlns:a16="http://schemas.microsoft.com/office/drawing/2014/main" id="{D2BE31BD-2135-0B46-F42A-8297C4C4CDF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452939" y="2428875"/>
            <a:ext cx="1285875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Straight Arrow Connector 50">
            <a:extLst>
              <a:ext uri="{FF2B5EF4-FFF2-40B4-BE49-F238E27FC236}">
                <a16:creationId xmlns:a16="http://schemas.microsoft.com/office/drawing/2014/main" id="{8BA61E57-B829-A1B2-EBBC-8ACE5D6F74B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059907" y="2678907"/>
            <a:ext cx="928687" cy="857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Straight Arrow Connector 53">
            <a:extLst>
              <a:ext uri="{FF2B5EF4-FFF2-40B4-BE49-F238E27FC236}">
                <a16:creationId xmlns:a16="http://schemas.microsoft.com/office/drawing/2014/main" id="{4EC63F48-83FF-3F5A-C060-E8666FD40DD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595814" y="3786189"/>
            <a:ext cx="642937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Straight Arrow Connector 57">
            <a:extLst>
              <a:ext uri="{FF2B5EF4-FFF2-40B4-BE49-F238E27FC236}">
                <a16:creationId xmlns:a16="http://schemas.microsoft.com/office/drawing/2014/main" id="{524C5D3C-2D02-FC2C-4A21-780614C64C3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881563" y="3571875"/>
            <a:ext cx="78581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Straight Arrow Connector 61">
            <a:extLst>
              <a:ext uri="{FF2B5EF4-FFF2-40B4-BE49-F238E27FC236}">
                <a16:creationId xmlns:a16="http://schemas.microsoft.com/office/drawing/2014/main" id="{F788A46C-1297-C7E1-09B9-BC18682BB88E}"/>
              </a:ext>
            </a:extLst>
          </p:cNvPr>
          <p:cNvCxnSpPr>
            <a:cxnSpLocks noChangeShapeType="1"/>
            <a:stCxn id="16387" idx="2"/>
          </p:cNvCxnSpPr>
          <p:nvPr/>
        </p:nvCxnSpPr>
        <p:spPr bwMode="auto">
          <a:xfrm rot="5400000">
            <a:off x="4077494" y="3232944"/>
            <a:ext cx="1588" cy="679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Straight Arrow Connector 63">
            <a:extLst>
              <a:ext uri="{FF2B5EF4-FFF2-40B4-BE49-F238E27FC236}">
                <a16:creationId xmlns:a16="http://schemas.microsoft.com/office/drawing/2014/main" id="{ECA281EB-D65E-F958-722A-E23EBAB010E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701926" y="2678114"/>
            <a:ext cx="78581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Straight Arrow Connector 65">
            <a:extLst>
              <a:ext uri="{FF2B5EF4-FFF2-40B4-BE49-F238E27FC236}">
                <a16:creationId xmlns:a16="http://schemas.microsoft.com/office/drawing/2014/main" id="{A29DD15A-72D6-4327-D923-4278FBDB4698}"/>
              </a:ext>
            </a:extLst>
          </p:cNvPr>
          <p:cNvCxnSpPr>
            <a:cxnSpLocks noChangeShapeType="1"/>
            <a:endCxn id="16387" idx="3"/>
          </p:cNvCxnSpPr>
          <p:nvPr/>
        </p:nvCxnSpPr>
        <p:spPr bwMode="auto">
          <a:xfrm rot="5400000">
            <a:off x="5416550" y="2606675"/>
            <a:ext cx="64293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Straight Arrow Connector 67">
            <a:extLst>
              <a:ext uri="{FF2B5EF4-FFF2-40B4-BE49-F238E27FC236}">
                <a16:creationId xmlns:a16="http://schemas.microsoft.com/office/drawing/2014/main" id="{BD9E69DF-2516-98B7-11EA-2E105E5518C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167063" y="3857626"/>
            <a:ext cx="428625" cy="285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Straight Arrow Connector 69">
            <a:extLst>
              <a:ext uri="{FF2B5EF4-FFF2-40B4-BE49-F238E27FC236}">
                <a16:creationId xmlns:a16="http://schemas.microsoft.com/office/drawing/2014/main" id="{10838D0B-B408-D5E7-88E0-09EB953CA5C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203032" y="3821907"/>
            <a:ext cx="428625" cy="357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3" name="Straight Arrow Connector 71">
            <a:extLst>
              <a:ext uri="{FF2B5EF4-FFF2-40B4-BE49-F238E27FC236}">
                <a16:creationId xmlns:a16="http://schemas.microsoft.com/office/drawing/2014/main" id="{FFE93262-CF21-7278-C1E1-2BE78606EE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8564" y="4214814"/>
            <a:ext cx="7143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56FCC2A-0A34-3F73-3EC7-D61F3C3023D0}"/>
              </a:ext>
            </a:extLst>
          </p:cNvPr>
          <p:cNvSpPr txBox="1"/>
          <p:nvPr/>
        </p:nvSpPr>
        <p:spPr>
          <a:xfrm>
            <a:off x="3952875" y="1214439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806277-54AC-61BF-6F8B-377485E947B1}"/>
              </a:ext>
            </a:extLst>
          </p:cNvPr>
          <p:cNvSpPr txBox="1"/>
          <p:nvPr/>
        </p:nvSpPr>
        <p:spPr>
          <a:xfrm>
            <a:off x="2809875" y="1928814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F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EC0688-F063-BA7A-A1C8-55AB900D608E}"/>
              </a:ext>
            </a:extLst>
          </p:cNvPr>
          <p:cNvSpPr txBox="1"/>
          <p:nvPr/>
        </p:nvSpPr>
        <p:spPr>
          <a:xfrm>
            <a:off x="5738813" y="2000251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B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E5DA20B-E4F2-1CC5-1E24-7F4C65CAD395}"/>
              </a:ext>
            </a:extLst>
          </p:cNvPr>
          <p:cNvSpPr txBox="1"/>
          <p:nvPr/>
        </p:nvSpPr>
        <p:spPr>
          <a:xfrm>
            <a:off x="5738813" y="3286126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G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0081456-F6D5-76C6-944C-CAC3CC6EF2ED}"/>
              </a:ext>
            </a:extLst>
          </p:cNvPr>
          <p:cNvSpPr txBox="1"/>
          <p:nvPr/>
        </p:nvSpPr>
        <p:spPr>
          <a:xfrm>
            <a:off x="2809875" y="3357564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D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11BE90-0D67-874A-082F-C59BEB057CD2}"/>
              </a:ext>
            </a:extLst>
          </p:cNvPr>
          <p:cNvSpPr txBox="1"/>
          <p:nvPr/>
        </p:nvSpPr>
        <p:spPr>
          <a:xfrm>
            <a:off x="3238500" y="4143376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J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7B244F-4A90-D867-3E45-66551A34E4C1}"/>
              </a:ext>
            </a:extLst>
          </p:cNvPr>
          <p:cNvSpPr txBox="1"/>
          <p:nvPr/>
        </p:nvSpPr>
        <p:spPr>
          <a:xfrm>
            <a:off x="5238750" y="4214814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K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59A89B-26E8-7EEB-3373-7EC4B654CDCA}"/>
              </a:ext>
            </a:extLst>
          </p:cNvPr>
          <p:cNvSpPr txBox="1"/>
          <p:nvPr/>
        </p:nvSpPr>
        <p:spPr>
          <a:xfrm>
            <a:off x="4310063" y="3214689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DF098F-192E-0354-DC54-A8741F1914CB}"/>
              </a:ext>
            </a:extLst>
          </p:cNvPr>
          <p:cNvSpPr txBox="1"/>
          <p:nvPr/>
        </p:nvSpPr>
        <p:spPr>
          <a:xfrm>
            <a:off x="4024313" y="1928814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C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276E6AD9-385F-DC6A-B017-B03C84B2CD98}"/>
              </a:ext>
            </a:extLst>
          </p:cNvPr>
          <p:cNvGraphicFramePr>
            <a:graphicFrameLocks noGrp="1"/>
          </p:cNvGraphicFramePr>
          <p:nvPr/>
        </p:nvGraphicFramePr>
        <p:xfrm>
          <a:off x="6667500" y="857250"/>
          <a:ext cx="24765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Adjacency List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F,C,B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G,C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D,C,J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D,K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E,G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6457" name="Straight Arrow Connector 3">
            <a:extLst>
              <a:ext uri="{FF2B5EF4-FFF2-40B4-BE49-F238E27FC236}">
                <a16:creationId xmlns:a16="http://schemas.microsoft.com/office/drawing/2014/main" id="{E6857259-901A-5DF6-A9C9-C7A9FC6B8BA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44901" y="3621089"/>
            <a:ext cx="606425" cy="4714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69E7411-07CD-0613-38BF-7E9FD6F9B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938" y="857250"/>
            <a:ext cx="7847012" cy="3627438"/>
          </a:xfrm>
        </p:spPr>
        <p:txBody>
          <a:bodyPr>
            <a:normAutofit fontScale="92500" lnSpcReduction="20000"/>
          </a:bodyPr>
          <a:lstStyle/>
          <a:p>
            <a:pPr>
              <a:buFont typeface="Times New Roman" panose="02020603050405020304" pitchFamily="18" charset="0"/>
              <a:buAutoNum type="arabicParenR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add A to queue and add NULL to ORIG as follows FRONT=1 Rear=1 Queue: A	 ORIG: 0</a:t>
            </a:r>
          </a:p>
          <a:p>
            <a:pPr>
              <a:buFont typeface="Times New Roman" panose="02020603050405020304" pitchFamily="18" charset="0"/>
              <a:buAutoNum type="arabicParenR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front element A from Queue by setting Front=Front+1 and add to Queue neighbors of A as follows:  FRONT=2  REAR=4  Queue=A,F,C,B  ORIG: 0,A,A,A  . The origin A of each of the three edges is added to Orig</a:t>
            </a:r>
          </a:p>
          <a:p>
            <a:pPr>
              <a:buFont typeface="Times New Roman" panose="02020603050405020304" pitchFamily="18" charset="0"/>
              <a:buAutoNum type="arabicParenR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front element F from Queue by setting Front=Front+1 and add to Queue neighbors of F as follows  FRONT=3 ,REAR=5  Queue: A,F,C,B,D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Orig: 0,A,A,A,F</a:t>
            </a:r>
          </a:p>
          <a:p>
            <a:pPr>
              <a:buFont typeface="Times New Roman" panose="02020603050405020304" pitchFamily="18" charset="0"/>
              <a:buAutoNum type="arabicParenR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front element C from Queue by setting Front=Front+1 and add to Queue neighbors of C as follows  FRONT=4 ,REAR=5 Queue: A,F,C,B,D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Orig: 0,A,A,A,F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Note The neighbor F of C is not added to QUEUE Since F is not in the ready state( Because F has already been added to queue)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5) Remove the front element B  from Queue by setting Front=Front+1 and add to Queue neighbors of B as follows  FRONT=5 ,REAR=6 Queue: A,F,C,B,D,G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Orig: 0,A,A,A,F,B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Note that only G is added to queue since the other neighbor  C is not in the ready state. </a:t>
            </a: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None/>
            </a:pP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AutoNum type="arabicParenR"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339902CA-64E6-860F-B054-323C650A6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front element D from Queue by setting Front=Front+1 and add to Queue neighbors of D as follows  FRONT=6 ,REAR=6 Queue: A,F,C,B,D,G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0,A,A,A,F,B</a:t>
            </a:r>
          </a:p>
          <a:p>
            <a:pPr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front element G  from Queue by setting Front=Front+1 and add to Queue neighbors of G as follows  FRONT=7 ,REAR=7 Queue: A,F,C,B,D,G,E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0,A,A,A,F,B,G</a:t>
            </a:r>
          </a:p>
          <a:p>
            <a:pPr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front element E  from Queue by setting Front=Front+1 and add to Queue neighbors of E as follows  FRONT=8 ,REAR=8 Queue: A,F,C,B,D,G,E,J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0,A,A,A,F,B,G,E</a:t>
            </a:r>
          </a:p>
          <a:p>
            <a:pPr>
              <a:defRPr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stop as soon as J is added to Queue, since J was final destination. Now we backtrack from J using the array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find path P.</a:t>
            </a:r>
          </a:p>
          <a:p>
            <a:pPr>
              <a:defRPr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  J           E             G           B            A</a:t>
            </a:r>
          </a:p>
          <a:p>
            <a:pPr marL="0" indent="0">
              <a:buNone/>
              <a:defRPr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required path</a:t>
            </a:r>
            <a:endParaRPr lang="en-IN" sz="1800" dirty="0"/>
          </a:p>
        </p:txBody>
      </p:sp>
      <p:cxnSp>
        <p:nvCxnSpPr>
          <p:cNvPr id="18435" name="Straight Arrow Connector 4">
            <a:extLst>
              <a:ext uri="{FF2B5EF4-FFF2-40B4-BE49-F238E27FC236}">
                <a16:creationId xmlns:a16="http://schemas.microsoft.com/office/drawing/2014/main" id="{FAA6F417-BD5B-EE93-6EC2-5E59D026F94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32175" y="5373688"/>
            <a:ext cx="5032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6" name="Straight Arrow Connector 7">
            <a:extLst>
              <a:ext uri="{FF2B5EF4-FFF2-40B4-BE49-F238E27FC236}">
                <a16:creationId xmlns:a16="http://schemas.microsoft.com/office/drawing/2014/main" id="{2EB27903-88BE-32B2-43FA-3BDACC1DBDF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295776" y="5373688"/>
            <a:ext cx="5048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7" name="Straight Arrow Connector 8">
            <a:extLst>
              <a:ext uri="{FF2B5EF4-FFF2-40B4-BE49-F238E27FC236}">
                <a16:creationId xmlns:a16="http://schemas.microsoft.com/office/drawing/2014/main" id="{35DBDB3C-05A7-5D0F-2560-B20CD1F0122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59376" y="5373688"/>
            <a:ext cx="5048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8" name="Straight Arrow Connector 9">
            <a:extLst>
              <a:ext uri="{FF2B5EF4-FFF2-40B4-BE49-F238E27FC236}">
                <a16:creationId xmlns:a16="http://schemas.microsoft.com/office/drawing/2014/main" id="{CEFE049D-F895-C598-EF12-9D558D8EBA7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51539" y="5373688"/>
            <a:ext cx="5048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1925-D3F9-3D22-1AE2-64A125600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188" y="4957764"/>
            <a:ext cx="7072312" cy="2071687"/>
          </a:xfrm>
        </p:spPr>
        <p:txBody>
          <a:bodyPr/>
          <a:lstStyle/>
          <a:p>
            <a:pPr marL="514350" indent="-514350">
              <a:buNone/>
              <a:defRPr/>
            </a:pPr>
            <a:r>
              <a:rPr lang="en-US" dirty="0"/>
              <a:t>				</a:t>
            </a:r>
            <a:endParaRPr lang="en-US" sz="1800" dirty="0"/>
          </a:p>
          <a:p>
            <a:pPr>
              <a:buFont typeface="Times New Roman" pitchFamily="16" charset="0"/>
              <a:buNone/>
              <a:defRPr/>
            </a:pPr>
            <a:r>
              <a:rPr lang="en-US" sz="1800" dirty="0"/>
              <a:t>		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US" sz="1800" dirty="0"/>
              <a:t>			</a:t>
            </a:r>
            <a:endParaRPr lang="en-IN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C3569B3-7286-5DB7-098A-8A2BC227A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5" y="2286001"/>
            <a:ext cx="2643188" cy="12858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cxnSp>
        <p:nvCxnSpPr>
          <p:cNvPr id="19460" name="Straight Connector 5">
            <a:extLst>
              <a:ext uri="{FF2B5EF4-FFF2-40B4-BE49-F238E27FC236}">
                <a16:creationId xmlns:a16="http://schemas.microsoft.com/office/drawing/2014/main" id="{C2ECC9E0-C2D8-B538-5DD9-E466C65D43B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95625" y="1357314"/>
            <a:ext cx="1214438" cy="928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1" name="Straight Connector 7">
            <a:extLst>
              <a:ext uri="{FF2B5EF4-FFF2-40B4-BE49-F238E27FC236}">
                <a16:creationId xmlns:a16="http://schemas.microsoft.com/office/drawing/2014/main" id="{EF091F52-1081-3DC0-5C7A-5BDBD614E9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10063" y="1357314"/>
            <a:ext cx="1428750" cy="928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2" name="Straight Connector 11">
            <a:extLst>
              <a:ext uri="{FF2B5EF4-FFF2-40B4-BE49-F238E27FC236}">
                <a16:creationId xmlns:a16="http://schemas.microsoft.com/office/drawing/2014/main" id="{345E19C6-1CB0-CF74-F840-F2000BC03B5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88469" y="3679032"/>
            <a:ext cx="642938" cy="428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3" name="Straight Connector 15">
            <a:extLst>
              <a:ext uri="{FF2B5EF4-FFF2-40B4-BE49-F238E27FC236}">
                <a16:creationId xmlns:a16="http://schemas.microsoft.com/office/drawing/2014/main" id="{FE0A5FCC-F99B-3D8B-4220-ADFB799FB0F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167313" y="3643313"/>
            <a:ext cx="642938" cy="5000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4" name="Straight Connector 17">
            <a:extLst>
              <a:ext uri="{FF2B5EF4-FFF2-40B4-BE49-F238E27FC236}">
                <a16:creationId xmlns:a16="http://schemas.microsoft.com/office/drawing/2014/main" id="{B234B252-6D81-8F20-203B-D1DE0A22A1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24250" y="4214814"/>
            <a:ext cx="17145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5" name="Straight Connector 20">
            <a:extLst>
              <a:ext uri="{FF2B5EF4-FFF2-40B4-BE49-F238E27FC236}">
                <a16:creationId xmlns:a16="http://schemas.microsoft.com/office/drawing/2014/main" id="{6C032A61-628F-2D29-977B-86EF7BBB6EE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201194" y="2464594"/>
            <a:ext cx="221615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Straight Connector 22">
            <a:extLst>
              <a:ext uri="{FF2B5EF4-FFF2-40B4-BE49-F238E27FC236}">
                <a16:creationId xmlns:a16="http://schemas.microsoft.com/office/drawing/2014/main" id="{D9A72537-C184-63D9-9B0F-F4EB0B2148F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24251" y="3571875"/>
            <a:ext cx="785813" cy="642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Straight Connector 24">
            <a:extLst>
              <a:ext uri="{FF2B5EF4-FFF2-40B4-BE49-F238E27FC236}">
                <a16:creationId xmlns:a16="http://schemas.microsoft.com/office/drawing/2014/main" id="{9433F1FD-893C-4716-64D9-D1AB282D55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10064" y="3571875"/>
            <a:ext cx="928687" cy="642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Straight Connector 27">
            <a:extLst>
              <a:ext uri="{FF2B5EF4-FFF2-40B4-BE49-F238E27FC236}">
                <a16:creationId xmlns:a16="http://schemas.microsoft.com/office/drawing/2014/main" id="{11FED720-6BDF-2C04-20AB-54C4D0F41BB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059907" y="2321719"/>
            <a:ext cx="1285875" cy="1214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Straight Connector 29">
            <a:extLst>
              <a:ext uri="{FF2B5EF4-FFF2-40B4-BE49-F238E27FC236}">
                <a16:creationId xmlns:a16="http://schemas.microsoft.com/office/drawing/2014/main" id="{BBF19591-A9A4-7550-AA43-EFBA025E9EF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10063" y="2286001"/>
            <a:ext cx="1428750" cy="1285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Straight Arrow Connector 33">
            <a:extLst>
              <a:ext uri="{FF2B5EF4-FFF2-40B4-BE49-F238E27FC236}">
                <a16:creationId xmlns:a16="http://schemas.microsoft.com/office/drawing/2014/main" id="{D2BAACB0-141C-489A-BBE8-CC12F8B14D5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3667125" y="1357313"/>
            <a:ext cx="642938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Straight Arrow Connector 35">
            <a:extLst>
              <a:ext uri="{FF2B5EF4-FFF2-40B4-BE49-F238E27FC236}">
                <a16:creationId xmlns:a16="http://schemas.microsoft.com/office/drawing/2014/main" id="{B5302752-326F-F47B-F2C3-2067699780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10063" y="1357313"/>
            <a:ext cx="857250" cy="571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Straight Arrow Connector 37">
            <a:extLst>
              <a:ext uri="{FF2B5EF4-FFF2-40B4-BE49-F238E27FC236}">
                <a16:creationId xmlns:a16="http://schemas.microsoft.com/office/drawing/2014/main" id="{71954A28-E420-0BA0-117C-38DC792F2A6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987801" y="1677988"/>
            <a:ext cx="6429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Straight Arrow Connector 39">
            <a:extLst>
              <a:ext uri="{FF2B5EF4-FFF2-40B4-BE49-F238E27FC236}">
                <a16:creationId xmlns:a16="http://schemas.microsoft.com/office/drawing/2014/main" id="{39BAD299-4C3A-3578-041F-78D18DF76E2F}"/>
              </a:ext>
            </a:extLst>
          </p:cNvPr>
          <p:cNvCxnSpPr>
            <a:cxnSpLocks noChangeShapeType="1"/>
            <a:stCxn id="19459" idx="0"/>
          </p:cNvCxnSpPr>
          <p:nvPr/>
        </p:nvCxnSpPr>
        <p:spPr bwMode="auto">
          <a:xfrm rot="16200000" flipV="1">
            <a:off x="4006058" y="1874045"/>
            <a:ext cx="1587" cy="822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Straight Arrow Connector 41">
            <a:extLst>
              <a:ext uri="{FF2B5EF4-FFF2-40B4-BE49-F238E27FC236}">
                <a16:creationId xmlns:a16="http://schemas.microsoft.com/office/drawing/2014/main" id="{3991039D-4BC2-B95B-0FBF-0B412873170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738689" y="2286000"/>
            <a:ext cx="10001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Straight Arrow Connector 43">
            <a:extLst>
              <a:ext uri="{FF2B5EF4-FFF2-40B4-BE49-F238E27FC236}">
                <a16:creationId xmlns:a16="http://schemas.microsoft.com/office/drawing/2014/main" id="{1FD4F00B-1A30-C156-6CC9-217232A6545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917157" y="3178969"/>
            <a:ext cx="7858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Straight Arrow Connector 47">
            <a:extLst>
              <a:ext uri="{FF2B5EF4-FFF2-40B4-BE49-F238E27FC236}">
                <a16:creationId xmlns:a16="http://schemas.microsoft.com/office/drawing/2014/main" id="{44C63307-D8FC-796A-281F-7CA23CBB05C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452939" y="2428875"/>
            <a:ext cx="1285875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7" name="Straight Arrow Connector 50">
            <a:extLst>
              <a:ext uri="{FF2B5EF4-FFF2-40B4-BE49-F238E27FC236}">
                <a16:creationId xmlns:a16="http://schemas.microsoft.com/office/drawing/2014/main" id="{6181F816-1953-0162-74A6-922F3D53439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059907" y="2678907"/>
            <a:ext cx="928687" cy="857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8" name="Straight Arrow Connector 53">
            <a:extLst>
              <a:ext uri="{FF2B5EF4-FFF2-40B4-BE49-F238E27FC236}">
                <a16:creationId xmlns:a16="http://schemas.microsoft.com/office/drawing/2014/main" id="{9D96DF5F-AEA7-F3D6-D653-1E5B9BC6188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595814" y="3786189"/>
            <a:ext cx="642937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Straight Arrow Connector 57">
            <a:extLst>
              <a:ext uri="{FF2B5EF4-FFF2-40B4-BE49-F238E27FC236}">
                <a16:creationId xmlns:a16="http://schemas.microsoft.com/office/drawing/2014/main" id="{3740E03E-AE56-D9E7-9EA5-CAD072D2A0A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881563" y="3571875"/>
            <a:ext cx="78581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Straight Arrow Connector 61">
            <a:extLst>
              <a:ext uri="{FF2B5EF4-FFF2-40B4-BE49-F238E27FC236}">
                <a16:creationId xmlns:a16="http://schemas.microsoft.com/office/drawing/2014/main" id="{4CBCA430-F44E-8DA0-C6F8-112067A16BA5}"/>
              </a:ext>
            </a:extLst>
          </p:cNvPr>
          <p:cNvCxnSpPr>
            <a:cxnSpLocks noChangeShapeType="1"/>
            <a:stCxn id="19459" idx="2"/>
          </p:cNvCxnSpPr>
          <p:nvPr/>
        </p:nvCxnSpPr>
        <p:spPr bwMode="auto">
          <a:xfrm rot="5400000">
            <a:off x="4077494" y="3232944"/>
            <a:ext cx="1588" cy="679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1" name="Straight Arrow Connector 63">
            <a:extLst>
              <a:ext uri="{FF2B5EF4-FFF2-40B4-BE49-F238E27FC236}">
                <a16:creationId xmlns:a16="http://schemas.microsoft.com/office/drawing/2014/main" id="{D93A322D-E83A-8750-1FB4-E67AA9FA72C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701926" y="2678114"/>
            <a:ext cx="78581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2" name="Straight Arrow Connector 65">
            <a:extLst>
              <a:ext uri="{FF2B5EF4-FFF2-40B4-BE49-F238E27FC236}">
                <a16:creationId xmlns:a16="http://schemas.microsoft.com/office/drawing/2014/main" id="{A0E0CE0D-EA28-1A24-E23B-15EC10692933}"/>
              </a:ext>
            </a:extLst>
          </p:cNvPr>
          <p:cNvCxnSpPr>
            <a:cxnSpLocks noChangeShapeType="1"/>
            <a:endCxn id="19459" idx="3"/>
          </p:cNvCxnSpPr>
          <p:nvPr/>
        </p:nvCxnSpPr>
        <p:spPr bwMode="auto">
          <a:xfrm rot="5400000">
            <a:off x="5416550" y="2606675"/>
            <a:ext cx="64293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Straight Arrow Connector 67">
            <a:extLst>
              <a:ext uri="{FF2B5EF4-FFF2-40B4-BE49-F238E27FC236}">
                <a16:creationId xmlns:a16="http://schemas.microsoft.com/office/drawing/2014/main" id="{24CABBE5-0E59-A983-35D5-782A0828AE8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167063" y="3857626"/>
            <a:ext cx="428625" cy="285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4" name="Straight Arrow Connector 69">
            <a:extLst>
              <a:ext uri="{FF2B5EF4-FFF2-40B4-BE49-F238E27FC236}">
                <a16:creationId xmlns:a16="http://schemas.microsoft.com/office/drawing/2014/main" id="{360EF956-930F-6DA1-9A5C-FA53B3715DB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203032" y="3821907"/>
            <a:ext cx="428625" cy="357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5" name="Straight Arrow Connector 71">
            <a:extLst>
              <a:ext uri="{FF2B5EF4-FFF2-40B4-BE49-F238E27FC236}">
                <a16:creationId xmlns:a16="http://schemas.microsoft.com/office/drawing/2014/main" id="{2A3F8307-04FB-C82B-18A9-07891D1117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8564" y="4214814"/>
            <a:ext cx="7143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72A566F-DBF6-166E-6F20-A114BB7C1FA4}"/>
              </a:ext>
            </a:extLst>
          </p:cNvPr>
          <p:cNvSpPr txBox="1"/>
          <p:nvPr/>
        </p:nvSpPr>
        <p:spPr>
          <a:xfrm>
            <a:off x="3952875" y="1214439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C85BDE-8148-8AA8-BEBF-F9A62CABF9EC}"/>
              </a:ext>
            </a:extLst>
          </p:cNvPr>
          <p:cNvSpPr txBox="1"/>
          <p:nvPr/>
        </p:nvSpPr>
        <p:spPr>
          <a:xfrm>
            <a:off x="2809875" y="1928814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F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DC2FE1-A859-AE11-DFFD-ED845F0A33F3}"/>
              </a:ext>
            </a:extLst>
          </p:cNvPr>
          <p:cNvSpPr txBox="1"/>
          <p:nvPr/>
        </p:nvSpPr>
        <p:spPr>
          <a:xfrm>
            <a:off x="5738813" y="2000251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B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32F4783-AC2D-16BF-3FD9-399F480E4E33}"/>
              </a:ext>
            </a:extLst>
          </p:cNvPr>
          <p:cNvSpPr txBox="1"/>
          <p:nvPr/>
        </p:nvSpPr>
        <p:spPr>
          <a:xfrm>
            <a:off x="5738813" y="3286126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G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9610F37-6F0A-A057-FD15-5C9ACF548B5B}"/>
              </a:ext>
            </a:extLst>
          </p:cNvPr>
          <p:cNvSpPr txBox="1"/>
          <p:nvPr/>
        </p:nvSpPr>
        <p:spPr>
          <a:xfrm>
            <a:off x="2809875" y="3357564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D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F67234-FB16-F84E-9217-6759449FF47A}"/>
              </a:ext>
            </a:extLst>
          </p:cNvPr>
          <p:cNvSpPr txBox="1"/>
          <p:nvPr/>
        </p:nvSpPr>
        <p:spPr>
          <a:xfrm>
            <a:off x="3238500" y="4143376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J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901FAB-AFAE-6D47-6716-8CA442CB6F9F}"/>
              </a:ext>
            </a:extLst>
          </p:cNvPr>
          <p:cNvSpPr txBox="1"/>
          <p:nvPr/>
        </p:nvSpPr>
        <p:spPr>
          <a:xfrm>
            <a:off x="5238750" y="4214814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K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A17E72-3AD8-66B3-3A24-3BB5148B3007}"/>
              </a:ext>
            </a:extLst>
          </p:cNvPr>
          <p:cNvSpPr txBox="1"/>
          <p:nvPr/>
        </p:nvSpPr>
        <p:spPr>
          <a:xfrm>
            <a:off x="4310063" y="3214689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E46236F-1381-C639-AB52-4DC203BB810D}"/>
              </a:ext>
            </a:extLst>
          </p:cNvPr>
          <p:cNvSpPr txBox="1"/>
          <p:nvPr/>
        </p:nvSpPr>
        <p:spPr>
          <a:xfrm>
            <a:off x="4024313" y="1928814"/>
            <a:ext cx="285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</a:rPr>
              <a:t>C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6" charset="0"/>
            </a:endParaRPr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8C0BE742-BB7E-D381-1B8E-34ABEDAD07FD}"/>
              </a:ext>
            </a:extLst>
          </p:cNvPr>
          <p:cNvGraphicFramePr>
            <a:graphicFrameLocks noGrp="1"/>
          </p:cNvGraphicFramePr>
          <p:nvPr/>
        </p:nvGraphicFramePr>
        <p:xfrm>
          <a:off x="6667500" y="857250"/>
          <a:ext cx="24765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Adjacency List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F,C,B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G,C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D,C,J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D,K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E,G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9529" name="Straight Arrow Connector 3">
            <a:extLst>
              <a:ext uri="{FF2B5EF4-FFF2-40B4-BE49-F238E27FC236}">
                <a16:creationId xmlns:a16="http://schemas.microsoft.com/office/drawing/2014/main" id="{211D080C-581F-A7A0-9368-1FC5A2FC3C1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44901" y="3621089"/>
            <a:ext cx="606425" cy="4714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FDF17-5FAC-E108-E9B6-E16323403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256" y="164592"/>
            <a:ext cx="9274359" cy="6012371"/>
          </a:xfrm>
        </p:spPr>
      </p:pic>
    </p:spTree>
    <p:extLst>
      <p:ext uri="{BB962C8B-B14F-4D97-AF65-F5344CB8AC3E}">
        <p14:creationId xmlns:p14="http://schemas.microsoft.com/office/powerpoint/2010/main" val="397595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3664</Words>
  <Application>Microsoft Office PowerPoint</Application>
  <PresentationFormat>Widescreen</PresentationFormat>
  <Paragraphs>560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euclid_circular_a</vt:lpstr>
      <vt:lpstr>Nunito</vt:lpstr>
      <vt:lpstr>Source Sans 3</vt:lpstr>
      <vt:lpstr>Times New Roman</vt:lpstr>
      <vt:lpstr>Office Theme</vt:lpstr>
      <vt:lpstr>Breadth First Search(BFS)</vt:lpstr>
      <vt:lpstr>PowerPoint Presentation</vt:lpstr>
      <vt:lpstr>BFS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Depth First Search (DFS)</vt:lpstr>
      <vt:lpstr>PowerPoint Presentation</vt:lpstr>
      <vt:lpstr>DFS</vt:lpstr>
      <vt:lpstr>PowerPoint Presentation</vt:lpstr>
      <vt:lpstr>DFS</vt:lpstr>
      <vt:lpstr>DFS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</dc:title>
  <dc:creator>Seema Kumari</dc:creator>
  <cp:lastModifiedBy>Seema Kumari</cp:lastModifiedBy>
  <cp:revision>45</cp:revision>
  <dcterms:created xsi:type="dcterms:W3CDTF">2024-04-09T04:26:32Z</dcterms:created>
  <dcterms:modified xsi:type="dcterms:W3CDTF">2024-04-17T03:58:10Z</dcterms:modified>
</cp:coreProperties>
</file>