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8"/>
  </p:notesMasterIdLst>
  <p:handoutMasterIdLst>
    <p:handoutMasterId r:id="rId49"/>
  </p:handoutMasterIdLst>
  <p:sldIdLst>
    <p:sldId id="269" r:id="rId2"/>
    <p:sldId id="319" r:id="rId3"/>
    <p:sldId id="290" r:id="rId4"/>
    <p:sldId id="291" r:id="rId5"/>
    <p:sldId id="295" r:id="rId6"/>
    <p:sldId id="296" r:id="rId7"/>
    <p:sldId id="297" r:id="rId8"/>
    <p:sldId id="298" r:id="rId9"/>
    <p:sldId id="292" r:id="rId10"/>
    <p:sldId id="293" r:id="rId11"/>
    <p:sldId id="294" r:id="rId12"/>
    <p:sldId id="299" r:id="rId13"/>
    <p:sldId id="300" r:id="rId14"/>
    <p:sldId id="313" r:id="rId15"/>
    <p:sldId id="314" r:id="rId16"/>
    <p:sldId id="315" r:id="rId17"/>
    <p:sldId id="317" r:id="rId18"/>
    <p:sldId id="316" r:id="rId19"/>
    <p:sldId id="320" r:id="rId20"/>
    <p:sldId id="301" r:id="rId21"/>
    <p:sldId id="302" r:id="rId22"/>
    <p:sldId id="323" r:id="rId23"/>
    <p:sldId id="321" r:id="rId24"/>
    <p:sldId id="322" r:id="rId25"/>
    <p:sldId id="304" r:id="rId26"/>
    <p:sldId id="303" r:id="rId27"/>
    <p:sldId id="273" r:id="rId28"/>
    <p:sldId id="270" r:id="rId29"/>
    <p:sldId id="271" r:id="rId30"/>
    <p:sldId id="272" r:id="rId31"/>
    <p:sldId id="274" r:id="rId32"/>
    <p:sldId id="275" r:id="rId33"/>
    <p:sldId id="276" r:id="rId34"/>
    <p:sldId id="278" r:id="rId35"/>
    <p:sldId id="279" r:id="rId36"/>
    <p:sldId id="280" r:id="rId37"/>
    <p:sldId id="281" r:id="rId38"/>
    <p:sldId id="318" r:id="rId39"/>
    <p:sldId id="282" r:id="rId40"/>
    <p:sldId id="283" r:id="rId41"/>
    <p:sldId id="284" r:id="rId42"/>
    <p:sldId id="285" r:id="rId43"/>
    <p:sldId id="286" r:id="rId44"/>
    <p:sldId id="287" r:id="rId45"/>
    <p:sldId id="288" r:id="rId46"/>
    <p:sldId id="289" r:id="rId4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p:cViewPr varScale="1">
        <p:scale>
          <a:sx n="111" d="100"/>
          <a:sy n="111" d="100"/>
        </p:scale>
        <p:origin x="594" y="96"/>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4/9/2024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27</a:t>
            </a:fld>
            <a:endParaRPr lang="en-US"/>
          </a:p>
        </p:txBody>
      </p:sp>
    </p:spTree>
    <p:extLst>
      <p:ext uri="{BB962C8B-B14F-4D97-AF65-F5344CB8AC3E}">
        <p14:creationId xmlns:p14="http://schemas.microsoft.com/office/powerpoint/2010/main" val="1212948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36</a:t>
            </a:fld>
            <a:endParaRPr lang="en-US"/>
          </a:p>
        </p:txBody>
      </p:sp>
    </p:spTree>
    <p:extLst>
      <p:ext uri="{BB962C8B-B14F-4D97-AF65-F5344CB8AC3E}">
        <p14:creationId xmlns:p14="http://schemas.microsoft.com/office/powerpoint/2010/main" val="1510531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37</a:t>
            </a:fld>
            <a:endParaRPr lang="en-US"/>
          </a:p>
        </p:txBody>
      </p:sp>
    </p:spTree>
    <p:extLst>
      <p:ext uri="{BB962C8B-B14F-4D97-AF65-F5344CB8AC3E}">
        <p14:creationId xmlns:p14="http://schemas.microsoft.com/office/powerpoint/2010/main" val="997411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39</a:t>
            </a:fld>
            <a:endParaRPr lang="en-US"/>
          </a:p>
        </p:txBody>
      </p:sp>
    </p:spTree>
    <p:extLst>
      <p:ext uri="{BB962C8B-B14F-4D97-AF65-F5344CB8AC3E}">
        <p14:creationId xmlns:p14="http://schemas.microsoft.com/office/powerpoint/2010/main" val="934378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40</a:t>
            </a:fld>
            <a:endParaRPr lang="en-US"/>
          </a:p>
        </p:txBody>
      </p:sp>
    </p:spTree>
    <p:extLst>
      <p:ext uri="{BB962C8B-B14F-4D97-AF65-F5344CB8AC3E}">
        <p14:creationId xmlns:p14="http://schemas.microsoft.com/office/powerpoint/2010/main" val="832556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41</a:t>
            </a:fld>
            <a:endParaRPr lang="en-US"/>
          </a:p>
        </p:txBody>
      </p:sp>
    </p:spTree>
    <p:extLst>
      <p:ext uri="{BB962C8B-B14F-4D97-AF65-F5344CB8AC3E}">
        <p14:creationId xmlns:p14="http://schemas.microsoft.com/office/powerpoint/2010/main" val="993797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42</a:t>
            </a:fld>
            <a:endParaRPr lang="en-US"/>
          </a:p>
        </p:txBody>
      </p:sp>
    </p:spTree>
    <p:extLst>
      <p:ext uri="{BB962C8B-B14F-4D97-AF65-F5344CB8AC3E}">
        <p14:creationId xmlns:p14="http://schemas.microsoft.com/office/powerpoint/2010/main" val="2138386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43</a:t>
            </a:fld>
            <a:endParaRPr lang="en-US"/>
          </a:p>
        </p:txBody>
      </p:sp>
    </p:spTree>
    <p:extLst>
      <p:ext uri="{BB962C8B-B14F-4D97-AF65-F5344CB8AC3E}">
        <p14:creationId xmlns:p14="http://schemas.microsoft.com/office/powerpoint/2010/main" val="556085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44</a:t>
            </a:fld>
            <a:endParaRPr lang="en-US"/>
          </a:p>
        </p:txBody>
      </p:sp>
    </p:spTree>
    <p:extLst>
      <p:ext uri="{BB962C8B-B14F-4D97-AF65-F5344CB8AC3E}">
        <p14:creationId xmlns:p14="http://schemas.microsoft.com/office/powerpoint/2010/main" val="1124297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45</a:t>
            </a:fld>
            <a:endParaRPr lang="en-US"/>
          </a:p>
        </p:txBody>
      </p:sp>
    </p:spTree>
    <p:extLst>
      <p:ext uri="{BB962C8B-B14F-4D97-AF65-F5344CB8AC3E}">
        <p14:creationId xmlns:p14="http://schemas.microsoft.com/office/powerpoint/2010/main" val="34105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28</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29</a:t>
            </a:fld>
            <a:endParaRPr lang="en-US"/>
          </a:p>
        </p:txBody>
      </p:sp>
    </p:spTree>
    <p:extLst>
      <p:ext uri="{BB962C8B-B14F-4D97-AF65-F5344CB8AC3E}">
        <p14:creationId xmlns:p14="http://schemas.microsoft.com/office/powerpoint/2010/main" val="904701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30</a:t>
            </a:fld>
            <a:endParaRPr lang="en-US"/>
          </a:p>
        </p:txBody>
      </p:sp>
    </p:spTree>
    <p:extLst>
      <p:ext uri="{BB962C8B-B14F-4D97-AF65-F5344CB8AC3E}">
        <p14:creationId xmlns:p14="http://schemas.microsoft.com/office/powerpoint/2010/main" val="1143229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31</a:t>
            </a:fld>
            <a:endParaRPr lang="en-US"/>
          </a:p>
        </p:txBody>
      </p:sp>
    </p:spTree>
    <p:extLst>
      <p:ext uri="{BB962C8B-B14F-4D97-AF65-F5344CB8AC3E}">
        <p14:creationId xmlns:p14="http://schemas.microsoft.com/office/powerpoint/2010/main" val="2084837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32</a:t>
            </a:fld>
            <a:endParaRPr lang="en-US"/>
          </a:p>
        </p:txBody>
      </p:sp>
    </p:spTree>
    <p:extLst>
      <p:ext uri="{BB962C8B-B14F-4D97-AF65-F5344CB8AC3E}">
        <p14:creationId xmlns:p14="http://schemas.microsoft.com/office/powerpoint/2010/main" val="1374049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33</a:t>
            </a:fld>
            <a:endParaRPr lang="en-US"/>
          </a:p>
        </p:txBody>
      </p:sp>
    </p:spTree>
    <p:extLst>
      <p:ext uri="{BB962C8B-B14F-4D97-AF65-F5344CB8AC3E}">
        <p14:creationId xmlns:p14="http://schemas.microsoft.com/office/powerpoint/2010/main" val="108389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34</a:t>
            </a:fld>
            <a:endParaRPr lang="en-US"/>
          </a:p>
        </p:txBody>
      </p:sp>
    </p:spTree>
    <p:extLst>
      <p:ext uri="{BB962C8B-B14F-4D97-AF65-F5344CB8AC3E}">
        <p14:creationId xmlns:p14="http://schemas.microsoft.com/office/powerpoint/2010/main" val="1792424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35</a:t>
            </a:fld>
            <a:endParaRPr lang="en-US"/>
          </a:p>
        </p:txBody>
      </p:sp>
    </p:spTree>
    <p:extLst>
      <p:ext uri="{BB962C8B-B14F-4D97-AF65-F5344CB8AC3E}">
        <p14:creationId xmlns:p14="http://schemas.microsoft.com/office/powerpoint/2010/main" val="483680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4/9/2024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4/9/2024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4/9/2024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4/9/2024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4/9/2024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4/9/2024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4/9/2024</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4/9/2024</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4/9/2024</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4/9/2024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4/9/2024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4/9/2024</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7012" y="304800"/>
            <a:ext cx="10668001" cy="3048001"/>
          </a:xfrm>
        </p:spPr>
        <p:txBody>
          <a:bodyPr/>
          <a:lstStyle/>
          <a:p>
            <a:r>
              <a:rPr lang="en-US" dirty="0"/>
              <a:t>Graph concept and terminology</a:t>
            </a:r>
          </a:p>
        </p:txBody>
      </p:sp>
      <p:sp>
        <p:nvSpPr>
          <p:cNvPr id="2" name="Rectangle 1"/>
          <p:cNvSpPr/>
          <p:nvPr/>
        </p:nvSpPr>
        <p:spPr>
          <a:xfrm>
            <a:off x="531811" y="4274066"/>
            <a:ext cx="11506201" cy="461665"/>
          </a:xfrm>
          <a:prstGeom prst="rect">
            <a:avLst/>
          </a:prstGeom>
        </p:spPr>
        <p:txBody>
          <a:bodyPr wrap="square">
            <a:spAutoFit/>
          </a:bodyPr>
          <a:lstStyle/>
          <a:p>
            <a:r>
              <a:rPr lang="en-US" sz="2400" b="1" i="1" dirty="0">
                <a:solidFill>
                  <a:srgbClr val="0070C0"/>
                </a:solidFill>
              </a:rPr>
              <a:t>Google  Maps   ,linked in connections   , </a:t>
            </a:r>
            <a:r>
              <a:rPr lang="en-US" sz="2400" b="1" i="1" dirty="0" err="1">
                <a:solidFill>
                  <a:srgbClr val="0070C0"/>
                </a:solidFill>
              </a:rPr>
              <a:t>facebook</a:t>
            </a:r>
            <a:r>
              <a:rPr lang="en-US" sz="2400" b="1" i="1" dirty="0">
                <a:solidFill>
                  <a:srgbClr val="0070C0"/>
                </a:solidFill>
              </a:rPr>
              <a:t> connections  </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C:\Users\HP\Downloads\WhatsApp Image 2023-04-07 at 12.31.56 P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4999" y="304800"/>
            <a:ext cx="7798828"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08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NOTE : </a:t>
            </a:r>
          </a:p>
        </p:txBody>
      </p:sp>
      <p:sp>
        <p:nvSpPr>
          <p:cNvPr id="3" name="Content Placeholder 2"/>
          <p:cNvSpPr>
            <a:spLocks noGrp="1"/>
          </p:cNvSpPr>
          <p:nvPr>
            <p:ph idx="1"/>
          </p:nvPr>
        </p:nvSpPr>
        <p:spPr/>
        <p:txBody>
          <a:bodyPr>
            <a:normAutofit lnSpcReduction="10000"/>
          </a:bodyPr>
          <a:lstStyle/>
          <a:p>
            <a:pPr marL="502920" indent="-457200">
              <a:buAutoNum type="arabicPeriod"/>
            </a:pPr>
            <a:r>
              <a:rPr lang="en-US" dirty="0"/>
              <a:t>When dense graph why choose </a:t>
            </a:r>
            <a:r>
              <a:rPr lang="en-US" b="1" dirty="0" err="1">
                <a:solidFill>
                  <a:srgbClr val="0070C0"/>
                </a:solidFill>
              </a:rPr>
              <a:t>adjaency</a:t>
            </a:r>
            <a:r>
              <a:rPr lang="en-US" b="1" dirty="0">
                <a:solidFill>
                  <a:srgbClr val="0070C0"/>
                </a:solidFill>
              </a:rPr>
              <a:t> matrix method </a:t>
            </a:r>
            <a:r>
              <a:rPr lang="en-US" dirty="0"/>
              <a:t>not </a:t>
            </a:r>
            <a:r>
              <a:rPr lang="en-US" dirty="0" err="1"/>
              <a:t>djacency</a:t>
            </a:r>
            <a:r>
              <a:rPr lang="en-US" dirty="0"/>
              <a:t> list ?? Both </a:t>
            </a:r>
            <a:r>
              <a:rPr lang="en-US" sz="3200" b="1" dirty="0">
                <a:solidFill>
                  <a:srgbClr val="0070C0"/>
                </a:solidFill>
              </a:rPr>
              <a:t>take O(v  </a:t>
            </a:r>
            <a:r>
              <a:rPr lang="en-US" sz="3200" b="1" dirty="0" err="1">
                <a:solidFill>
                  <a:srgbClr val="0070C0"/>
                </a:solidFill>
              </a:rPr>
              <a:t>sqaure</a:t>
            </a:r>
            <a:r>
              <a:rPr lang="en-US" sz="3200" b="1" dirty="0">
                <a:solidFill>
                  <a:srgbClr val="0070C0"/>
                </a:solidFill>
              </a:rPr>
              <a:t> )space complexity </a:t>
            </a:r>
            <a:r>
              <a:rPr lang="en-US" dirty="0"/>
              <a:t>.</a:t>
            </a:r>
          </a:p>
          <a:p>
            <a:pPr marL="502920" indent="-457200">
              <a:buAutoNum type="arabicPeriod"/>
            </a:pPr>
            <a:r>
              <a:rPr lang="en-US" dirty="0"/>
              <a:t>Adjacency list space  complexity : </a:t>
            </a:r>
            <a:r>
              <a:rPr lang="en-US" b="1" dirty="0">
                <a:solidFill>
                  <a:srgbClr val="0070C0"/>
                </a:solidFill>
              </a:rPr>
              <a:t>O(E+V)</a:t>
            </a:r>
          </a:p>
          <a:p>
            <a:pPr marL="502920" indent="-457200">
              <a:buAutoNum type="arabicPeriod"/>
            </a:pPr>
            <a:endParaRPr lang="en-US" b="1" dirty="0">
              <a:solidFill>
                <a:srgbClr val="0070C0"/>
              </a:solidFill>
            </a:endParaRPr>
          </a:p>
          <a:p>
            <a:pPr marL="45720" indent="0">
              <a:buNone/>
            </a:pPr>
            <a:endParaRPr lang="en-US" dirty="0"/>
          </a:p>
          <a:p>
            <a:pPr marL="45720" indent="0">
              <a:buNone/>
            </a:pPr>
            <a:r>
              <a:rPr lang="en-US" dirty="0"/>
              <a:t>ANS : Both take same amount of space but when use adjacency list method it will be expensive because pointers used or for store </a:t>
            </a:r>
            <a:r>
              <a:rPr lang="en-US" dirty="0" err="1"/>
              <a:t>adress</a:t>
            </a:r>
            <a:r>
              <a:rPr lang="en-US" dirty="0"/>
              <a:t> of pointer </a:t>
            </a:r>
            <a:r>
              <a:rPr lang="en-US" dirty="0" err="1"/>
              <a:t>exra</a:t>
            </a:r>
            <a:r>
              <a:rPr lang="en-US" dirty="0"/>
              <a:t> space required(or say pointers required space </a:t>
            </a:r>
            <a:r>
              <a:rPr lang="en-US" dirty="0" err="1"/>
              <a:t>space</a:t>
            </a:r>
            <a:r>
              <a:rPr lang="en-US" dirty="0"/>
              <a:t> )</a:t>
            </a:r>
          </a:p>
        </p:txBody>
      </p:sp>
    </p:spTree>
    <p:extLst>
      <p:ext uri="{BB962C8B-B14F-4D97-AF65-F5344CB8AC3E}">
        <p14:creationId xmlns:p14="http://schemas.microsoft.com/office/powerpoint/2010/main" val="161115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 y="152400"/>
            <a:ext cx="116586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690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 y="152400"/>
            <a:ext cx="114300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296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3812" y="533400"/>
            <a:ext cx="979963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82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 y="762000"/>
            <a:ext cx="98298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7927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76" y="228600"/>
            <a:ext cx="10581936" cy="640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827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2" y="381000"/>
            <a:ext cx="8381999"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68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362200"/>
            <a:ext cx="9753600" cy="1325562"/>
          </a:xfrm>
        </p:spPr>
        <p:txBody>
          <a:bodyPr/>
          <a:lstStyle/>
          <a:p>
            <a:r>
              <a:rPr lang="en-US" b="1" dirty="0"/>
              <a:t>Program of adjacency list</a:t>
            </a:r>
          </a:p>
        </p:txBody>
      </p:sp>
    </p:spTree>
    <p:extLst>
      <p:ext uri="{BB962C8B-B14F-4D97-AF65-F5344CB8AC3E}">
        <p14:creationId xmlns:p14="http://schemas.microsoft.com/office/powerpoint/2010/main" val="1866917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2" y="152400"/>
            <a:ext cx="11430000"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8308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875F9-DDE2-1EA7-7B4A-CE216C5894B4}"/>
              </a:ext>
            </a:extLst>
          </p:cNvPr>
          <p:cNvSpPr>
            <a:spLocks noGrp="1"/>
          </p:cNvSpPr>
          <p:nvPr>
            <p:ph type="ctrTitle"/>
          </p:nvPr>
        </p:nvSpPr>
        <p:spPr/>
        <p:txBody>
          <a:bodyPr/>
          <a:lstStyle/>
          <a:p>
            <a:r>
              <a:rPr lang="en-US" dirty="0"/>
              <a:t>Graph concept and terminology</a:t>
            </a:r>
            <a:endParaRPr lang="en-IN" dirty="0"/>
          </a:p>
        </p:txBody>
      </p:sp>
      <p:sp>
        <p:nvSpPr>
          <p:cNvPr id="4" name="Subtitle 3">
            <a:extLst>
              <a:ext uri="{FF2B5EF4-FFF2-40B4-BE49-F238E27FC236}">
                <a16:creationId xmlns:a16="http://schemas.microsoft.com/office/drawing/2014/main" id="{C0291524-312C-19D9-B827-FCE08FCD54C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542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12" y="152400"/>
            <a:ext cx="115824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482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 y="304800"/>
            <a:ext cx="117348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2003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D8AACDAA-EBBA-A716-14C3-00863E071254}"/>
              </a:ext>
            </a:extLst>
          </p:cNvPr>
          <p:cNvPicPr>
            <a:picLocks noGrp="1" noChangeAspect="1"/>
          </p:cNvPicPr>
          <p:nvPr>
            <p:ph idx="1"/>
          </p:nvPr>
        </p:nvPicPr>
        <p:blipFill>
          <a:blip r:embed="rId2"/>
          <a:stretch>
            <a:fillRect/>
          </a:stretch>
        </p:blipFill>
        <p:spPr>
          <a:xfrm>
            <a:off x="1979612" y="304800"/>
            <a:ext cx="8839200" cy="2514600"/>
          </a:xfrm>
        </p:spPr>
      </p:pic>
      <p:pic>
        <p:nvPicPr>
          <p:cNvPr id="5" name="Content Placeholder 4">
            <a:extLst>
              <a:ext uri="{FF2B5EF4-FFF2-40B4-BE49-F238E27FC236}">
                <a16:creationId xmlns:a16="http://schemas.microsoft.com/office/drawing/2014/main" id="{ACA492E5-AE2F-3ED8-8C8B-B9262AA1E402}"/>
              </a:ext>
            </a:extLst>
          </p:cNvPr>
          <p:cNvPicPr>
            <a:picLocks noChangeAspect="1"/>
          </p:cNvPicPr>
          <p:nvPr/>
        </p:nvPicPr>
        <p:blipFill>
          <a:blip r:embed="rId3"/>
          <a:stretch>
            <a:fillRect/>
          </a:stretch>
        </p:blipFill>
        <p:spPr>
          <a:xfrm>
            <a:off x="1979612" y="3086100"/>
            <a:ext cx="8839200" cy="3581400"/>
          </a:xfrm>
          <a:prstGeom prst="rect">
            <a:avLst/>
          </a:prstGeom>
        </p:spPr>
      </p:pic>
    </p:spTree>
    <p:extLst>
      <p:ext uri="{BB962C8B-B14F-4D97-AF65-F5344CB8AC3E}">
        <p14:creationId xmlns:p14="http://schemas.microsoft.com/office/powerpoint/2010/main" val="27251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37FC555-FF83-113F-81B3-94AAAB2AA10A}"/>
              </a:ext>
            </a:extLst>
          </p:cNvPr>
          <p:cNvPicPr>
            <a:picLocks noGrp="1" noChangeAspect="1"/>
          </p:cNvPicPr>
          <p:nvPr>
            <p:ph idx="1"/>
          </p:nvPr>
        </p:nvPicPr>
        <p:blipFill>
          <a:blip r:embed="rId2"/>
          <a:stretch>
            <a:fillRect/>
          </a:stretch>
        </p:blipFill>
        <p:spPr>
          <a:xfrm>
            <a:off x="1827212" y="304800"/>
            <a:ext cx="7368021" cy="5791200"/>
          </a:xfrm>
        </p:spPr>
      </p:pic>
    </p:spTree>
    <p:extLst>
      <p:ext uri="{BB962C8B-B14F-4D97-AF65-F5344CB8AC3E}">
        <p14:creationId xmlns:p14="http://schemas.microsoft.com/office/powerpoint/2010/main" val="670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5BE6B2-7F58-D9F5-922D-F1EFBB367693}"/>
              </a:ext>
            </a:extLst>
          </p:cNvPr>
          <p:cNvPicPr>
            <a:picLocks noGrp="1" noChangeAspect="1"/>
          </p:cNvPicPr>
          <p:nvPr>
            <p:ph idx="1"/>
          </p:nvPr>
        </p:nvPicPr>
        <p:blipFill>
          <a:blip r:embed="rId2"/>
          <a:stretch>
            <a:fillRect/>
          </a:stretch>
        </p:blipFill>
        <p:spPr>
          <a:xfrm>
            <a:off x="1522411" y="457200"/>
            <a:ext cx="8229601" cy="5715000"/>
          </a:xfrm>
        </p:spPr>
      </p:pic>
    </p:spTree>
    <p:extLst>
      <p:ext uri="{BB962C8B-B14F-4D97-AF65-F5344CB8AC3E}">
        <p14:creationId xmlns:p14="http://schemas.microsoft.com/office/powerpoint/2010/main" val="1378243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 y="152400"/>
            <a:ext cx="6781800" cy="6625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363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612" y="304800"/>
            <a:ext cx="7315200"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3336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500" dirty="0"/>
              <a:t>A Graph is a non-linear data structure consisting of nodes and edges. The nodes are sometimes also referred to as vertices and the edges are lines or arcs that connect any two nodes in the graph.</a:t>
            </a:r>
          </a:p>
        </p:txBody>
      </p:sp>
      <p:pic>
        <p:nvPicPr>
          <p:cNvPr id="1026" name="Picture 2" descr="https://media.geeksforgeeks.org/wp-content/cdn-uploads/undirectedgrap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1717" y="4191000"/>
            <a:ext cx="5943600" cy="25662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4612" y="4648200"/>
            <a:ext cx="5943598" cy="1384995"/>
          </a:xfrm>
          <a:prstGeom prst="rect">
            <a:avLst/>
          </a:prstGeom>
        </p:spPr>
        <p:txBody>
          <a:bodyPr wrap="square">
            <a:spAutoFit/>
          </a:bodyPr>
          <a:lstStyle/>
          <a:p>
            <a:r>
              <a:rPr lang="en-US" sz="2800" dirty="0"/>
              <a:t>Set of vertices V = {0,1,2,3,4} </a:t>
            </a:r>
          </a:p>
          <a:p>
            <a:r>
              <a:rPr lang="en-US" sz="2800" dirty="0"/>
              <a:t>Set of edges E = {01, 12, 23, 34, 04, 14, 13}.</a:t>
            </a:r>
          </a:p>
        </p:txBody>
      </p:sp>
    </p:spTree>
    <p:extLst>
      <p:ext uri="{BB962C8B-B14F-4D97-AF65-F5344CB8AC3E}">
        <p14:creationId xmlns:p14="http://schemas.microsoft.com/office/powerpoint/2010/main" val="134015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a:t>Application of graphs</a:t>
            </a:r>
          </a:p>
        </p:txBody>
      </p:sp>
      <p:sp>
        <p:nvSpPr>
          <p:cNvPr id="2" name="Content Placeholder 1"/>
          <p:cNvSpPr>
            <a:spLocks noGrp="1"/>
          </p:cNvSpPr>
          <p:nvPr>
            <p:ph idx="1"/>
          </p:nvPr>
        </p:nvSpPr>
        <p:spPr>
          <a:xfrm>
            <a:off x="74611" y="715962"/>
            <a:ext cx="12114213" cy="6142038"/>
          </a:xfrm>
        </p:spPr>
        <p:txBody>
          <a:bodyPr>
            <a:normAutofit lnSpcReduction="10000"/>
          </a:bodyPr>
          <a:lstStyle/>
          <a:p>
            <a:pPr>
              <a:lnSpc>
                <a:spcPct val="160000"/>
              </a:lnSpc>
              <a:buFont typeface="Wingdings" panose="05000000000000000000" pitchFamily="2" charset="2"/>
              <a:buChar char="Ø"/>
            </a:pPr>
            <a:r>
              <a:rPr lang="en-US" sz="3600" dirty="0"/>
              <a:t>Graphs are used to solve many real-life problems. Graphs are used to represent networks. The networks may include paths in a city or telephone network or circuit network. </a:t>
            </a:r>
          </a:p>
          <a:p>
            <a:pPr>
              <a:lnSpc>
                <a:spcPct val="160000"/>
              </a:lnSpc>
              <a:buFont typeface="Wingdings" panose="05000000000000000000" pitchFamily="2" charset="2"/>
              <a:buChar char="Ø"/>
            </a:pPr>
            <a:r>
              <a:rPr lang="en-US" sz="3600" dirty="0"/>
              <a:t>Graphs are also used in social networks like </a:t>
            </a:r>
            <a:r>
              <a:rPr lang="en-US" sz="3600" dirty="0" err="1"/>
              <a:t>linkedIn</a:t>
            </a:r>
            <a:r>
              <a:rPr lang="en-US" sz="3600" dirty="0"/>
              <a:t>, Facebook. For example, in Facebook, each person is represented with a vertex(or node).</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Formally, a graph is a pair of sets </a:t>
            </a:r>
            <a:r>
              <a:rPr lang="en-US" sz="3600" b="1" dirty="0"/>
              <a:t>(V, E)</a:t>
            </a:r>
            <a:r>
              <a:rPr lang="en-US" sz="3600" dirty="0"/>
              <a:t>, where </a:t>
            </a:r>
            <a:r>
              <a:rPr lang="en-US" sz="3600" b="1" dirty="0"/>
              <a:t>V</a:t>
            </a:r>
            <a:r>
              <a:rPr lang="en-US" sz="3600" dirty="0"/>
              <a:t> is the set of vertices and </a:t>
            </a:r>
            <a:r>
              <a:rPr lang="en-US" sz="3600" b="1" dirty="0"/>
              <a:t>E</a:t>
            </a:r>
            <a:r>
              <a:rPr lang="en-US" sz="3600" dirty="0"/>
              <a:t> is the set of edges, connecting the pairs of vertices. Take a look at the following graph −</a:t>
            </a:r>
          </a:p>
          <a:p>
            <a:r>
              <a:rPr lang="mr-IN" sz="3600" dirty="0"/>
              <a:t>V = {</a:t>
            </a:r>
            <a:r>
              <a:rPr lang="mr-IN" sz="3600" dirty="0" err="1"/>
              <a:t>a</a:t>
            </a:r>
            <a:r>
              <a:rPr lang="mr-IN" sz="3600" dirty="0"/>
              <a:t>, </a:t>
            </a:r>
            <a:r>
              <a:rPr lang="mr-IN" sz="3600" dirty="0" err="1"/>
              <a:t>b</a:t>
            </a:r>
            <a:r>
              <a:rPr lang="mr-IN" sz="3600" dirty="0"/>
              <a:t>, </a:t>
            </a:r>
            <a:r>
              <a:rPr lang="mr-IN" sz="3600" dirty="0" err="1"/>
              <a:t>c</a:t>
            </a:r>
            <a:r>
              <a:rPr lang="mr-IN" sz="3600" dirty="0"/>
              <a:t>, </a:t>
            </a:r>
            <a:r>
              <a:rPr lang="mr-IN" sz="3600" dirty="0" err="1"/>
              <a:t>d</a:t>
            </a:r>
            <a:r>
              <a:rPr lang="mr-IN" sz="3600" dirty="0"/>
              <a:t>, </a:t>
            </a:r>
            <a:r>
              <a:rPr lang="mr-IN" sz="3600" dirty="0" err="1"/>
              <a:t>e</a:t>
            </a:r>
            <a:r>
              <a:rPr lang="mr-IN" sz="3600" dirty="0"/>
              <a:t>}</a:t>
            </a:r>
          </a:p>
          <a:p>
            <a:r>
              <a:rPr lang="mr-IN" sz="3600" dirty="0" err="1"/>
              <a:t>E</a:t>
            </a:r>
            <a:r>
              <a:rPr lang="mr-IN" sz="3600" dirty="0"/>
              <a:t> = {</a:t>
            </a:r>
            <a:r>
              <a:rPr lang="mr-IN" sz="3600" dirty="0" err="1"/>
              <a:t>ab</a:t>
            </a:r>
            <a:r>
              <a:rPr lang="mr-IN" sz="3600" dirty="0"/>
              <a:t>, </a:t>
            </a:r>
            <a:r>
              <a:rPr lang="mr-IN" sz="3600" dirty="0" err="1"/>
              <a:t>ac</a:t>
            </a:r>
            <a:r>
              <a:rPr lang="mr-IN" sz="3600" dirty="0"/>
              <a:t>, </a:t>
            </a:r>
            <a:r>
              <a:rPr lang="mr-IN" sz="3600" dirty="0" err="1"/>
              <a:t>bd</a:t>
            </a:r>
            <a:r>
              <a:rPr lang="mr-IN" sz="3600" dirty="0"/>
              <a:t>, </a:t>
            </a:r>
            <a:r>
              <a:rPr lang="mr-IN" sz="3600" dirty="0" err="1"/>
              <a:t>cd</a:t>
            </a:r>
            <a:r>
              <a:rPr lang="mr-IN" sz="3600" dirty="0"/>
              <a:t>, </a:t>
            </a:r>
            <a:r>
              <a:rPr lang="mr-IN" sz="3600" dirty="0" err="1"/>
              <a:t>de</a:t>
            </a:r>
            <a:r>
              <a:rPr lang="mr-IN" sz="3600" dirty="0"/>
              <a:t>}</a:t>
            </a:r>
          </a:p>
          <a:p>
            <a:pPr>
              <a:lnSpc>
                <a:spcPct val="160000"/>
              </a:lnSpc>
              <a:buFont typeface="Wingdings" panose="05000000000000000000" pitchFamily="2" charset="2"/>
              <a:buChar char="Ø"/>
            </a:pPr>
            <a:endParaRPr lang="en-US" sz="3600" dirty="0"/>
          </a:p>
        </p:txBody>
      </p:sp>
      <p:pic>
        <p:nvPicPr>
          <p:cNvPr id="2050" name="Picture 2" descr="raph Bas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9412" y="3810000"/>
            <a:ext cx="3960014" cy="2518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Downloads\WhatsApp Image 2023-04-07 at 12.31.55 PM(1).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2813" y="304800"/>
            <a:ext cx="54864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438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a:t>terminology</a:t>
            </a:r>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2800" b="1" dirty="0"/>
              <a:t>Vertex</a:t>
            </a:r>
            <a:r>
              <a:rPr lang="en-US" sz="2800" dirty="0"/>
              <a:t> − Each node of the graph is represented as a vertex. In the following example, the labeled circle represents vertices. Thus, A to G are vertices. </a:t>
            </a:r>
          </a:p>
          <a:p>
            <a:pPr>
              <a:lnSpc>
                <a:spcPct val="160000"/>
              </a:lnSpc>
              <a:buFont typeface="Wingdings" panose="05000000000000000000" pitchFamily="2" charset="2"/>
              <a:buChar char="Ø"/>
            </a:pPr>
            <a:r>
              <a:rPr lang="en-US" sz="2800" dirty="0"/>
              <a:t>We can represent them using an array as</a:t>
            </a:r>
            <a:br>
              <a:rPr lang="en-US" sz="2800" dirty="0"/>
            </a:br>
            <a:r>
              <a:rPr lang="en-US" sz="2800" dirty="0"/>
              <a:t> shown in the following image. </a:t>
            </a:r>
          </a:p>
          <a:p>
            <a:pPr>
              <a:lnSpc>
                <a:spcPct val="160000"/>
              </a:lnSpc>
              <a:buFont typeface="Wingdings" panose="05000000000000000000" pitchFamily="2" charset="2"/>
              <a:buChar char="Ø"/>
            </a:pPr>
            <a:r>
              <a:rPr lang="en-US" sz="2800" dirty="0"/>
              <a:t>Here A can be identified by index 0. </a:t>
            </a:r>
            <a:br>
              <a:rPr lang="en-US" sz="2800" dirty="0"/>
            </a:br>
            <a:r>
              <a:rPr lang="en-US" sz="2800" dirty="0"/>
              <a:t>B can be identified using index 1 and so on</a:t>
            </a:r>
            <a:r>
              <a:rPr lang="en-US" sz="3600" dirty="0"/>
              <a:t>.</a:t>
            </a:r>
          </a:p>
        </p:txBody>
      </p:sp>
      <p:pic>
        <p:nvPicPr>
          <p:cNvPr id="3074" name="Picture 2" descr="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9012" y="2286000"/>
            <a:ext cx="3124200" cy="4288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93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fontScale="92500" lnSpcReduction="10000"/>
          </a:bodyPr>
          <a:lstStyle/>
          <a:p>
            <a:pPr>
              <a:lnSpc>
                <a:spcPct val="160000"/>
              </a:lnSpc>
              <a:buFont typeface="Wingdings" panose="05000000000000000000" pitchFamily="2" charset="2"/>
              <a:buChar char="Ø"/>
            </a:pPr>
            <a:r>
              <a:rPr lang="en-US" sz="2800" b="1" dirty="0"/>
              <a:t>Edge</a:t>
            </a:r>
            <a:r>
              <a:rPr lang="en-US" sz="2800" dirty="0"/>
              <a:t> − Edge represents a path between two vertices or a line between two vertices. </a:t>
            </a:r>
          </a:p>
          <a:p>
            <a:pPr>
              <a:lnSpc>
                <a:spcPct val="160000"/>
              </a:lnSpc>
              <a:buFont typeface="Wingdings" panose="05000000000000000000" pitchFamily="2" charset="2"/>
              <a:buChar char="Ø"/>
            </a:pPr>
            <a:r>
              <a:rPr lang="en-US" sz="2800" dirty="0"/>
              <a:t>In the following example, the lines from A to B, B to C, and so on represents edges. </a:t>
            </a:r>
          </a:p>
          <a:p>
            <a:pPr>
              <a:lnSpc>
                <a:spcPct val="160000"/>
              </a:lnSpc>
              <a:buFont typeface="Wingdings" panose="05000000000000000000" pitchFamily="2" charset="2"/>
              <a:buChar char="Ø"/>
            </a:pPr>
            <a:r>
              <a:rPr lang="en-US" sz="2800" dirty="0"/>
              <a:t>We can use a two-dimensional array </a:t>
            </a:r>
            <a:br>
              <a:rPr lang="en-US" sz="2800" dirty="0"/>
            </a:br>
            <a:r>
              <a:rPr lang="en-US" sz="2800" dirty="0"/>
              <a:t>to represent an array as shown in the following image. </a:t>
            </a:r>
          </a:p>
          <a:p>
            <a:pPr>
              <a:lnSpc>
                <a:spcPct val="160000"/>
              </a:lnSpc>
              <a:buFont typeface="Wingdings" panose="05000000000000000000" pitchFamily="2" charset="2"/>
              <a:buChar char="Ø"/>
            </a:pPr>
            <a:r>
              <a:rPr lang="en-US" sz="2800" dirty="0"/>
              <a:t>Here AB can be represented as 1 at row 0,</a:t>
            </a:r>
            <a:br>
              <a:rPr lang="en-US" sz="2800" dirty="0"/>
            </a:br>
            <a:r>
              <a:rPr lang="en-US" sz="2800" dirty="0"/>
              <a:t> column 1, BC as 1 at row 1,</a:t>
            </a:r>
            <a:br>
              <a:rPr lang="en-US" sz="2800" dirty="0"/>
            </a:br>
            <a:r>
              <a:rPr lang="en-US" sz="2800" dirty="0"/>
              <a:t> column 2 and so on, keeping other combinations as 0.</a:t>
            </a:r>
          </a:p>
        </p:txBody>
      </p:sp>
      <p:pic>
        <p:nvPicPr>
          <p:cNvPr id="4098" name="Picture 2" descr="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5604" y="2819400"/>
            <a:ext cx="2819400" cy="3869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55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149223" y="715962"/>
            <a:ext cx="12114213" cy="6142038"/>
          </a:xfrm>
        </p:spPr>
        <p:txBody>
          <a:bodyPr>
            <a:normAutofit/>
          </a:bodyPr>
          <a:lstStyle/>
          <a:p>
            <a:pPr>
              <a:lnSpc>
                <a:spcPct val="160000"/>
              </a:lnSpc>
              <a:buFont typeface="Wingdings" panose="05000000000000000000" pitchFamily="2" charset="2"/>
              <a:buChar char="Ø"/>
            </a:pPr>
            <a:r>
              <a:rPr lang="en-US" sz="3200" b="1" dirty="0"/>
              <a:t>Adjacency</a:t>
            </a:r>
            <a:r>
              <a:rPr lang="en-US" sz="3200" dirty="0"/>
              <a:t> − Two node or vertices are adjacent if they are connected to each other through an edge.</a:t>
            </a:r>
          </a:p>
          <a:p>
            <a:pPr>
              <a:lnSpc>
                <a:spcPct val="160000"/>
              </a:lnSpc>
              <a:buFont typeface="Wingdings" panose="05000000000000000000" pitchFamily="2" charset="2"/>
              <a:buChar char="Ø"/>
            </a:pPr>
            <a:r>
              <a:rPr lang="en-US" sz="3200" dirty="0"/>
              <a:t> In the following example, B is adjacent to A,</a:t>
            </a:r>
            <a:br>
              <a:rPr lang="en-US" sz="3200" dirty="0"/>
            </a:br>
            <a:r>
              <a:rPr lang="en-US" sz="3200" dirty="0"/>
              <a:t> C is adjacent to B, and so on.</a:t>
            </a:r>
          </a:p>
        </p:txBody>
      </p:sp>
      <p:pic>
        <p:nvPicPr>
          <p:cNvPr id="5122" name="Picture 2" descr="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664" y="2895600"/>
            <a:ext cx="272034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728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b="1" dirty="0"/>
              <a:t>Path</a:t>
            </a:r>
            <a:r>
              <a:rPr lang="en-US" sz="3600" dirty="0"/>
              <a:t> − Path represents a sequence of edges between the two vertices. </a:t>
            </a:r>
          </a:p>
          <a:p>
            <a:pPr>
              <a:lnSpc>
                <a:spcPct val="160000"/>
              </a:lnSpc>
              <a:buFont typeface="Wingdings" panose="05000000000000000000" pitchFamily="2" charset="2"/>
              <a:buChar char="Ø"/>
            </a:pPr>
            <a:r>
              <a:rPr lang="en-US" sz="3600" dirty="0"/>
              <a:t>In the following example, </a:t>
            </a:r>
            <a:br>
              <a:rPr lang="en-US" sz="3600" dirty="0"/>
            </a:br>
            <a:r>
              <a:rPr lang="en-US" sz="3600" dirty="0"/>
              <a:t>ABCD represents a path from A to D.</a:t>
            </a:r>
          </a:p>
        </p:txBody>
      </p:sp>
      <p:pic>
        <p:nvPicPr>
          <p:cNvPr id="6146" name="Picture 2" descr="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3164" y="2133600"/>
            <a:ext cx="3276600" cy="4497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39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b="1" dirty="0"/>
              <a:t>A point</a:t>
            </a:r>
            <a:r>
              <a:rPr lang="en-US" sz="3600" dirty="0"/>
              <a:t> is a particular position in a one-dimensional, two-dimensional, or three-dimensional space. For better understanding, a point can be denoted by an alphabet. </a:t>
            </a:r>
          </a:p>
          <a:p>
            <a:pPr>
              <a:lnSpc>
                <a:spcPct val="150000"/>
              </a:lnSpc>
            </a:pPr>
            <a:r>
              <a:rPr lang="en-US" sz="3600" dirty="0"/>
              <a:t>It can be represented with a dot.</a:t>
            </a:r>
          </a:p>
          <a:p>
            <a:pPr>
              <a:lnSpc>
                <a:spcPct val="160000"/>
              </a:lnSpc>
              <a:buFont typeface="Wingdings" panose="05000000000000000000" pitchFamily="2" charset="2"/>
              <a:buChar char="Ø"/>
            </a:pPr>
            <a:endParaRPr lang="en-US" sz="3600" dirty="0"/>
          </a:p>
        </p:txBody>
      </p:sp>
      <p:pic>
        <p:nvPicPr>
          <p:cNvPr id="7170" name="Picture 2" descr="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812" y="3886200"/>
            <a:ext cx="2359153"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264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dirty="0"/>
              <a:t>A </a:t>
            </a:r>
            <a:r>
              <a:rPr lang="en-US" sz="3600" b="1" dirty="0"/>
              <a:t>Line</a:t>
            </a:r>
            <a:r>
              <a:rPr lang="en-US" sz="3600" dirty="0"/>
              <a:t> is a connection between two points. It can be represented with a solid line.</a:t>
            </a:r>
          </a:p>
          <a:p>
            <a:pPr>
              <a:lnSpc>
                <a:spcPct val="150000"/>
              </a:lnSpc>
            </a:pPr>
            <a:r>
              <a:rPr lang="en-US" sz="3600" dirty="0"/>
              <a:t>Here, ‘a’ and ‘b’ are the points. The link between these two points is called a line.</a:t>
            </a:r>
          </a:p>
          <a:p>
            <a:pPr>
              <a:lnSpc>
                <a:spcPct val="160000"/>
              </a:lnSpc>
              <a:buFont typeface="Wingdings" panose="05000000000000000000" pitchFamily="2" charset="2"/>
              <a:buChar char="Ø"/>
            </a:pPr>
            <a:endParaRPr lang="en-US" sz="3600" dirty="0"/>
          </a:p>
        </p:txBody>
      </p:sp>
      <p:pic>
        <p:nvPicPr>
          <p:cNvPr id="8194" name="Picture 2" descr="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5012" y="4495800"/>
            <a:ext cx="3810000" cy="1983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82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b="1" dirty="0"/>
              <a:t>Degree of Vertex</a:t>
            </a:r>
          </a:p>
          <a:p>
            <a:pPr>
              <a:lnSpc>
                <a:spcPct val="150000"/>
              </a:lnSpc>
            </a:pPr>
            <a:r>
              <a:rPr lang="en-US" sz="3600" dirty="0"/>
              <a:t>It is the number of vertices adjacent to a vertex V</a:t>
            </a:r>
          </a:p>
          <a:p>
            <a:pPr>
              <a:lnSpc>
                <a:spcPct val="150000"/>
              </a:lnSpc>
            </a:pPr>
            <a:r>
              <a:rPr lang="en-US" sz="3600" dirty="0"/>
              <a:t>Degree of vertex can be considered under two cases of graphs −</a:t>
            </a:r>
          </a:p>
          <a:p>
            <a:pPr>
              <a:lnSpc>
                <a:spcPct val="150000"/>
              </a:lnSpc>
            </a:pPr>
            <a:r>
              <a:rPr lang="en-US" sz="3600" dirty="0"/>
              <a:t>Undirected Graph</a:t>
            </a:r>
          </a:p>
          <a:p>
            <a:pPr>
              <a:lnSpc>
                <a:spcPct val="150000"/>
              </a:lnSpc>
            </a:pPr>
            <a:r>
              <a:rPr lang="en-US" sz="3600" dirty="0"/>
              <a:t>Directed Graph</a:t>
            </a:r>
          </a:p>
          <a:p>
            <a:pPr>
              <a:lnSpc>
                <a:spcPct val="150000"/>
              </a:lnSpc>
              <a:buFont typeface="Wingdings" panose="05000000000000000000" pitchFamily="2" charset="2"/>
              <a:buChar char="Ø"/>
            </a:pPr>
            <a:endParaRPr lang="en-US" sz="3600" dirty="0"/>
          </a:p>
        </p:txBody>
      </p:sp>
    </p:spTree>
    <p:extLst>
      <p:ext uri="{BB962C8B-B14F-4D97-AF65-F5344CB8AC3E}">
        <p14:creationId xmlns:p14="http://schemas.microsoft.com/office/powerpoint/2010/main" val="70118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r>
              <a:rPr lang="en-US" b="1" dirty="0"/>
              <a:t>Degree of Vertex in a </a:t>
            </a:r>
            <a:r>
              <a:rPr lang="en-US" b="1" dirty="0" err="1"/>
              <a:t>UNDirected</a:t>
            </a:r>
            <a:r>
              <a:rPr lang="en-US" b="1" dirty="0"/>
              <a:t> Graph</a:t>
            </a:r>
          </a:p>
        </p:txBody>
      </p:sp>
      <p:sp>
        <p:nvSpPr>
          <p:cNvPr id="2" name="Content Placeholder 1"/>
          <p:cNvSpPr>
            <a:spLocks noGrp="1"/>
          </p:cNvSpPr>
          <p:nvPr>
            <p:ph idx="1"/>
          </p:nvPr>
        </p:nvSpPr>
        <p:spPr>
          <a:xfrm>
            <a:off x="74611" y="715962"/>
            <a:ext cx="12114213" cy="6142038"/>
          </a:xfrm>
        </p:spPr>
        <p:txBody>
          <a:bodyPr>
            <a:normAutofit fontScale="92500"/>
          </a:bodyPr>
          <a:lstStyle/>
          <a:p>
            <a:r>
              <a:rPr lang="en-US" sz="3600" dirty="0" err="1"/>
              <a:t>deg</a:t>
            </a:r>
            <a:r>
              <a:rPr lang="en-US" sz="3600" dirty="0"/>
              <a:t>(a) = 2, as there are 2 edges meeting at vertex ‘a’.</a:t>
            </a:r>
          </a:p>
          <a:p>
            <a:r>
              <a:rPr lang="en-US" sz="3600" dirty="0" err="1"/>
              <a:t>deg</a:t>
            </a:r>
            <a:r>
              <a:rPr lang="en-US" sz="3600" dirty="0"/>
              <a:t>(b) = 3, as there are 3 edges meeting at vertex ‘b’.</a:t>
            </a:r>
          </a:p>
          <a:p>
            <a:r>
              <a:rPr lang="en-US" sz="3600" dirty="0" err="1"/>
              <a:t>deg</a:t>
            </a:r>
            <a:r>
              <a:rPr lang="en-US" sz="3600" dirty="0"/>
              <a:t>(c) = 1, as there is 1 edge formed at vertex ‘c’</a:t>
            </a:r>
          </a:p>
          <a:p>
            <a:r>
              <a:rPr lang="en-US" sz="3600" dirty="0"/>
              <a:t>So ‘c’ is a </a:t>
            </a:r>
            <a:r>
              <a:rPr lang="en-US" sz="3600" b="1" dirty="0"/>
              <a:t>pendent vertex</a:t>
            </a:r>
            <a:r>
              <a:rPr lang="en-US" sz="3600" dirty="0"/>
              <a:t>.</a:t>
            </a:r>
          </a:p>
          <a:p>
            <a:r>
              <a:rPr lang="en-US" sz="3600" dirty="0" err="1"/>
              <a:t>deg</a:t>
            </a:r>
            <a:r>
              <a:rPr lang="en-US" sz="3600" dirty="0"/>
              <a:t>(d) = 2, as there are 2 edges </a:t>
            </a:r>
            <a:br>
              <a:rPr lang="en-US" sz="3600" dirty="0"/>
            </a:br>
            <a:r>
              <a:rPr lang="en-US" sz="3600" dirty="0"/>
              <a:t>meeting at vertex ‘d’.</a:t>
            </a:r>
          </a:p>
          <a:p>
            <a:r>
              <a:rPr lang="en-US" sz="3600" dirty="0" err="1"/>
              <a:t>deg</a:t>
            </a:r>
            <a:r>
              <a:rPr lang="en-US" sz="3600" dirty="0"/>
              <a:t>(e) = 0, as there are 0 edges</a:t>
            </a:r>
            <a:br>
              <a:rPr lang="en-US" sz="3600" dirty="0"/>
            </a:br>
            <a:r>
              <a:rPr lang="en-US" sz="3600" dirty="0"/>
              <a:t> formed at vertex ‘e’.</a:t>
            </a:r>
          </a:p>
          <a:p>
            <a:r>
              <a:rPr lang="en-US" sz="3600" dirty="0"/>
              <a:t>So ‘e’ is an </a:t>
            </a:r>
            <a:r>
              <a:rPr lang="en-US" sz="3600" b="1" dirty="0"/>
              <a:t>isolated vertex</a:t>
            </a:r>
            <a:endParaRPr lang="en-US" sz="3600" dirty="0"/>
          </a:p>
          <a:p>
            <a:pPr>
              <a:lnSpc>
                <a:spcPct val="150000"/>
              </a:lnSpc>
              <a:buFont typeface="Wingdings" panose="05000000000000000000" pitchFamily="2" charset="2"/>
              <a:buChar char="Ø"/>
            </a:pPr>
            <a:endParaRPr lang="en-US" sz="3600" dirty="0"/>
          </a:p>
        </p:txBody>
      </p:sp>
      <p:pic>
        <p:nvPicPr>
          <p:cNvPr id="9220" name="Picture 4" descr="ndirected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9412" y="2743200"/>
            <a:ext cx="3048000" cy="3818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00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DCB400-B183-8EEF-1135-8D043B7DBF0C}"/>
              </a:ext>
            </a:extLst>
          </p:cNvPr>
          <p:cNvPicPr>
            <a:picLocks noGrp="1" noChangeAspect="1"/>
          </p:cNvPicPr>
          <p:nvPr>
            <p:ph idx="1"/>
          </p:nvPr>
        </p:nvPicPr>
        <p:blipFill>
          <a:blip r:embed="rId2"/>
          <a:stretch>
            <a:fillRect/>
          </a:stretch>
        </p:blipFill>
        <p:spPr>
          <a:xfrm>
            <a:off x="1293812" y="1081111"/>
            <a:ext cx="9753600" cy="4695777"/>
          </a:xfrm>
        </p:spPr>
      </p:pic>
    </p:spTree>
    <p:extLst>
      <p:ext uri="{BB962C8B-B14F-4D97-AF65-F5344CB8AC3E}">
        <p14:creationId xmlns:p14="http://schemas.microsoft.com/office/powerpoint/2010/main" val="1105945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buFont typeface="Wingdings" panose="05000000000000000000" pitchFamily="2" charset="2"/>
              <a:buChar char="Ø"/>
            </a:pPr>
            <a:r>
              <a:rPr lang="mr-IN" sz="3600" dirty="0" err="1"/>
              <a:t>deg</a:t>
            </a:r>
            <a:r>
              <a:rPr lang="mr-IN" sz="3600" dirty="0"/>
              <a:t>(</a:t>
            </a:r>
            <a:r>
              <a:rPr lang="mr-IN" sz="3600" dirty="0" err="1"/>
              <a:t>a</a:t>
            </a:r>
            <a:r>
              <a:rPr lang="mr-IN" sz="3600" dirty="0"/>
              <a:t>) = 2,</a:t>
            </a:r>
            <a:endParaRPr lang="en-AU" sz="3600" dirty="0"/>
          </a:p>
          <a:p>
            <a:pPr>
              <a:lnSpc>
                <a:spcPct val="150000"/>
              </a:lnSpc>
              <a:buFont typeface="Wingdings" panose="05000000000000000000" pitchFamily="2" charset="2"/>
              <a:buChar char="Ø"/>
            </a:pPr>
            <a:r>
              <a:rPr lang="mr-IN" sz="3600" dirty="0"/>
              <a:t> </a:t>
            </a:r>
            <a:r>
              <a:rPr lang="mr-IN" sz="3600" dirty="0" err="1"/>
              <a:t>deg</a:t>
            </a:r>
            <a:r>
              <a:rPr lang="mr-IN" sz="3600" dirty="0"/>
              <a:t>(</a:t>
            </a:r>
            <a:r>
              <a:rPr lang="mr-IN" sz="3600" dirty="0" err="1"/>
              <a:t>b</a:t>
            </a:r>
            <a:r>
              <a:rPr lang="mr-IN" sz="3600" dirty="0"/>
              <a:t>) = 2, </a:t>
            </a:r>
            <a:endParaRPr lang="en-AU" sz="3600" dirty="0"/>
          </a:p>
          <a:p>
            <a:pPr>
              <a:lnSpc>
                <a:spcPct val="150000"/>
              </a:lnSpc>
              <a:buFont typeface="Wingdings" panose="05000000000000000000" pitchFamily="2" charset="2"/>
              <a:buChar char="Ø"/>
            </a:pPr>
            <a:r>
              <a:rPr lang="mr-IN" sz="3600" dirty="0" err="1"/>
              <a:t>deg</a:t>
            </a:r>
            <a:r>
              <a:rPr lang="mr-IN" sz="3600" dirty="0"/>
              <a:t>(</a:t>
            </a:r>
            <a:r>
              <a:rPr lang="mr-IN" sz="3600" dirty="0" err="1"/>
              <a:t>c</a:t>
            </a:r>
            <a:r>
              <a:rPr lang="mr-IN" sz="3600" dirty="0"/>
              <a:t>) = 2, </a:t>
            </a:r>
            <a:endParaRPr lang="en-AU" sz="3600" dirty="0"/>
          </a:p>
          <a:p>
            <a:pPr>
              <a:lnSpc>
                <a:spcPct val="150000"/>
              </a:lnSpc>
              <a:buFont typeface="Wingdings" panose="05000000000000000000" pitchFamily="2" charset="2"/>
              <a:buChar char="Ø"/>
            </a:pPr>
            <a:r>
              <a:rPr lang="mr-IN" sz="3600" dirty="0" err="1"/>
              <a:t>deg</a:t>
            </a:r>
            <a:r>
              <a:rPr lang="mr-IN" sz="3600" dirty="0"/>
              <a:t>(</a:t>
            </a:r>
            <a:r>
              <a:rPr lang="mr-IN" sz="3600" dirty="0" err="1"/>
              <a:t>d</a:t>
            </a:r>
            <a:r>
              <a:rPr lang="mr-IN" sz="3600" dirty="0"/>
              <a:t>) = 2,</a:t>
            </a:r>
            <a:endParaRPr lang="en-AU" sz="3600" dirty="0"/>
          </a:p>
          <a:p>
            <a:pPr>
              <a:lnSpc>
                <a:spcPct val="150000"/>
              </a:lnSpc>
              <a:buFont typeface="Wingdings" panose="05000000000000000000" pitchFamily="2" charset="2"/>
              <a:buChar char="Ø"/>
            </a:pPr>
            <a:r>
              <a:rPr lang="mr-IN" sz="3600" dirty="0" err="1"/>
              <a:t>deg</a:t>
            </a:r>
            <a:r>
              <a:rPr lang="mr-IN" sz="3600" dirty="0"/>
              <a:t>(</a:t>
            </a:r>
            <a:r>
              <a:rPr lang="mr-IN" sz="3600" dirty="0" err="1"/>
              <a:t>e</a:t>
            </a:r>
            <a:r>
              <a:rPr lang="mr-IN" sz="3600" dirty="0"/>
              <a:t>) = 0.</a:t>
            </a:r>
            <a:endParaRPr lang="en-US" sz="3600" dirty="0"/>
          </a:p>
        </p:txBody>
      </p:sp>
      <p:pic>
        <p:nvPicPr>
          <p:cNvPr id="10242" name="Picture 2" descr="egree of Vert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1981200"/>
            <a:ext cx="3670434"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742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Users\HP\Downloads\WhatsApp Image 2023-04-07 at 12.31.55 PM(1).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4999" y="304800"/>
            <a:ext cx="7798828"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973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b="1" dirty="0"/>
              <a:t>Degree of Vertex in a Directed Graph</a:t>
            </a:r>
            <a:endParaRPr lang="en-US" dirty="0"/>
          </a:p>
        </p:txBody>
      </p:sp>
      <p:pic>
        <p:nvPicPr>
          <p:cNvPr id="11266" name="Picture 2" descr="irected Graph"/>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9612" y="1066800"/>
            <a:ext cx="6781800" cy="4930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59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fontScale="92500" lnSpcReduction="20000"/>
          </a:bodyPr>
          <a:lstStyle/>
          <a:p>
            <a:pPr>
              <a:lnSpc>
                <a:spcPct val="150000"/>
              </a:lnSpc>
              <a:buFont typeface="Wingdings" panose="05000000000000000000" pitchFamily="2" charset="2"/>
              <a:buChar char="Ø"/>
            </a:pPr>
            <a:r>
              <a:rPr lang="en-US" sz="3600" dirty="0"/>
              <a:t>In a directed graph, each vertex has an </a:t>
            </a:r>
            <a:r>
              <a:rPr lang="en-US" sz="3600" b="1" dirty="0" err="1"/>
              <a:t>indegree</a:t>
            </a:r>
            <a:r>
              <a:rPr lang="en-US" sz="3600" dirty="0"/>
              <a:t> and an </a:t>
            </a:r>
            <a:r>
              <a:rPr lang="en-US" sz="3600" b="1" dirty="0" err="1"/>
              <a:t>outdegree</a:t>
            </a:r>
            <a:r>
              <a:rPr lang="en-US" sz="3600" dirty="0"/>
              <a:t>.</a:t>
            </a:r>
          </a:p>
          <a:p>
            <a:pPr>
              <a:lnSpc>
                <a:spcPct val="150000"/>
              </a:lnSpc>
            </a:pPr>
            <a:r>
              <a:rPr lang="en-US" sz="3600" b="1" dirty="0" err="1"/>
              <a:t>Indegree</a:t>
            </a:r>
            <a:r>
              <a:rPr lang="en-US" sz="3600" b="1" dirty="0"/>
              <a:t> </a:t>
            </a:r>
            <a:r>
              <a:rPr lang="en-US" sz="3600" dirty="0"/>
              <a:t>of vertex V is the number of edges which are coming into the vertex V.</a:t>
            </a:r>
            <a:br>
              <a:rPr lang="en-US" sz="3600" dirty="0"/>
            </a:br>
            <a:r>
              <a:rPr lang="en-US" sz="3600" b="1" dirty="0"/>
              <a:t>Notation</a:t>
            </a:r>
            <a:r>
              <a:rPr lang="en-US" sz="3600" dirty="0"/>
              <a:t> − </a:t>
            </a:r>
            <a:r>
              <a:rPr lang="en-US" sz="3600" dirty="0" err="1"/>
              <a:t>deg</a:t>
            </a:r>
            <a:r>
              <a:rPr lang="en-US" sz="3600" dirty="0"/>
              <a:t>−(V)</a:t>
            </a:r>
          </a:p>
          <a:p>
            <a:pPr>
              <a:lnSpc>
                <a:spcPct val="150000"/>
              </a:lnSpc>
            </a:pPr>
            <a:r>
              <a:rPr lang="en-US" sz="3600" b="1" dirty="0" err="1"/>
              <a:t>Outdegree</a:t>
            </a:r>
            <a:r>
              <a:rPr lang="en-US" sz="3600" dirty="0"/>
              <a:t> of vertex V is the number of edges which are going out from the vertex V.</a:t>
            </a:r>
          </a:p>
          <a:p>
            <a:pPr>
              <a:lnSpc>
                <a:spcPct val="150000"/>
              </a:lnSpc>
            </a:pPr>
            <a:r>
              <a:rPr lang="en-US" sz="3600" b="1" dirty="0"/>
              <a:t>Notation</a:t>
            </a:r>
            <a:r>
              <a:rPr lang="en-US" sz="3600" dirty="0"/>
              <a:t> − </a:t>
            </a:r>
            <a:r>
              <a:rPr lang="en-US" sz="3600" dirty="0" err="1"/>
              <a:t>deg</a:t>
            </a:r>
            <a:r>
              <a:rPr lang="en-US" sz="3600" dirty="0"/>
              <a:t>+(V).</a:t>
            </a:r>
          </a:p>
          <a:p>
            <a:pPr>
              <a:lnSpc>
                <a:spcPct val="150000"/>
              </a:lnSpc>
            </a:pPr>
            <a:endParaRPr lang="en-US" sz="3600" dirty="0"/>
          </a:p>
          <a:p>
            <a:pPr>
              <a:lnSpc>
                <a:spcPct val="150000"/>
              </a:lnSpc>
              <a:buFont typeface="Wingdings" panose="05000000000000000000" pitchFamily="2" charset="2"/>
              <a:buChar char="Ø"/>
            </a:pPr>
            <a:endParaRPr lang="en-US" sz="3600" dirty="0"/>
          </a:p>
        </p:txBody>
      </p:sp>
    </p:spTree>
    <p:extLst>
      <p:ext uri="{BB962C8B-B14F-4D97-AF65-F5344CB8AC3E}">
        <p14:creationId xmlns:p14="http://schemas.microsoft.com/office/powerpoint/2010/main" val="135701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buFont typeface="Wingdings" panose="05000000000000000000" pitchFamily="2" charset="2"/>
              <a:buChar char="Ø"/>
            </a:pPr>
            <a:r>
              <a:rPr lang="en-US" sz="3600" dirty="0"/>
              <a:t>Vertex ‘a’ has two edges, ‘ad’ and ‘ab’, which are going outwards.</a:t>
            </a:r>
            <a:br>
              <a:rPr lang="en-US" sz="3600" dirty="0"/>
            </a:br>
            <a:r>
              <a:rPr lang="en-US" sz="3600" dirty="0"/>
              <a:t>Hence its </a:t>
            </a:r>
            <a:r>
              <a:rPr lang="en-US" sz="3600" dirty="0" err="1"/>
              <a:t>outdegree</a:t>
            </a:r>
            <a:r>
              <a:rPr lang="en-US" sz="3600" dirty="0"/>
              <a:t> is 2. </a:t>
            </a:r>
          </a:p>
          <a:p>
            <a:pPr>
              <a:lnSpc>
                <a:spcPct val="150000"/>
              </a:lnSpc>
              <a:buFont typeface="Wingdings" panose="05000000000000000000" pitchFamily="2" charset="2"/>
              <a:buChar char="Ø"/>
            </a:pPr>
            <a:r>
              <a:rPr lang="en-US" sz="3600" dirty="0"/>
              <a:t>Similarly, there is an edge ‘</a:t>
            </a:r>
            <a:r>
              <a:rPr lang="en-US" sz="3600" dirty="0" err="1"/>
              <a:t>ga</a:t>
            </a:r>
            <a:r>
              <a:rPr lang="en-US" sz="3600" dirty="0"/>
              <a:t>’, </a:t>
            </a:r>
            <a:br>
              <a:rPr lang="en-US" sz="3600" dirty="0"/>
            </a:br>
            <a:r>
              <a:rPr lang="en-US" sz="3600" dirty="0"/>
              <a:t>coming towards vertex ‘a’. </a:t>
            </a:r>
          </a:p>
          <a:p>
            <a:pPr>
              <a:lnSpc>
                <a:spcPct val="150000"/>
              </a:lnSpc>
              <a:buFont typeface="Wingdings" panose="05000000000000000000" pitchFamily="2" charset="2"/>
              <a:buChar char="Ø"/>
            </a:pPr>
            <a:r>
              <a:rPr lang="en-US" sz="3600" dirty="0"/>
              <a:t>Hence the </a:t>
            </a:r>
            <a:r>
              <a:rPr lang="en-US" sz="3600" dirty="0" err="1"/>
              <a:t>indegree</a:t>
            </a:r>
            <a:r>
              <a:rPr lang="en-US" sz="3600" dirty="0"/>
              <a:t> of ‘a’ is 1</a:t>
            </a:r>
          </a:p>
        </p:txBody>
      </p:sp>
      <p:pic>
        <p:nvPicPr>
          <p:cNvPr id="12290" name="Picture 2" descr="irected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6012" y="1981200"/>
            <a:ext cx="4401722"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91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2105229"/>
              </p:ext>
            </p:extLst>
          </p:nvPr>
        </p:nvGraphicFramePr>
        <p:xfrm>
          <a:off x="531812" y="990600"/>
          <a:ext cx="5638800" cy="3810000"/>
        </p:xfrm>
        <a:graphic>
          <a:graphicData uri="http://schemas.openxmlformats.org/drawingml/2006/table">
            <a:tbl>
              <a:tblPr>
                <a:tableStyleId>{5940675A-B579-460E-94D1-54222C63F5DA}</a:tableStyleId>
              </a:tblPr>
              <a:tblGrid>
                <a:gridCol w="1524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76250">
                <a:tc>
                  <a:txBody>
                    <a:bodyPr/>
                    <a:lstStyle/>
                    <a:p>
                      <a:pPr algn="ctr"/>
                      <a:r>
                        <a:rPr lang="en-US" sz="2400"/>
                        <a:t>Vertex</a:t>
                      </a:r>
                      <a:endParaRPr lang="en-US" sz="2400" b="1"/>
                    </a:p>
                  </a:txBody>
                  <a:tcPr anchor="ctr"/>
                </a:tc>
                <a:tc>
                  <a:txBody>
                    <a:bodyPr/>
                    <a:lstStyle/>
                    <a:p>
                      <a:pPr algn="ctr"/>
                      <a:r>
                        <a:rPr lang="en-US" sz="2400"/>
                        <a:t>Indegree</a:t>
                      </a:r>
                      <a:endParaRPr lang="en-US" sz="2400" b="1"/>
                    </a:p>
                  </a:txBody>
                  <a:tcPr anchor="ctr"/>
                </a:tc>
                <a:tc>
                  <a:txBody>
                    <a:bodyPr/>
                    <a:lstStyle/>
                    <a:p>
                      <a:pPr algn="ctr"/>
                      <a:r>
                        <a:rPr lang="en-US" sz="2400" dirty="0" err="1"/>
                        <a:t>Outdegree</a:t>
                      </a:r>
                      <a:endParaRPr lang="en-US" sz="2400" b="1" dirty="0"/>
                    </a:p>
                  </a:txBody>
                  <a:tcPr anchor="ctr"/>
                </a:tc>
                <a:extLst>
                  <a:ext uri="{0D108BD9-81ED-4DB2-BD59-A6C34878D82A}">
                    <a16:rowId xmlns:a16="http://schemas.microsoft.com/office/drawing/2014/main" val="10000"/>
                  </a:ext>
                </a:extLst>
              </a:tr>
              <a:tr h="476250">
                <a:tc>
                  <a:txBody>
                    <a:bodyPr/>
                    <a:lstStyle/>
                    <a:p>
                      <a:pPr algn="ctr"/>
                      <a:r>
                        <a:rPr lang="en-US" sz="2400"/>
                        <a:t>a</a:t>
                      </a:r>
                    </a:p>
                  </a:txBody>
                  <a:tcPr anchor="ctr"/>
                </a:tc>
                <a:tc>
                  <a:txBody>
                    <a:bodyPr/>
                    <a:lstStyle/>
                    <a:p>
                      <a:pPr algn="ctr"/>
                      <a:r>
                        <a:rPr lang="en-US" sz="2400" dirty="0"/>
                        <a:t>1</a:t>
                      </a:r>
                    </a:p>
                  </a:txBody>
                  <a:tcPr anchor="ctr"/>
                </a:tc>
                <a:tc>
                  <a:txBody>
                    <a:bodyPr/>
                    <a:lstStyle/>
                    <a:p>
                      <a:pPr algn="ctr"/>
                      <a:r>
                        <a:rPr lang="is-IS" sz="2400"/>
                        <a:t>2</a:t>
                      </a:r>
                    </a:p>
                  </a:txBody>
                  <a:tcPr anchor="ctr"/>
                </a:tc>
                <a:extLst>
                  <a:ext uri="{0D108BD9-81ED-4DB2-BD59-A6C34878D82A}">
                    <a16:rowId xmlns:a16="http://schemas.microsoft.com/office/drawing/2014/main" val="10001"/>
                  </a:ext>
                </a:extLst>
              </a:tr>
              <a:tr h="476250">
                <a:tc>
                  <a:txBody>
                    <a:bodyPr/>
                    <a:lstStyle/>
                    <a:p>
                      <a:pPr algn="ctr"/>
                      <a:r>
                        <a:rPr lang="en-US" sz="2400" dirty="0"/>
                        <a:t>b</a:t>
                      </a:r>
                    </a:p>
                  </a:txBody>
                  <a:tcPr anchor="ctr"/>
                </a:tc>
                <a:tc>
                  <a:txBody>
                    <a:bodyPr/>
                    <a:lstStyle/>
                    <a:p>
                      <a:pPr algn="ctr"/>
                      <a:r>
                        <a:rPr lang="is-IS" sz="2400" dirty="0"/>
                        <a:t>2</a:t>
                      </a:r>
                    </a:p>
                  </a:txBody>
                  <a:tcPr anchor="ctr"/>
                </a:tc>
                <a:tc>
                  <a:txBody>
                    <a:bodyPr/>
                    <a:lstStyle/>
                    <a:p>
                      <a:pPr algn="ctr"/>
                      <a:r>
                        <a:rPr lang="en-US" sz="2400"/>
                        <a:t>0</a:t>
                      </a:r>
                    </a:p>
                  </a:txBody>
                  <a:tcPr anchor="ctr"/>
                </a:tc>
                <a:extLst>
                  <a:ext uri="{0D108BD9-81ED-4DB2-BD59-A6C34878D82A}">
                    <a16:rowId xmlns:a16="http://schemas.microsoft.com/office/drawing/2014/main" val="10002"/>
                  </a:ext>
                </a:extLst>
              </a:tr>
              <a:tr h="476250">
                <a:tc>
                  <a:txBody>
                    <a:bodyPr/>
                    <a:lstStyle/>
                    <a:p>
                      <a:pPr algn="ctr"/>
                      <a:r>
                        <a:rPr lang="en-US" sz="2400"/>
                        <a:t>c</a:t>
                      </a:r>
                    </a:p>
                  </a:txBody>
                  <a:tcPr anchor="ctr"/>
                </a:tc>
                <a:tc>
                  <a:txBody>
                    <a:bodyPr/>
                    <a:lstStyle/>
                    <a:p>
                      <a:pPr algn="ctr"/>
                      <a:r>
                        <a:rPr lang="is-IS" sz="2400"/>
                        <a:t>2</a:t>
                      </a:r>
                    </a:p>
                  </a:txBody>
                  <a:tcPr anchor="ctr"/>
                </a:tc>
                <a:tc>
                  <a:txBody>
                    <a:bodyPr/>
                    <a:lstStyle/>
                    <a:p>
                      <a:pPr algn="ctr"/>
                      <a:r>
                        <a:rPr lang="en-US" sz="2400" dirty="0"/>
                        <a:t>1</a:t>
                      </a:r>
                    </a:p>
                  </a:txBody>
                  <a:tcPr anchor="ctr"/>
                </a:tc>
                <a:extLst>
                  <a:ext uri="{0D108BD9-81ED-4DB2-BD59-A6C34878D82A}">
                    <a16:rowId xmlns:a16="http://schemas.microsoft.com/office/drawing/2014/main" val="10003"/>
                  </a:ext>
                </a:extLst>
              </a:tr>
              <a:tr h="476250">
                <a:tc>
                  <a:txBody>
                    <a:bodyPr/>
                    <a:lstStyle/>
                    <a:p>
                      <a:pPr algn="ctr"/>
                      <a:r>
                        <a:rPr lang="en-US" sz="2400" dirty="0"/>
                        <a:t>d</a:t>
                      </a:r>
                    </a:p>
                  </a:txBody>
                  <a:tcPr anchor="ctr"/>
                </a:tc>
                <a:tc>
                  <a:txBody>
                    <a:bodyPr/>
                    <a:lstStyle/>
                    <a:p>
                      <a:pPr algn="ctr"/>
                      <a:r>
                        <a:rPr lang="en-US" sz="2400"/>
                        <a:t>1</a:t>
                      </a:r>
                    </a:p>
                  </a:txBody>
                  <a:tcPr anchor="ctr"/>
                </a:tc>
                <a:tc>
                  <a:txBody>
                    <a:bodyPr/>
                    <a:lstStyle/>
                    <a:p>
                      <a:pPr algn="ctr"/>
                      <a:r>
                        <a:rPr lang="en-US" sz="2400"/>
                        <a:t>1</a:t>
                      </a:r>
                    </a:p>
                  </a:txBody>
                  <a:tcPr anchor="ctr"/>
                </a:tc>
                <a:extLst>
                  <a:ext uri="{0D108BD9-81ED-4DB2-BD59-A6C34878D82A}">
                    <a16:rowId xmlns:a16="http://schemas.microsoft.com/office/drawing/2014/main" val="10004"/>
                  </a:ext>
                </a:extLst>
              </a:tr>
              <a:tr h="476250">
                <a:tc>
                  <a:txBody>
                    <a:bodyPr/>
                    <a:lstStyle/>
                    <a:p>
                      <a:pPr algn="ctr"/>
                      <a:r>
                        <a:rPr lang="en-US" sz="2400"/>
                        <a:t>e</a:t>
                      </a:r>
                    </a:p>
                  </a:txBody>
                  <a:tcPr anchor="ctr"/>
                </a:tc>
                <a:tc>
                  <a:txBody>
                    <a:bodyPr/>
                    <a:lstStyle/>
                    <a:p>
                      <a:pPr algn="ctr"/>
                      <a:r>
                        <a:rPr lang="en-US" sz="2400"/>
                        <a:t>1</a:t>
                      </a:r>
                    </a:p>
                  </a:txBody>
                  <a:tcPr anchor="ctr"/>
                </a:tc>
                <a:tc>
                  <a:txBody>
                    <a:bodyPr/>
                    <a:lstStyle/>
                    <a:p>
                      <a:pPr algn="ctr"/>
                      <a:r>
                        <a:rPr lang="en-US" sz="2400"/>
                        <a:t>1</a:t>
                      </a:r>
                    </a:p>
                  </a:txBody>
                  <a:tcPr anchor="ctr"/>
                </a:tc>
                <a:extLst>
                  <a:ext uri="{0D108BD9-81ED-4DB2-BD59-A6C34878D82A}">
                    <a16:rowId xmlns:a16="http://schemas.microsoft.com/office/drawing/2014/main" val="10005"/>
                  </a:ext>
                </a:extLst>
              </a:tr>
              <a:tr h="476250">
                <a:tc>
                  <a:txBody>
                    <a:bodyPr/>
                    <a:lstStyle/>
                    <a:p>
                      <a:pPr algn="ctr"/>
                      <a:r>
                        <a:rPr lang="en-US" sz="2400"/>
                        <a:t>f</a:t>
                      </a:r>
                    </a:p>
                  </a:txBody>
                  <a:tcPr anchor="ctr"/>
                </a:tc>
                <a:tc>
                  <a:txBody>
                    <a:bodyPr/>
                    <a:lstStyle/>
                    <a:p>
                      <a:pPr algn="ctr"/>
                      <a:r>
                        <a:rPr lang="en-US" sz="2400" dirty="0"/>
                        <a:t>1</a:t>
                      </a:r>
                    </a:p>
                  </a:txBody>
                  <a:tcPr anchor="ctr"/>
                </a:tc>
                <a:tc>
                  <a:txBody>
                    <a:bodyPr/>
                    <a:lstStyle/>
                    <a:p>
                      <a:pPr algn="ctr"/>
                      <a:r>
                        <a:rPr lang="en-US" sz="2400"/>
                        <a:t>1</a:t>
                      </a:r>
                    </a:p>
                  </a:txBody>
                  <a:tcPr anchor="ctr"/>
                </a:tc>
                <a:extLst>
                  <a:ext uri="{0D108BD9-81ED-4DB2-BD59-A6C34878D82A}">
                    <a16:rowId xmlns:a16="http://schemas.microsoft.com/office/drawing/2014/main" val="10006"/>
                  </a:ext>
                </a:extLst>
              </a:tr>
              <a:tr h="476250">
                <a:tc>
                  <a:txBody>
                    <a:bodyPr/>
                    <a:lstStyle/>
                    <a:p>
                      <a:pPr algn="ctr"/>
                      <a:r>
                        <a:rPr lang="en-US" sz="2400"/>
                        <a:t>g</a:t>
                      </a:r>
                    </a:p>
                  </a:txBody>
                  <a:tcPr anchor="ctr"/>
                </a:tc>
                <a:tc>
                  <a:txBody>
                    <a:bodyPr/>
                    <a:lstStyle/>
                    <a:p>
                      <a:pPr algn="ctr"/>
                      <a:r>
                        <a:rPr lang="en-US" sz="2400"/>
                        <a:t>0</a:t>
                      </a:r>
                    </a:p>
                  </a:txBody>
                  <a:tcPr anchor="ctr"/>
                </a:tc>
                <a:tc>
                  <a:txBody>
                    <a:bodyPr/>
                    <a:lstStyle/>
                    <a:p>
                      <a:pPr algn="ctr"/>
                      <a:r>
                        <a:rPr lang="is-IS" sz="2400" dirty="0"/>
                        <a:t>2</a:t>
                      </a:r>
                    </a:p>
                  </a:txBody>
                  <a:tcPr anchor="ctr"/>
                </a:tc>
                <a:extLst>
                  <a:ext uri="{0D108BD9-81ED-4DB2-BD59-A6C34878D82A}">
                    <a16:rowId xmlns:a16="http://schemas.microsoft.com/office/drawing/2014/main" val="10007"/>
                  </a:ext>
                </a:extLst>
              </a:tr>
            </a:tbl>
          </a:graphicData>
        </a:graphic>
      </p:graphicFrame>
      <p:pic>
        <p:nvPicPr>
          <p:cNvPr id="5" name="Picture 2" descr="irected Grap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4012" y="990600"/>
            <a:ext cx="5030539"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742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buFont typeface="Wingdings" panose="05000000000000000000" pitchFamily="2" charset="2"/>
              <a:buChar char="Ø"/>
            </a:pPr>
            <a:r>
              <a:rPr lang="en-US" sz="3600" dirty="0"/>
              <a:t>Vertex ‘a’ has an edge ‘ae’ going outwards from vertex ‘a’. Hence its </a:t>
            </a:r>
            <a:r>
              <a:rPr lang="en-US" sz="3600" dirty="0" err="1"/>
              <a:t>outdegree</a:t>
            </a:r>
            <a:r>
              <a:rPr lang="en-US" sz="3600" dirty="0"/>
              <a:t> is 1. Similarly, the graph has an edge ‘</a:t>
            </a:r>
            <a:r>
              <a:rPr lang="en-US" sz="3600" dirty="0" err="1"/>
              <a:t>ba</a:t>
            </a:r>
            <a:r>
              <a:rPr lang="en-US" sz="3600" dirty="0"/>
              <a:t>’ coming towards vertex ‘a’. Hence the </a:t>
            </a:r>
            <a:r>
              <a:rPr lang="en-US" sz="3600" dirty="0" err="1"/>
              <a:t>indegree</a:t>
            </a:r>
            <a:r>
              <a:rPr lang="en-US" sz="3600" dirty="0"/>
              <a:t> of ‘a’ is 1.</a:t>
            </a:r>
          </a:p>
        </p:txBody>
      </p:sp>
      <p:pic>
        <p:nvPicPr>
          <p:cNvPr id="14338" name="Picture 2" descr="ndegree and Outdeg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4612" y="3429000"/>
            <a:ext cx="3472132"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84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1504762"/>
              </p:ext>
            </p:extLst>
          </p:nvPr>
        </p:nvGraphicFramePr>
        <p:xfrm>
          <a:off x="684212" y="1009650"/>
          <a:ext cx="5638800" cy="2743200"/>
        </p:xfrm>
        <a:graphic>
          <a:graphicData uri="http://schemas.openxmlformats.org/drawingml/2006/table">
            <a:tbl>
              <a:tblPr/>
              <a:tblGrid>
                <a:gridCol w="1676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0">
                <a:tc>
                  <a:txBody>
                    <a:bodyPr/>
                    <a:lstStyle/>
                    <a:p>
                      <a:pPr algn="ctr"/>
                      <a:r>
                        <a:rPr lang="en-US" sz="2400"/>
                        <a:t>Vertex</a:t>
                      </a:r>
                    </a:p>
                  </a:txBody>
                  <a:tcPr anchor="ctr">
                    <a:lnL>
                      <a:noFill/>
                    </a:lnL>
                    <a:lnR>
                      <a:noFill/>
                    </a:lnR>
                    <a:lnT>
                      <a:noFill/>
                    </a:lnT>
                    <a:lnB>
                      <a:noFill/>
                    </a:lnB>
                  </a:tcPr>
                </a:tc>
                <a:tc>
                  <a:txBody>
                    <a:bodyPr/>
                    <a:lstStyle/>
                    <a:p>
                      <a:pPr algn="ctr"/>
                      <a:r>
                        <a:rPr lang="en-US" sz="2400" dirty="0" err="1"/>
                        <a:t>Indegree</a:t>
                      </a:r>
                      <a:endParaRPr lang="en-US" sz="2400" dirty="0"/>
                    </a:p>
                  </a:txBody>
                  <a:tcPr anchor="ctr">
                    <a:lnL>
                      <a:noFill/>
                    </a:lnL>
                    <a:lnR>
                      <a:noFill/>
                    </a:lnR>
                    <a:lnT>
                      <a:noFill/>
                    </a:lnT>
                    <a:lnB>
                      <a:noFill/>
                    </a:lnB>
                  </a:tcPr>
                </a:tc>
                <a:tc>
                  <a:txBody>
                    <a:bodyPr/>
                    <a:lstStyle/>
                    <a:p>
                      <a:pPr algn="ctr"/>
                      <a:r>
                        <a:rPr lang="en-US" sz="2400" dirty="0" err="1"/>
                        <a:t>Outdegree</a:t>
                      </a:r>
                      <a:endParaRPr lang="en-US" sz="2400" dirty="0"/>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pPr algn="ctr"/>
                      <a:r>
                        <a:rPr lang="en-US" sz="2400"/>
                        <a:t>a</a:t>
                      </a:r>
                    </a:p>
                  </a:txBody>
                  <a:tcPr anchor="ctr">
                    <a:lnL>
                      <a:noFill/>
                    </a:lnL>
                    <a:lnR>
                      <a:noFill/>
                    </a:lnR>
                    <a:lnT>
                      <a:noFill/>
                    </a:lnT>
                    <a:lnB>
                      <a:noFill/>
                    </a:lnB>
                  </a:tcPr>
                </a:tc>
                <a:tc>
                  <a:txBody>
                    <a:bodyPr/>
                    <a:lstStyle/>
                    <a:p>
                      <a:pPr algn="ctr"/>
                      <a:r>
                        <a:rPr lang="en-US" sz="2400"/>
                        <a:t>1</a:t>
                      </a:r>
                    </a:p>
                  </a:txBody>
                  <a:tcPr anchor="ctr">
                    <a:lnL>
                      <a:noFill/>
                    </a:lnL>
                    <a:lnR>
                      <a:noFill/>
                    </a:lnR>
                    <a:lnT>
                      <a:noFill/>
                    </a:lnT>
                    <a:lnB>
                      <a:noFill/>
                    </a:lnB>
                  </a:tcPr>
                </a:tc>
                <a:tc>
                  <a:txBody>
                    <a:bodyPr/>
                    <a:lstStyle/>
                    <a:p>
                      <a:pPr algn="ctr"/>
                      <a:r>
                        <a:rPr lang="en-US" sz="2400"/>
                        <a:t>1</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pPr algn="ctr"/>
                      <a:r>
                        <a:rPr lang="en-US" sz="2400"/>
                        <a:t>b</a:t>
                      </a:r>
                    </a:p>
                  </a:txBody>
                  <a:tcPr anchor="ctr">
                    <a:lnL>
                      <a:noFill/>
                    </a:lnL>
                    <a:lnR>
                      <a:noFill/>
                    </a:lnR>
                    <a:lnT>
                      <a:noFill/>
                    </a:lnT>
                    <a:lnB>
                      <a:noFill/>
                    </a:lnB>
                  </a:tcPr>
                </a:tc>
                <a:tc>
                  <a:txBody>
                    <a:bodyPr/>
                    <a:lstStyle/>
                    <a:p>
                      <a:pPr algn="ctr"/>
                      <a:r>
                        <a:rPr lang="en-US" sz="2400"/>
                        <a:t>0</a:t>
                      </a:r>
                    </a:p>
                  </a:txBody>
                  <a:tcPr anchor="ctr">
                    <a:lnL>
                      <a:noFill/>
                    </a:lnL>
                    <a:lnR>
                      <a:noFill/>
                    </a:lnR>
                    <a:lnT>
                      <a:noFill/>
                    </a:lnT>
                    <a:lnB>
                      <a:noFill/>
                    </a:lnB>
                  </a:tcPr>
                </a:tc>
                <a:tc>
                  <a:txBody>
                    <a:bodyPr/>
                    <a:lstStyle/>
                    <a:p>
                      <a:pPr algn="ctr"/>
                      <a:r>
                        <a:rPr lang="is-IS" sz="2400"/>
                        <a:t>2</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pPr algn="ctr"/>
                      <a:r>
                        <a:rPr lang="en-US" sz="2400"/>
                        <a:t>c</a:t>
                      </a:r>
                    </a:p>
                  </a:txBody>
                  <a:tcPr anchor="ctr">
                    <a:lnL>
                      <a:noFill/>
                    </a:lnL>
                    <a:lnR>
                      <a:noFill/>
                    </a:lnR>
                    <a:lnT>
                      <a:noFill/>
                    </a:lnT>
                    <a:lnB>
                      <a:noFill/>
                    </a:lnB>
                  </a:tcPr>
                </a:tc>
                <a:tc>
                  <a:txBody>
                    <a:bodyPr/>
                    <a:lstStyle/>
                    <a:p>
                      <a:pPr algn="ctr"/>
                      <a:r>
                        <a:rPr lang="is-IS" sz="2400"/>
                        <a:t>2</a:t>
                      </a:r>
                    </a:p>
                  </a:txBody>
                  <a:tcPr anchor="ctr">
                    <a:lnL>
                      <a:noFill/>
                    </a:lnL>
                    <a:lnR>
                      <a:noFill/>
                    </a:lnR>
                    <a:lnT>
                      <a:noFill/>
                    </a:lnT>
                    <a:lnB>
                      <a:noFill/>
                    </a:lnB>
                  </a:tcPr>
                </a:tc>
                <a:tc>
                  <a:txBody>
                    <a:bodyPr/>
                    <a:lstStyle/>
                    <a:p>
                      <a:pPr algn="ctr"/>
                      <a:r>
                        <a:rPr lang="en-US" sz="2400"/>
                        <a:t>0</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pPr algn="ctr"/>
                      <a:r>
                        <a:rPr lang="en-US" sz="2400"/>
                        <a:t>d</a:t>
                      </a:r>
                    </a:p>
                  </a:txBody>
                  <a:tcPr anchor="ctr">
                    <a:lnL>
                      <a:noFill/>
                    </a:lnL>
                    <a:lnR>
                      <a:noFill/>
                    </a:lnR>
                    <a:lnT>
                      <a:noFill/>
                    </a:lnT>
                    <a:lnB>
                      <a:noFill/>
                    </a:lnB>
                  </a:tcPr>
                </a:tc>
                <a:tc>
                  <a:txBody>
                    <a:bodyPr/>
                    <a:lstStyle/>
                    <a:p>
                      <a:pPr algn="ctr"/>
                      <a:r>
                        <a:rPr lang="en-US" sz="2400" dirty="0"/>
                        <a:t>1</a:t>
                      </a:r>
                    </a:p>
                  </a:txBody>
                  <a:tcPr anchor="ctr">
                    <a:lnL>
                      <a:noFill/>
                    </a:lnL>
                    <a:lnR>
                      <a:noFill/>
                    </a:lnR>
                    <a:lnT>
                      <a:noFill/>
                    </a:lnT>
                    <a:lnB>
                      <a:noFill/>
                    </a:lnB>
                  </a:tcPr>
                </a:tc>
                <a:tc>
                  <a:txBody>
                    <a:bodyPr/>
                    <a:lstStyle/>
                    <a:p>
                      <a:pPr algn="ctr"/>
                      <a:r>
                        <a:rPr lang="en-US" sz="2400" dirty="0"/>
                        <a:t>1</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pPr algn="ctr"/>
                      <a:r>
                        <a:rPr lang="en-US" sz="2400"/>
                        <a:t>e</a:t>
                      </a:r>
                    </a:p>
                  </a:txBody>
                  <a:tcPr anchor="ctr">
                    <a:lnL>
                      <a:noFill/>
                    </a:lnL>
                    <a:lnR>
                      <a:noFill/>
                    </a:lnR>
                    <a:lnT>
                      <a:noFill/>
                    </a:lnT>
                    <a:lnB>
                      <a:noFill/>
                    </a:lnB>
                  </a:tcPr>
                </a:tc>
                <a:tc>
                  <a:txBody>
                    <a:bodyPr/>
                    <a:lstStyle/>
                    <a:p>
                      <a:pPr algn="ctr"/>
                      <a:r>
                        <a:rPr lang="en-US" sz="2400"/>
                        <a:t>1</a:t>
                      </a:r>
                    </a:p>
                  </a:txBody>
                  <a:tcPr anchor="ctr">
                    <a:lnL>
                      <a:noFill/>
                    </a:lnL>
                    <a:lnR>
                      <a:noFill/>
                    </a:lnR>
                    <a:lnT>
                      <a:noFill/>
                    </a:lnT>
                    <a:lnB>
                      <a:noFill/>
                    </a:lnB>
                  </a:tcPr>
                </a:tc>
                <a:tc>
                  <a:txBody>
                    <a:bodyPr/>
                    <a:lstStyle/>
                    <a:p>
                      <a:pPr algn="ctr"/>
                      <a:r>
                        <a:rPr lang="en-US" sz="2400" dirty="0"/>
                        <a:t>1</a:t>
                      </a:r>
                    </a:p>
                  </a:txBody>
                  <a:tcPr anchor="ctr">
                    <a:lnL>
                      <a:noFill/>
                    </a:lnL>
                    <a:lnR>
                      <a:noFill/>
                    </a:lnR>
                    <a:lnT>
                      <a:noFill/>
                    </a:lnT>
                    <a:lnB>
                      <a:noFill/>
                    </a:lnB>
                  </a:tcPr>
                </a:tc>
                <a:extLst>
                  <a:ext uri="{0D108BD9-81ED-4DB2-BD59-A6C34878D82A}">
                    <a16:rowId xmlns:a16="http://schemas.microsoft.com/office/drawing/2014/main" val="10005"/>
                  </a:ext>
                </a:extLst>
              </a:tr>
            </a:tbl>
          </a:graphicData>
        </a:graphic>
      </p:graphicFrame>
      <p:pic>
        <p:nvPicPr>
          <p:cNvPr id="5" name="Picture 2" descr="ndegree and Outdeg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412" y="1009650"/>
            <a:ext cx="4767532" cy="439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365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7614" y="457200"/>
            <a:ext cx="9753600" cy="5715000"/>
          </a:xfrm>
        </p:spPr>
        <p:txBody>
          <a:bodyPr/>
          <a:lstStyle/>
          <a:p>
            <a:endParaRPr lang="en-US" dirty="0"/>
          </a:p>
        </p:txBody>
      </p:sp>
    </p:spTree>
    <p:extLst>
      <p:ext uri="{BB962C8B-B14F-4D97-AF65-F5344CB8AC3E}">
        <p14:creationId xmlns:p14="http://schemas.microsoft.com/office/powerpoint/2010/main" val="4239492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 y="0"/>
            <a:ext cx="11887200" cy="64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912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212" y="152400"/>
            <a:ext cx="11885613"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789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11" y="228600"/>
            <a:ext cx="11809413" cy="640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3241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1" y="304800"/>
            <a:ext cx="12038013"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513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C:\Users\HP\Downloads\WhatsApp Image 2023-04-07 at 12.31.56 PM.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5400000">
            <a:off x="2894013" y="419100"/>
            <a:ext cx="6400800" cy="586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97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1487</TotalTime>
  <Words>1145</Words>
  <Application>Microsoft Office PowerPoint</Application>
  <PresentationFormat>Custom</PresentationFormat>
  <Paragraphs>140</Paragraphs>
  <Slides>46</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Century Gothic</vt:lpstr>
      <vt:lpstr>Wingdings</vt:lpstr>
      <vt:lpstr>World country report presentation</vt:lpstr>
      <vt:lpstr>Graph concept and terminology</vt:lpstr>
      <vt:lpstr>Graph concept and terminology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 : </vt:lpstr>
      <vt:lpstr>PowerPoint Presentation</vt:lpstr>
      <vt:lpstr>PowerPoint Presentation</vt:lpstr>
      <vt:lpstr>PowerPoint Presentation</vt:lpstr>
      <vt:lpstr>PowerPoint Presentation</vt:lpstr>
      <vt:lpstr>PowerPoint Presentation</vt:lpstr>
      <vt:lpstr>PowerPoint Presentation</vt:lpstr>
      <vt:lpstr>Program of adjacency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of graphs</vt:lpstr>
      <vt:lpstr>PowerPoint Presentation</vt:lpstr>
      <vt:lpstr>terminology</vt:lpstr>
      <vt:lpstr>PowerPoint Presentation</vt:lpstr>
      <vt:lpstr>PowerPoint Presentation</vt:lpstr>
      <vt:lpstr>PowerPoint Presentation</vt:lpstr>
      <vt:lpstr>PowerPoint Presentation</vt:lpstr>
      <vt:lpstr>PowerPoint Presentation</vt:lpstr>
      <vt:lpstr>PowerPoint Presentation</vt:lpstr>
      <vt:lpstr>Degree of Vertex in a UNDirected Graph</vt:lpstr>
      <vt:lpstr>PowerPoint Presentation</vt:lpstr>
      <vt:lpstr>PowerPoint Presentation</vt:lpstr>
      <vt:lpstr>Degree of Vertex in a Directed Graph</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Seema Kumari</cp:lastModifiedBy>
  <cp:revision>152</cp:revision>
  <dcterms:created xsi:type="dcterms:W3CDTF">2022-01-12T07:04:17Z</dcterms:created>
  <dcterms:modified xsi:type="dcterms:W3CDTF">2024-04-09T09:00:45Z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