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7" r:id="rId17"/>
    <p:sldId id="276" r:id="rId18"/>
    <p:sldId id="270" r:id="rId19"/>
    <p:sldId id="272" r:id="rId20"/>
    <p:sldId id="273" r:id="rId21"/>
    <p:sldId id="274" r:id="rId22"/>
    <p:sldId id="27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5D3522C-E018-4A19-B819-D793608C366D}"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2D2AFC-3D90-45FB-A8AE-D9DA6D808228}" type="slidenum">
              <a:rPr lang="en-IN" smtClean="0"/>
              <a:t>‹#›</a:t>
            </a:fld>
            <a:endParaRPr lang="en-IN"/>
          </a:p>
        </p:txBody>
      </p:sp>
    </p:spTree>
    <p:extLst>
      <p:ext uri="{BB962C8B-B14F-4D97-AF65-F5344CB8AC3E}">
        <p14:creationId xmlns:p14="http://schemas.microsoft.com/office/powerpoint/2010/main" val="1667726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5D3522C-E018-4A19-B819-D793608C366D}"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2D2AFC-3D90-45FB-A8AE-D9DA6D808228}" type="slidenum">
              <a:rPr lang="en-IN" smtClean="0"/>
              <a:t>‹#›</a:t>
            </a:fld>
            <a:endParaRPr lang="en-IN"/>
          </a:p>
        </p:txBody>
      </p:sp>
    </p:spTree>
    <p:extLst>
      <p:ext uri="{BB962C8B-B14F-4D97-AF65-F5344CB8AC3E}">
        <p14:creationId xmlns:p14="http://schemas.microsoft.com/office/powerpoint/2010/main" val="71019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5D3522C-E018-4A19-B819-D793608C366D}"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2D2AFC-3D90-45FB-A8AE-D9DA6D808228}" type="slidenum">
              <a:rPr lang="en-IN" smtClean="0"/>
              <a:t>‹#›</a:t>
            </a:fld>
            <a:endParaRPr lang="en-IN"/>
          </a:p>
        </p:txBody>
      </p:sp>
    </p:spTree>
    <p:extLst>
      <p:ext uri="{BB962C8B-B14F-4D97-AF65-F5344CB8AC3E}">
        <p14:creationId xmlns:p14="http://schemas.microsoft.com/office/powerpoint/2010/main" val="59827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5D3522C-E018-4A19-B819-D793608C366D}"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2D2AFC-3D90-45FB-A8AE-D9DA6D808228}" type="slidenum">
              <a:rPr lang="en-IN" smtClean="0"/>
              <a:t>‹#›</a:t>
            </a:fld>
            <a:endParaRPr lang="en-IN"/>
          </a:p>
        </p:txBody>
      </p:sp>
    </p:spTree>
    <p:extLst>
      <p:ext uri="{BB962C8B-B14F-4D97-AF65-F5344CB8AC3E}">
        <p14:creationId xmlns:p14="http://schemas.microsoft.com/office/powerpoint/2010/main" val="4227543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D3522C-E018-4A19-B819-D793608C366D}" type="datetimeFigureOut">
              <a:rPr lang="en-IN" smtClean="0"/>
              <a:t>01-05-2024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2D2AFC-3D90-45FB-A8AE-D9DA6D808228}" type="slidenum">
              <a:rPr lang="en-IN" smtClean="0"/>
              <a:t>‹#›</a:t>
            </a:fld>
            <a:endParaRPr lang="en-IN"/>
          </a:p>
        </p:txBody>
      </p:sp>
    </p:spTree>
    <p:extLst>
      <p:ext uri="{BB962C8B-B14F-4D97-AF65-F5344CB8AC3E}">
        <p14:creationId xmlns:p14="http://schemas.microsoft.com/office/powerpoint/2010/main" val="30976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5D3522C-E018-4A19-B819-D793608C366D}"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2D2AFC-3D90-45FB-A8AE-D9DA6D808228}" type="slidenum">
              <a:rPr lang="en-IN" smtClean="0"/>
              <a:t>‹#›</a:t>
            </a:fld>
            <a:endParaRPr lang="en-IN"/>
          </a:p>
        </p:txBody>
      </p:sp>
    </p:spTree>
    <p:extLst>
      <p:ext uri="{BB962C8B-B14F-4D97-AF65-F5344CB8AC3E}">
        <p14:creationId xmlns:p14="http://schemas.microsoft.com/office/powerpoint/2010/main" val="143935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5D3522C-E018-4A19-B819-D793608C366D}" type="datetimeFigureOut">
              <a:rPr lang="en-IN" smtClean="0"/>
              <a:t>01-05-2024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2D2AFC-3D90-45FB-A8AE-D9DA6D808228}" type="slidenum">
              <a:rPr lang="en-IN" smtClean="0"/>
              <a:t>‹#›</a:t>
            </a:fld>
            <a:endParaRPr lang="en-IN"/>
          </a:p>
        </p:txBody>
      </p:sp>
    </p:spTree>
    <p:extLst>
      <p:ext uri="{BB962C8B-B14F-4D97-AF65-F5344CB8AC3E}">
        <p14:creationId xmlns:p14="http://schemas.microsoft.com/office/powerpoint/2010/main" val="1678162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5D3522C-E018-4A19-B819-D793608C366D}" type="datetimeFigureOut">
              <a:rPr lang="en-IN" smtClean="0"/>
              <a:t>01-05-2024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2D2AFC-3D90-45FB-A8AE-D9DA6D808228}" type="slidenum">
              <a:rPr lang="en-IN" smtClean="0"/>
              <a:t>‹#›</a:t>
            </a:fld>
            <a:endParaRPr lang="en-IN"/>
          </a:p>
        </p:txBody>
      </p:sp>
    </p:spTree>
    <p:extLst>
      <p:ext uri="{BB962C8B-B14F-4D97-AF65-F5344CB8AC3E}">
        <p14:creationId xmlns:p14="http://schemas.microsoft.com/office/powerpoint/2010/main" val="265822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D3522C-E018-4A19-B819-D793608C366D}" type="datetimeFigureOut">
              <a:rPr lang="en-IN" smtClean="0"/>
              <a:t>01-05-2024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2D2AFC-3D90-45FB-A8AE-D9DA6D808228}" type="slidenum">
              <a:rPr lang="en-IN" smtClean="0"/>
              <a:t>‹#›</a:t>
            </a:fld>
            <a:endParaRPr lang="en-IN"/>
          </a:p>
        </p:txBody>
      </p:sp>
    </p:spTree>
    <p:extLst>
      <p:ext uri="{BB962C8B-B14F-4D97-AF65-F5344CB8AC3E}">
        <p14:creationId xmlns:p14="http://schemas.microsoft.com/office/powerpoint/2010/main" val="1691204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D3522C-E018-4A19-B819-D793608C366D}"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2D2AFC-3D90-45FB-A8AE-D9DA6D808228}" type="slidenum">
              <a:rPr lang="en-IN" smtClean="0"/>
              <a:t>‹#›</a:t>
            </a:fld>
            <a:endParaRPr lang="en-IN"/>
          </a:p>
        </p:txBody>
      </p:sp>
    </p:spTree>
    <p:extLst>
      <p:ext uri="{BB962C8B-B14F-4D97-AF65-F5344CB8AC3E}">
        <p14:creationId xmlns:p14="http://schemas.microsoft.com/office/powerpoint/2010/main" val="1112883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D3522C-E018-4A19-B819-D793608C366D}" type="datetimeFigureOut">
              <a:rPr lang="en-IN" smtClean="0"/>
              <a:t>01-05-2024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2D2AFC-3D90-45FB-A8AE-D9DA6D808228}" type="slidenum">
              <a:rPr lang="en-IN" smtClean="0"/>
              <a:t>‹#›</a:t>
            </a:fld>
            <a:endParaRPr lang="en-IN"/>
          </a:p>
        </p:txBody>
      </p:sp>
    </p:spTree>
    <p:extLst>
      <p:ext uri="{BB962C8B-B14F-4D97-AF65-F5344CB8AC3E}">
        <p14:creationId xmlns:p14="http://schemas.microsoft.com/office/powerpoint/2010/main" val="4081961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3522C-E018-4A19-B819-D793608C366D}" type="datetimeFigureOut">
              <a:rPr lang="en-IN" smtClean="0"/>
              <a:t>01-05-2024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D2AFC-3D90-45FB-A8AE-D9DA6D808228}" type="slidenum">
              <a:rPr lang="en-IN" smtClean="0"/>
              <a:t>‹#›</a:t>
            </a:fld>
            <a:endParaRPr lang="en-IN"/>
          </a:p>
        </p:txBody>
      </p:sp>
    </p:spTree>
    <p:extLst>
      <p:ext uri="{BB962C8B-B14F-4D97-AF65-F5344CB8AC3E}">
        <p14:creationId xmlns:p14="http://schemas.microsoft.com/office/powerpoint/2010/main" val="3327272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Collision</a:t>
            </a:r>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92742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fontAlgn="base">
              <a:buNone/>
            </a:pPr>
            <a:r>
              <a:rPr lang="en-US" sz="2400" dirty="0">
                <a:latin typeface="Arial" pitchFamily="34" charset="0"/>
                <a:cs typeface="Arial" pitchFamily="34" charset="0"/>
              </a:rPr>
              <a:t>Let </a:t>
            </a:r>
            <a:r>
              <a:rPr lang="en-US" sz="2400" b="1" dirty="0">
                <a:latin typeface="Arial" pitchFamily="34" charset="0"/>
                <a:cs typeface="Arial" pitchFamily="34" charset="0"/>
              </a:rPr>
              <a:t>hash(x)</a:t>
            </a:r>
            <a:r>
              <a:rPr lang="en-US" sz="2400" dirty="0">
                <a:latin typeface="Arial" pitchFamily="34" charset="0"/>
                <a:cs typeface="Arial" pitchFamily="34" charset="0"/>
              </a:rPr>
              <a:t> be the slot index computed using a hash function and </a:t>
            </a:r>
            <a:r>
              <a:rPr lang="en-US" sz="2400" b="1" dirty="0">
                <a:latin typeface="Arial" pitchFamily="34" charset="0"/>
                <a:cs typeface="Arial" pitchFamily="34" charset="0"/>
              </a:rPr>
              <a:t>S</a:t>
            </a:r>
            <a:r>
              <a:rPr lang="en-US" sz="2400" dirty="0">
                <a:latin typeface="Arial" pitchFamily="34" charset="0"/>
                <a:cs typeface="Arial" pitchFamily="34" charset="0"/>
              </a:rPr>
              <a:t> be the table size </a:t>
            </a:r>
          </a:p>
          <a:p>
            <a:pPr marL="0" indent="0" fontAlgn="base">
              <a:buNone/>
            </a:pPr>
            <a:endParaRPr lang="en-US" sz="2400" dirty="0">
              <a:latin typeface="Arial" pitchFamily="34" charset="0"/>
              <a:cs typeface="Arial" pitchFamily="34" charset="0"/>
            </a:endParaRPr>
          </a:p>
          <a:p>
            <a:pPr marL="0" indent="0" fontAlgn="base">
              <a:buNone/>
            </a:pPr>
            <a:r>
              <a:rPr lang="en-US" sz="2400" dirty="0">
                <a:latin typeface="Arial" pitchFamily="34" charset="0"/>
                <a:cs typeface="Arial" pitchFamily="34" charset="0"/>
              </a:rPr>
              <a:t>(i)If slot hash(x) % S is full, then we try (hash(x) + 1) % S</a:t>
            </a:r>
          </a:p>
          <a:p>
            <a:pPr marL="0" indent="0" fontAlgn="base">
              <a:buNone/>
            </a:pPr>
            <a:br>
              <a:rPr lang="en-US" sz="2400" dirty="0">
                <a:latin typeface="Arial" pitchFamily="34" charset="0"/>
                <a:cs typeface="Arial" pitchFamily="34" charset="0"/>
              </a:rPr>
            </a:br>
            <a:r>
              <a:rPr lang="en-US" sz="2400" dirty="0">
                <a:latin typeface="Arial" pitchFamily="34" charset="0"/>
                <a:cs typeface="Arial" pitchFamily="34" charset="0"/>
              </a:rPr>
              <a:t>(ii)If (hash(x) + 1) % S is also full, then we try (hash(x) + 2) % S</a:t>
            </a:r>
          </a:p>
          <a:p>
            <a:pPr marL="0" indent="0" fontAlgn="base">
              <a:buNone/>
            </a:pPr>
            <a:br>
              <a:rPr lang="en-US" sz="2400" dirty="0">
                <a:latin typeface="Arial" pitchFamily="34" charset="0"/>
                <a:cs typeface="Arial" pitchFamily="34" charset="0"/>
              </a:rPr>
            </a:br>
            <a:r>
              <a:rPr lang="en-US" sz="2400" dirty="0">
                <a:latin typeface="Arial" pitchFamily="34" charset="0"/>
                <a:cs typeface="Arial" pitchFamily="34" charset="0"/>
              </a:rPr>
              <a:t>(iii)If (hash(x) + 2) % S is also full, then we try (hash(x) + 3) % S </a:t>
            </a:r>
          </a:p>
          <a:p>
            <a:pPr marL="0" indent="0">
              <a:buNone/>
            </a:pPr>
            <a:endParaRPr lang="en-IN" dirty="0"/>
          </a:p>
        </p:txBody>
      </p:sp>
    </p:spTree>
    <p:extLst>
      <p:ext uri="{BB962C8B-B14F-4D97-AF65-F5344CB8AC3E}">
        <p14:creationId xmlns:p14="http://schemas.microsoft.com/office/powerpoint/2010/main" val="1596884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fontAlgn="base">
              <a:buNone/>
            </a:pPr>
            <a:r>
              <a:rPr lang="en-US" sz="2400" dirty="0">
                <a:latin typeface="Arial" pitchFamily="34" charset="0"/>
                <a:cs typeface="Arial" pitchFamily="34" charset="0"/>
              </a:rPr>
              <a:t>Let us consider a simple hash function as “key mod 7” and a sequence of keys as 50, 700, 76, 85, 92, 73, 101,</a:t>
            </a:r>
          </a:p>
          <a:p>
            <a:pPr marL="0" indent="0" fontAlgn="base">
              <a:buNone/>
            </a:pPr>
            <a:r>
              <a:rPr lang="en-US" sz="2400" dirty="0">
                <a:latin typeface="Arial" pitchFamily="34" charset="0"/>
                <a:cs typeface="Arial" pitchFamily="34" charset="0"/>
              </a:rPr>
              <a:t>which means hash(key)= key% S, here S=size of the table =7,indexed from 0 to 6.We can define the hash function as per our choice if we want to create a hash table , although it is fixed internally with a pre-defined formula</a:t>
            </a:r>
            <a:r>
              <a:rPr lang="en-US" i="1" dirty="0"/>
              <a:t>.</a:t>
            </a:r>
          </a:p>
          <a:p>
            <a:pPr marL="0" indent="0">
              <a:buNone/>
            </a:pPr>
            <a:endParaRPr lang="en-IN" dirty="0"/>
          </a:p>
        </p:txBody>
      </p:sp>
    </p:spTree>
    <p:extLst>
      <p:ext uri="{BB962C8B-B14F-4D97-AF65-F5344CB8AC3E}">
        <p14:creationId xmlns:p14="http://schemas.microsoft.com/office/powerpoint/2010/main" val="1268126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412776"/>
            <a:ext cx="8568952"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2206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US" b="1" dirty="0"/>
            </a:br>
            <a:r>
              <a:rPr lang="en-US" b="1" dirty="0"/>
              <a:t>Applications of linear probing: </a:t>
            </a:r>
            <a:br>
              <a:rPr lang="en-US" b="1" dirty="0"/>
            </a:br>
            <a:endParaRPr lang="en-IN" dirty="0"/>
          </a:p>
        </p:txBody>
      </p:sp>
      <p:sp>
        <p:nvSpPr>
          <p:cNvPr id="3" name="Content Placeholder 2"/>
          <p:cNvSpPr>
            <a:spLocks noGrp="1"/>
          </p:cNvSpPr>
          <p:nvPr>
            <p:ph idx="1"/>
          </p:nvPr>
        </p:nvSpPr>
        <p:spPr>
          <a:xfrm>
            <a:off x="457200" y="1052736"/>
            <a:ext cx="8229600" cy="5073427"/>
          </a:xfrm>
        </p:spPr>
        <p:txBody>
          <a:bodyPr>
            <a:normAutofit fontScale="62500" lnSpcReduction="20000"/>
          </a:bodyPr>
          <a:lstStyle/>
          <a:p>
            <a:pPr marL="0" indent="0" fontAlgn="base">
              <a:buNone/>
            </a:pPr>
            <a:r>
              <a:rPr lang="en-US" b="1" dirty="0"/>
              <a:t>Symbol tables</a:t>
            </a:r>
            <a:r>
              <a:rPr lang="en-US" dirty="0"/>
              <a:t>: Linear probing is commonly used in symbol tables, which are used in compilers and interpreters to store variables and their associated values. Since symbol tables can grow dynamically, linear probing can be used to handle collisions and ensure that variables are stored efficiently.</a:t>
            </a:r>
          </a:p>
          <a:p>
            <a:pPr marL="0" indent="0" fontAlgn="base">
              <a:buNone/>
            </a:pPr>
            <a:r>
              <a:rPr lang="en-US" b="1" dirty="0"/>
              <a:t>Caching</a:t>
            </a:r>
            <a:r>
              <a:rPr lang="en-US" dirty="0"/>
              <a:t>: Linear probing can be used in caching systems to store frequently accessed data in memory. When a cache miss occurs, the data can be loaded into the cache using linear probing, and when a collision occurs, the next available slot in the cache can be used to store the data.</a:t>
            </a:r>
          </a:p>
          <a:p>
            <a:pPr marL="0" indent="0" fontAlgn="base">
              <a:buNone/>
            </a:pPr>
            <a:r>
              <a:rPr lang="en-US" b="1" dirty="0"/>
              <a:t>Databases</a:t>
            </a:r>
            <a:r>
              <a:rPr lang="en-US" dirty="0"/>
              <a:t>: Linear probing can be used in databases to store records and their associated keys. When a collision occurs, linear probing can be used to find the next available slot to store the record.</a:t>
            </a:r>
          </a:p>
          <a:p>
            <a:pPr marL="0" indent="0" fontAlgn="base">
              <a:buNone/>
            </a:pPr>
            <a:r>
              <a:rPr lang="en-US" b="1" dirty="0"/>
              <a:t>Compiler design</a:t>
            </a:r>
            <a:r>
              <a:rPr lang="en-US" dirty="0"/>
              <a:t>: Linear probing can be used in compiler design to implement symbol tables, error recovery mechanisms, and syntax analysis.</a:t>
            </a:r>
          </a:p>
          <a:p>
            <a:pPr marL="0" indent="0" fontAlgn="base">
              <a:buNone/>
            </a:pPr>
            <a:r>
              <a:rPr lang="en-US" b="1" dirty="0"/>
              <a:t>Spell checking: </a:t>
            </a:r>
            <a:r>
              <a:rPr lang="en-US" dirty="0"/>
              <a:t>Linear probing can be used in spell-checking software to store the dictionary of words and their associated frequency counts. When a collision occurs, linear probing can be used to store the word in the next available slot.</a:t>
            </a:r>
          </a:p>
          <a:p>
            <a:pPr marL="0" indent="0">
              <a:buNone/>
            </a:pPr>
            <a:endParaRPr lang="en-IN" dirty="0"/>
          </a:p>
        </p:txBody>
      </p:sp>
    </p:spTree>
    <p:extLst>
      <p:ext uri="{BB962C8B-B14F-4D97-AF65-F5344CB8AC3E}">
        <p14:creationId xmlns:p14="http://schemas.microsoft.com/office/powerpoint/2010/main" val="1281674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br>
              <a:rPr lang="en-US" b="1" dirty="0"/>
            </a:br>
            <a:r>
              <a:rPr lang="en-US" b="1" dirty="0"/>
              <a:t>Quadratic Probing</a:t>
            </a:r>
            <a:br>
              <a:rPr lang="en-US" b="1" dirty="0"/>
            </a:br>
            <a:endParaRPr lang="en-IN" dirty="0"/>
          </a:p>
        </p:txBody>
      </p:sp>
      <p:sp>
        <p:nvSpPr>
          <p:cNvPr id="3" name="Content Placeholder 2"/>
          <p:cNvSpPr>
            <a:spLocks noGrp="1"/>
          </p:cNvSpPr>
          <p:nvPr>
            <p:ph idx="1"/>
          </p:nvPr>
        </p:nvSpPr>
        <p:spPr>
          <a:xfrm>
            <a:off x="457200" y="836712"/>
            <a:ext cx="8229600" cy="5289451"/>
          </a:xfrm>
        </p:spPr>
        <p:txBody>
          <a:bodyPr>
            <a:normAutofit fontScale="47500" lnSpcReduction="20000"/>
          </a:bodyPr>
          <a:lstStyle/>
          <a:p>
            <a:pPr marL="0" indent="0" fontAlgn="base">
              <a:buNone/>
            </a:pPr>
            <a:r>
              <a:rPr lang="en-US" sz="3800" b="1" dirty="0">
                <a:latin typeface="Arial" pitchFamily="34" charset="0"/>
                <a:cs typeface="Arial" pitchFamily="34" charset="0"/>
              </a:rPr>
              <a:t>Quadratic probing is an open-addressing scheme where we see for the i</a:t>
            </a:r>
            <a:r>
              <a:rPr lang="en-US" sz="3800" b="1" baseline="30000" dirty="0">
                <a:latin typeface="Arial" pitchFamily="34" charset="0"/>
                <a:cs typeface="Arial" pitchFamily="34" charset="0"/>
              </a:rPr>
              <a:t>2</a:t>
            </a:r>
            <a:r>
              <a:rPr lang="en-US" sz="3800" b="1" dirty="0">
                <a:latin typeface="Arial" pitchFamily="34" charset="0"/>
                <a:cs typeface="Arial" pitchFamily="34" charset="0"/>
              </a:rPr>
              <a:t>‘th slot in the </a:t>
            </a:r>
            <a:r>
              <a:rPr lang="en-US" sz="3800" b="1" dirty="0" err="1">
                <a:latin typeface="Arial" pitchFamily="34" charset="0"/>
                <a:cs typeface="Arial" pitchFamily="34" charset="0"/>
              </a:rPr>
              <a:t>i’th</a:t>
            </a:r>
            <a:r>
              <a:rPr lang="en-US" sz="3800" b="1" dirty="0">
                <a:latin typeface="Arial" pitchFamily="34" charset="0"/>
                <a:cs typeface="Arial" pitchFamily="34" charset="0"/>
              </a:rPr>
              <a:t> iteration if the given hash value x collides in the hash table. </a:t>
            </a:r>
          </a:p>
          <a:p>
            <a:pPr marL="0" indent="0" fontAlgn="base">
              <a:buNone/>
            </a:pPr>
            <a:endParaRPr lang="en-US" sz="3800" b="1" dirty="0">
              <a:latin typeface="Arial" pitchFamily="34" charset="0"/>
              <a:cs typeface="Arial" pitchFamily="34" charset="0"/>
            </a:endParaRPr>
          </a:p>
          <a:p>
            <a:pPr marL="0" indent="0" fontAlgn="base">
              <a:buNone/>
            </a:pPr>
            <a:r>
              <a:rPr lang="en-US" sz="3800" b="1" dirty="0">
                <a:latin typeface="Arial" pitchFamily="34" charset="0"/>
                <a:cs typeface="Arial" pitchFamily="34" charset="0"/>
              </a:rPr>
              <a:t>(i)If the slot hash(x) % S is full, then we try (hash(x) + 1*1) % S.</a:t>
            </a:r>
          </a:p>
          <a:p>
            <a:pPr marL="0" indent="0" fontAlgn="base">
              <a:buNone/>
            </a:pPr>
            <a:endParaRPr lang="en-US" sz="3800" b="1" dirty="0">
              <a:latin typeface="Arial" pitchFamily="34" charset="0"/>
              <a:cs typeface="Arial" pitchFamily="34" charset="0"/>
            </a:endParaRPr>
          </a:p>
          <a:p>
            <a:pPr marL="0" indent="0" fontAlgn="base">
              <a:buNone/>
            </a:pPr>
            <a:r>
              <a:rPr lang="en-US" sz="3800" b="1" dirty="0">
                <a:latin typeface="Arial" pitchFamily="34" charset="0"/>
                <a:cs typeface="Arial" pitchFamily="34" charset="0"/>
              </a:rPr>
              <a:t>(ii)If (hash(x) + 1*1) % S is also full, then we try (hash(x) + 2*2) % S.</a:t>
            </a:r>
          </a:p>
          <a:p>
            <a:pPr marL="0" indent="0" fontAlgn="base">
              <a:buNone/>
            </a:pPr>
            <a:endParaRPr lang="en-US" sz="3800" b="1" dirty="0">
              <a:latin typeface="Arial" pitchFamily="34" charset="0"/>
              <a:cs typeface="Arial" pitchFamily="34" charset="0"/>
            </a:endParaRPr>
          </a:p>
          <a:p>
            <a:pPr marL="0" indent="0" fontAlgn="base">
              <a:buNone/>
            </a:pPr>
            <a:r>
              <a:rPr lang="en-US" sz="3800" b="1" dirty="0">
                <a:latin typeface="Arial" pitchFamily="34" charset="0"/>
                <a:cs typeface="Arial" pitchFamily="34" charset="0"/>
              </a:rPr>
              <a:t>(iii)If (hash(x) + 2*2) % S is also full, then we try (hash(x) + 3*3) % S.</a:t>
            </a:r>
          </a:p>
          <a:p>
            <a:pPr marL="0" indent="0" fontAlgn="base">
              <a:buNone/>
            </a:pPr>
            <a:endParaRPr lang="en-US" sz="3800" b="1" dirty="0">
              <a:latin typeface="Arial" pitchFamily="34" charset="0"/>
              <a:cs typeface="Arial" pitchFamily="34" charset="0"/>
            </a:endParaRPr>
          </a:p>
          <a:p>
            <a:pPr marL="0" indent="0" fontAlgn="base">
              <a:buNone/>
            </a:pPr>
            <a:r>
              <a:rPr lang="en-US" sz="3800" b="1" dirty="0">
                <a:latin typeface="Arial" pitchFamily="34" charset="0"/>
                <a:cs typeface="Arial" pitchFamily="34" charset="0"/>
              </a:rPr>
              <a:t>This process is repeated for all the values of i until an empty slot is found.</a:t>
            </a:r>
          </a:p>
          <a:p>
            <a:pPr marL="0" indent="0" fontAlgn="base">
              <a:buNone/>
            </a:pPr>
            <a:endParaRPr lang="en-US" sz="3800" b="1" dirty="0">
              <a:latin typeface="Arial" pitchFamily="34" charset="0"/>
              <a:cs typeface="Arial" pitchFamily="34" charset="0"/>
            </a:endParaRPr>
          </a:p>
          <a:p>
            <a:pPr marL="0" indent="0" fontAlgn="base">
              <a:buNone/>
            </a:pPr>
            <a:r>
              <a:rPr lang="en-US" sz="3800" b="1" dirty="0">
                <a:latin typeface="Arial" pitchFamily="34" charset="0"/>
                <a:cs typeface="Arial" pitchFamily="34" charset="0"/>
              </a:rPr>
              <a:t>For example: Let us consider a simple hash function as “key mod 7” and  sequence of keys as 50, 700, 76, 85, 92, 73, 101</a:t>
            </a:r>
          </a:p>
          <a:p>
            <a:pPr marL="0" indent="0">
              <a:buNone/>
            </a:pPr>
            <a:br>
              <a:rPr lang="en-US" sz="3800" b="1" dirty="0">
                <a:latin typeface="Arial" pitchFamily="34" charset="0"/>
                <a:cs typeface="Arial" pitchFamily="34" charset="0"/>
              </a:rPr>
            </a:br>
            <a:endParaRPr lang="en-US" sz="3800" b="1" dirty="0">
              <a:latin typeface="Arial" pitchFamily="34" charset="0"/>
              <a:cs typeface="Arial" pitchFamily="34" charset="0"/>
            </a:endParaRPr>
          </a:p>
          <a:p>
            <a:pPr marL="0" indent="0">
              <a:buNone/>
            </a:pPr>
            <a:endParaRPr lang="en-IN" dirty="0"/>
          </a:p>
        </p:txBody>
      </p:sp>
    </p:spTree>
    <p:extLst>
      <p:ext uri="{BB962C8B-B14F-4D97-AF65-F5344CB8AC3E}">
        <p14:creationId xmlns:p14="http://schemas.microsoft.com/office/powerpoint/2010/main" val="3706999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1560" y="980728"/>
            <a:ext cx="8208912"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75497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9C78F-8D20-0943-BDC2-0B9C9AC873CD}"/>
              </a:ext>
            </a:extLst>
          </p:cNvPr>
          <p:cNvSpPr>
            <a:spLocks noGrp="1"/>
          </p:cNvSpPr>
          <p:nvPr>
            <p:ph type="title"/>
          </p:nvPr>
        </p:nvSpPr>
        <p:spPr>
          <a:xfrm>
            <a:off x="457200" y="2132856"/>
            <a:ext cx="8229600" cy="1143000"/>
          </a:xfrm>
        </p:spPr>
        <p:txBody>
          <a:bodyPr>
            <a:normAutofit fontScale="90000"/>
          </a:bodyPr>
          <a:lstStyle/>
          <a:p>
            <a:r>
              <a:rPr lang="en-US" b="0" i="0" dirty="0">
                <a:solidFill>
                  <a:srgbClr val="0D0D0D"/>
                </a:solidFill>
                <a:effectLst/>
                <a:highlight>
                  <a:srgbClr val="FFFFFF"/>
                </a:highlight>
                <a:latin typeface="Söhne"/>
              </a:rPr>
              <a:t>Let's say we have a hash table of size 10 and we want to insert the following keys: 12, 22, 32, 42, 52, 62, 72, 82, 92, 102.</a:t>
            </a:r>
            <a:endParaRPr lang="en-IN" dirty="0"/>
          </a:p>
        </p:txBody>
      </p:sp>
    </p:spTree>
    <p:extLst>
      <p:ext uri="{BB962C8B-B14F-4D97-AF65-F5344CB8AC3E}">
        <p14:creationId xmlns:p14="http://schemas.microsoft.com/office/powerpoint/2010/main" val="3322812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F35D7-1D0A-6212-6FB5-96303FA496A9}"/>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3DA96583-607C-26A5-5147-2E6EBF0D505C}"/>
              </a:ext>
            </a:extLst>
          </p:cNvPr>
          <p:cNvPicPr>
            <a:picLocks noGrp="1" noChangeAspect="1"/>
          </p:cNvPicPr>
          <p:nvPr>
            <p:ph idx="1"/>
          </p:nvPr>
        </p:nvPicPr>
        <p:blipFill>
          <a:blip r:embed="rId2"/>
          <a:stretch>
            <a:fillRect/>
          </a:stretch>
        </p:blipFill>
        <p:spPr>
          <a:xfrm>
            <a:off x="2203763" y="1600200"/>
            <a:ext cx="4736473" cy="4525963"/>
          </a:xfrm>
        </p:spPr>
      </p:pic>
    </p:spTree>
    <p:extLst>
      <p:ext uri="{BB962C8B-B14F-4D97-AF65-F5344CB8AC3E}">
        <p14:creationId xmlns:p14="http://schemas.microsoft.com/office/powerpoint/2010/main" val="1558010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hashing</a:t>
            </a:r>
            <a:endParaRPr lang="en-IN" dirty="0"/>
          </a:p>
        </p:txBody>
      </p:sp>
      <p:sp>
        <p:nvSpPr>
          <p:cNvPr id="3" name="Content Placeholder 2"/>
          <p:cNvSpPr>
            <a:spLocks noGrp="1"/>
          </p:cNvSpPr>
          <p:nvPr>
            <p:ph idx="1"/>
          </p:nvPr>
        </p:nvSpPr>
        <p:spPr/>
        <p:txBody>
          <a:bodyPr>
            <a:normAutofit/>
          </a:bodyPr>
          <a:lstStyle/>
          <a:p>
            <a:pPr marL="0" indent="0">
              <a:buNone/>
            </a:pPr>
            <a:r>
              <a:rPr lang="en-US" sz="2400" dirty="0">
                <a:latin typeface="Arial" pitchFamily="34" charset="0"/>
                <a:cs typeface="Arial" pitchFamily="34" charset="0"/>
              </a:rPr>
              <a:t>Double hashing is a collision resolution technique used in hash tables. It works by using two hash functions to compute two different hash values for a given key. The first hash function is used to compute the initial hash value, and the second hash function is used to compute the step size for the probing sequence.</a:t>
            </a:r>
          </a:p>
          <a:p>
            <a:pPr marL="0" indent="0">
              <a:buNone/>
            </a:pPr>
            <a:r>
              <a:rPr lang="en-US" sz="2400" dirty="0">
                <a:latin typeface="Arial" pitchFamily="34" charset="0"/>
                <a:cs typeface="Arial" pitchFamily="34" charset="0"/>
              </a:rPr>
              <a:t>Double hashing has the ability to have a low collision rate, as it uses two hash functions to compute the hash value and the step size. This means that the probability of a collision occurring is lower than in other collision resolution techniques such as linear probing or quadratic probing.</a:t>
            </a:r>
            <a:endParaRPr lang="en-IN" sz="2400" dirty="0">
              <a:latin typeface="Arial" pitchFamily="34" charset="0"/>
              <a:cs typeface="Arial" pitchFamily="34" charset="0"/>
            </a:endParaRPr>
          </a:p>
        </p:txBody>
      </p:sp>
    </p:spTree>
    <p:extLst>
      <p:ext uri="{BB962C8B-B14F-4D97-AF65-F5344CB8AC3E}">
        <p14:creationId xmlns:p14="http://schemas.microsoft.com/office/powerpoint/2010/main" val="570229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Advantage/Disadvantage of Double hashing</a:t>
            </a:r>
            <a:endParaRPr lang="en-IN" dirty="0"/>
          </a:p>
        </p:txBody>
      </p:sp>
      <p:sp>
        <p:nvSpPr>
          <p:cNvPr id="3" name="Content Placeholder 2"/>
          <p:cNvSpPr>
            <a:spLocks noGrp="1"/>
          </p:cNvSpPr>
          <p:nvPr>
            <p:ph idx="1"/>
          </p:nvPr>
        </p:nvSpPr>
        <p:spPr>
          <a:xfrm>
            <a:off x="395536" y="1600200"/>
            <a:ext cx="8291264" cy="4525963"/>
          </a:xfrm>
        </p:spPr>
        <p:txBody>
          <a:bodyPr/>
          <a:lstStyle/>
          <a:p>
            <a:pPr marL="0" indent="0" fontAlgn="base">
              <a:buNone/>
            </a:pPr>
            <a:r>
              <a:rPr lang="en-US" dirty="0"/>
              <a:t>(i)The advantage of Double hashing is that it is one of the best forms of probing, producing a uniform distribution of records throughout a hash table.</a:t>
            </a:r>
          </a:p>
          <a:p>
            <a:pPr marL="0" indent="0" fontAlgn="base">
              <a:buNone/>
            </a:pPr>
            <a:r>
              <a:rPr lang="en-US" dirty="0"/>
              <a:t>(ii)This technique does not yield any clusters.</a:t>
            </a:r>
          </a:p>
          <a:p>
            <a:pPr marL="0" indent="0" fontAlgn="base">
              <a:buNone/>
            </a:pPr>
            <a:r>
              <a:rPr lang="en-US" dirty="0"/>
              <a:t>(iii)It is one of the effective methods for resolving collisions.</a:t>
            </a:r>
          </a:p>
          <a:p>
            <a:pPr marL="0" indent="0">
              <a:buNone/>
            </a:pPr>
            <a:endParaRPr lang="en-IN" dirty="0"/>
          </a:p>
        </p:txBody>
      </p:sp>
    </p:spTree>
    <p:extLst>
      <p:ext uri="{BB962C8B-B14F-4D97-AF65-F5344CB8AC3E}">
        <p14:creationId xmlns:p14="http://schemas.microsoft.com/office/powerpoint/2010/main" val="1169139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Collision?</a:t>
            </a:r>
            <a:endParaRPr lang="en-IN" dirty="0"/>
          </a:p>
        </p:txBody>
      </p:sp>
      <p:sp>
        <p:nvSpPr>
          <p:cNvPr id="3" name="Content Placeholder 2"/>
          <p:cNvSpPr>
            <a:spLocks noGrp="1"/>
          </p:cNvSpPr>
          <p:nvPr>
            <p:ph idx="1"/>
          </p:nvPr>
        </p:nvSpPr>
        <p:spPr/>
        <p:txBody>
          <a:bodyPr>
            <a:normAutofit fontScale="92500"/>
          </a:bodyPr>
          <a:lstStyle/>
          <a:p>
            <a:pPr marL="0" indent="0" fontAlgn="base">
              <a:buNone/>
            </a:pPr>
            <a:r>
              <a:rPr lang="en-US" dirty="0"/>
              <a:t>There is a possibility that two keys result in the same value. The situation where a newly inserted key maps to an already occupied slot in the hash table is called collision and must be handled using some collision handling technique. </a:t>
            </a:r>
          </a:p>
          <a:p>
            <a:pPr marL="0" indent="0" fontAlgn="base">
              <a:buNone/>
            </a:pPr>
            <a:r>
              <a:rPr lang="en-US" dirty="0"/>
              <a:t>There are mainly two methods to handle collision: </a:t>
            </a:r>
          </a:p>
          <a:p>
            <a:pPr marL="0" indent="0" fontAlgn="base">
              <a:buNone/>
            </a:pPr>
            <a:r>
              <a:rPr lang="en-US" dirty="0"/>
              <a:t>Separate Chaining </a:t>
            </a:r>
          </a:p>
          <a:p>
            <a:pPr marL="0" indent="0" fontAlgn="base">
              <a:buNone/>
            </a:pPr>
            <a:r>
              <a:rPr lang="en-US" dirty="0"/>
              <a:t>Open Addressing </a:t>
            </a:r>
          </a:p>
          <a:p>
            <a:pPr marL="0" indent="0" fontAlgn="base">
              <a:buNone/>
            </a:pPr>
            <a:endParaRPr lang="en-US" dirty="0"/>
          </a:p>
          <a:p>
            <a:pPr marL="0" indent="0">
              <a:buNone/>
            </a:pPr>
            <a:endParaRPr lang="en-IN" dirty="0"/>
          </a:p>
        </p:txBody>
      </p:sp>
    </p:spTree>
    <p:extLst>
      <p:ext uri="{BB962C8B-B14F-4D97-AF65-F5344CB8AC3E}">
        <p14:creationId xmlns:p14="http://schemas.microsoft.com/office/powerpoint/2010/main" val="3093394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a:t>
            </a:r>
            <a:endParaRPr lang="en-IN" dirty="0"/>
          </a:p>
        </p:txBody>
      </p:sp>
      <p:sp>
        <p:nvSpPr>
          <p:cNvPr id="3" name="Content Placeholder 2"/>
          <p:cNvSpPr>
            <a:spLocks noGrp="1"/>
          </p:cNvSpPr>
          <p:nvPr>
            <p:ph idx="1"/>
          </p:nvPr>
        </p:nvSpPr>
        <p:spPr/>
        <p:txBody>
          <a:bodyPr/>
          <a:lstStyle/>
          <a:p>
            <a:pPr marL="0" indent="0">
              <a:buNone/>
            </a:pPr>
            <a:r>
              <a:rPr lang="en-US" dirty="0"/>
              <a:t>(i)it requires the use of two hash functions, which can increase the computational complexity of the insertion and search operations. </a:t>
            </a:r>
          </a:p>
          <a:p>
            <a:pPr marL="0" indent="0">
              <a:buNone/>
            </a:pPr>
            <a:r>
              <a:rPr lang="en-US" dirty="0"/>
              <a:t>(ii)It requires a good choice of hash functions to achieve good performance. If the hash functions are not well-designed, the collision rate may still be high.</a:t>
            </a:r>
            <a:endParaRPr lang="en-IN" dirty="0"/>
          </a:p>
        </p:txBody>
      </p:sp>
    </p:spTree>
    <p:extLst>
      <p:ext uri="{BB962C8B-B14F-4D97-AF65-F5344CB8AC3E}">
        <p14:creationId xmlns:p14="http://schemas.microsoft.com/office/powerpoint/2010/main" val="3054647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US" sz="2400" dirty="0">
                <a:latin typeface="Arial" pitchFamily="34" charset="0"/>
                <a:cs typeface="Arial" pitchFamily="34" charset="0"/>
              </a:rPr>
              <a:t>Double hashing can be done using : </a:t>
            </a:r>
            <a:br>
              <a:rPr lang="en-US" sz="2400" dirty="0">
                <a:latin typeface="Arial" pitchFamily="34" charset="0"/>
                <a:cs typeface="Arial" pitchFamily="34" charset="0"/>
              </a:rPr>
            </a:br>
            <a:r>
              <a:rPr lang="en-US" sz="2400" b="1" dirty="0">
                <a:latin typeface="Arial" pitchFamily="34" charset="0"/>
                <a:cs typeface="Arial" pitchFamily="34" charset="0"/>
              </a:rPr>
              <a:t>(hash1(key) + i * hash2(key)) % TABLE_SIZE</a:t>
            </a:r>
            <a:r>
              <a:rPr lang="en-US" sz="2400" dirty="0">
                <a:latin typeface="Arial" pitchFamily="34" charset="0"/>
                <a:cs typeface="Arial" pitchFamily="34" charset="0"/>
              </a:rPr>
              <a:t> </a:t>
            </a:r>
            <a:br>
              <a:rPr lang="en-US" sz="2400" dirty="0">
                <a:latin typeface="Arial" pitchFamily="34" charset="0"/>
                <a:cs typeface="Arial" pitchFamily="34" charset="0"/>
              </a:rPr>
            </a:br>
            <a:r>
              <a:rPr lang="en-US" sz="2400" dirty="0">
                <a:latin typeface="Arial" pitchFamily="34" charset="0"/>
                <a:cs typeface="Arial" pitchFamily="34" charset="0"/>
              </a:rPr>
              <a:t>Here hash1() and hash2() are hash functions and TABLE_SIZE is size of hash table. </a:t>
            </a:r>
            <a:br>
              <a:rPr lang="en-US" sz="2400" dirty="0">
                <a:latin typeface="Arial" pitchFamily="34" charset="0"/>
                <a:cs typeface="Arial" pitchFamily="34" charset="0"/>
              </a:rPr>
            </a:br>
            <a:r>
              <a:rPr lang="en-US" sz="2400" dirty="0">
                <a:latin typeface="Arial" pitchFamily="34" charset="0"/>
                <a:cs typeface="Arial" pitchFamily="34" charset="0"/>
              </a:rPr>
              <a:t>(We repeat by increasing i when collision occurs)</a:t>
            </a:r>
          </a:p>
          <a:p>
            <a:pPr marL="0" indent="0" fontAlgn="base">
              <a:buNone/>
            </a:pPr>
            <a:r>
              <a:rPr lang="en-US" sz="2400" b="1"/>
              <a:t>Method :</a:t>
            </a:r>
            <a:r>
              <a:rPr lang="en-US" sz="2400" b="1" dirty="0"/>
              <a:t> </a:t>
            </a:r>
            <a:r>
              <a:rPr lang="en-US" sz="2400" dirty="0"/>
              <a:t>First hash function is typically hash1(key) = key % TABLE_SIZE</a:t>
            </a:r>
            <a:br>
              <a:rPr lang="en-US" sz="2400" dirty="0"/>
            </a:br>
            <a:r>
              <a:rPr lang="en-US" sz="2400" dirty="0"/>
              <a:t>A popular second hash function is </a:t>
            </a:r>
            <a:r>
              <a:rPr lang="en-US" sz="2400" b="1" dirty="0"/>
              <a:t>hash2(key) = PRIME – (key % PRIME)</a:t>
            </a:r>
            <a:r>
              <a:rPr lang="en-US" sz="2400" dirty="0"/>
              <a:t> where PRIME is a prime smaller than the TABLE_SIZE.</a:t>
            </a:r>
            <a:br>
              <a:rPr lang="en-US" sz="2400" dirty="0"/>
            </a:br>
            <a:endParaRPr lang="en-IN" sz="2400" dirty="0">
              <a:latin typeface="Arial" pitchFamily="34" charset="0"/>
              <a:cs typeface="Arial" pitchFamily="34" charset="0"/>
            </a:endParaRPr>
          </a:p>
        </p:txBody>
      </p:sp>
    </p:spTree>
    <p:extLst>
      <p:ext uri="{BB962C8B-B14F-4D97-AF65-F5344CB8AC3E}">
        <p14:creationId xmlns:p14="http://schemas.microsoft.com/office/powerpoint/2010/main" val="2828120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3608" y="1600200"/>
            <a:ext cx="7056784" cy="5141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8144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00808"/>
            <a:ext cx="8280920" cy="4449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125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Separate Chaining:</a:t>
            </a:r>
            <a:br>
              <a:rPr lang="en-US" b="1" dirty="0"/>
            </a:br>
            <a:endParaRPr lang="en-IN" dirty="0"/>
          </a:p>
        </p:txBody>
      </p:sp>
      <p:sp>
        <p:nvSpPr>
          <p:cNvPr id="3" name="Content Placeholder 2"/>
          <p:cNvSpPr>
            <a:spLocks noGrp="1"/>
          </p:cNvSpPr>
          <p:nvPr>
            <p:ph idx="1"/>
          </p:nvPr>
        </p:nvSpPr>
        <p:spPr/>
        <p:txBody>
          <a:bodyPr>
            <a:normAutofit fontScale="92500"/>
          </a:bodyPr>
          <a:lstStyle/>
          <a:p>
            <a:pPr marL="0" indent="0" fontAlgn="base">
              <a:buNone/>
            </a:pPr>
            <a:r>
              <a:rPr lang="en-US" dirty="0"/>
              <a:t>The idea behind separate chaining is to implement the array as a linked list called a chain. Separate chaining is one of the most popular and commonly used techniques in order to handle collisions.</a:t>
            </a:r>
          </a:p>
          <a:p>
            <a:pPr marL="0" indent="0" fontAlgn="base">
              <a:buNone/>
            </a:pPr>
            <a:r>
              <a:rPr lang="en-US" b="1" dirty="0"/>
              <a:t>Example:</a:t>
            </a:r>
            <a:r>
              <a:rPr lang="en-US" dirty="0"/>
              <a:t> Let us consider a simple hash function as “</a:t>
            </a:r>
            <a:r>
              <a:rPr lang="en-US" b="1" dirty="0"/>
              <a:t>key mod 7</a:t>
            </a:r>
            <a:r>
              <a:rPr lang="en-US" dirty="0"/>
              <a:t>” and a sequence of keys as 50, 700, 76, 85, 92, 73, 101</a:t>
            </a:r>
          </a:p>
          <a:p>
            <a:pPr marL="0" indent="0">
              <a:buNone/>
            </a:pPr>
            <a:br>
              <a:rPr lang="en-US" dirty="0"/>
            </a:br>
            <a:endParaRPr lang="en-US" dirty="0"/>
          </a:p>
          <a:p>
            <a:pPr marL="0" indent="0">
              <a:buNone/>
            </a:pPr>
            <a:endParaRPr lang="en-IN" dirty="0"/>
          </a:p>
        </p:txBody>
      </p:sp>
    </p:spTree>
    <p:extLst>
      <p:ext uri="{BB962C8B-B14F-4D97-AF65-F5344CB8AC3E}">
        <p14:creationId xmlns:p14="http://schemas.microsoft.com/office/powerpoint/2010/main" val="4264800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90066"/>
          </a:xfrm>
        </p:spPr>
        <p:txBody>
          <a:bodyPr>
            <a:normAutofit fontScale="90000"/>
          </a:bodyPr>
          <a:lstStyle/>
          <a:p>
            <a:endParaRPr lang="en-IN"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980728"/>
            <a:ext cx="8640959" cy="5877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1110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fontAlgn="base">
              <a:buNone/>
            </a:pPr>
            <a:r>
              <a:rPr lang="en-US" b="1" dirty="0"/>
              <a:t>Advantages:</a:t>
            </a:r>
          </a:p>
          <a:p>
            <a:pPr fontAlgn="base"/>
            <a:r>
              <a:rPr lang="en-US" dirty="0"/>
              <a:t>Simple to implement. </a:t>
            </a:r>
          </a:p>
          <a:p>
            <a:pPr fontAlgn="base"/>
            <a:r>
              <a:rPr lang="en-US" dirty="0"/>
              <a:t>Hash table never fills up, we can always add more elements to the chain. </a:t>
            </a:r>
          </a:p>
          <a:p>
            <a:pPr fontAlgn="base"/>
            <a:r>
              <a:rPr lang="en-US" dirty="0"/>
              <a:t>It is mostly used when it is unknown how many and how frequently keys may be inserted or deleted. </a:t>
            </a:r>
          </a:p>
          <a:p>
            <a:pPr marL="0" indent="0">
              <a:buNone/>
            </a:pPr>
            <a:endParaRPr lang="en-IN" dirty="0"/>
          </a:p>
        </p:txBody>
      </p:sp>
    </p:spTree>
    <p:extLst>
      <p:ext uri="{BB962C8B-B14F-4D97-AF65-F5344CB8AC3E}">
        <p14:creationId xmlns:p14="http://schemas.microsoft.com/office/powerpoint/2010/main" val="946826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marL="0" indent="0" fontAlgn="base">
              <a:buNone/>
            </a:pPr>
            <a:r>
              <a:rPr lang="en-US" b="1" dirty="0"/>
              <a:t>Disadvantages: </a:t>
            </a:r>
          </a:p>
          <a:p>
            <a:pPr fontAlgn="base"/>
            <a:r>
              <a:rPr lang="en-US" dirty="0"/>
              <a:t>The cache performance of chaining is not good as keys are stored using a linked list. Open addressing provides better cache performance as everything is stored in the same table. </a:t>
            </a:r>
          </a:p>
          <a:p>
            <a:pPr fontAlgn="base"/>
            <a:r>
              <a:rPr lang="en-US" dirty="0"/>
              <a:t>Wastage of Space (Some Parts of the hash table are never used) </a:t>
            </a:r>
          </a:p>
          <a:p>
            <a:pPr fontAlgn="base"/>
            <a:r>
              <a:rPr lang="en-US" dirty="0"/>
              <a:t>If the chain becomes long, then search time can become O(n) in the worst case</a:t>
            </a:r>
          </a:p>
          <a:p>
            <a:pPr fontAlgn="base"/>
            <a:r>
              <a:rPr lang="en-US" dirty="0"/>
              <a:t>Uses extra space for links</a:t>
            </a:r>
          </a:p>
          <a:p>
            <a:pPr marL="0" indent="0">
              <a:buNone/>
            </a:pPr>
            <a:br>
              <a:rPr lang="en-US" dirty="0"/>
            </a:br>
            <a:endParaRPr lang="en-IN" dirty="0"/>
          </a:p>
        </p:txBody>
      </p:sp>
    </p:spTree>
    <p:extLst>
      <p:ext uri="{BB962C8B-B14F-4D97-AF65-F5344CB8AC3E}">
        <p14:creationId xmlns:p14="http://schemas.microsoft.com/office/powerpoint/2010/main" val="4102140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Open </a:t>
            </a:r>
            <a:r>
              <a:rPr lang="en-US" b="1"/>
              <a:t>Addressing(Closed Hashing)</a:t>
            </a:r>
            <a:br>
              <a:rPr lang="en-US" b="1" dirty="0"/>
            </a:br>
            <a:endParaRPr lang="en-IN" dirty="0"/>
          </a:p>
        </p:txBody>
      </p:sp>
      <p:sp>
        <p:nvSpPr>
          <p:cNvPr id="3" name="Content Placeholder 2"/>
          <p:cNvSpPr>
            <a:spLocks noGrp="1"/>
          </p:cNvSpPr>
          <p:nvPr>
            <p:ph idx="1"/>
          </p:nvPr>
        </p:nvSpPr>
        <p:spPr/>
        <p:txBody>
          <a:bodyPr>
            <a:normAutofit/>
          </a:bodyPr>
          <a:lstStyle/>
          <a:p>
            <a:pPr marL="0" indent="0" fontAlgn="base">
              <a:buNone/>
            </a:pPr>
            <a:r>
              <a:rPr lang="en-US" dirty="0"/>
              <a:t>Like separate chaining, open addressing is a method for handling collisions. In Open Addressing, all elements are stored in the </a:t>
            </a:r>
            <a:r>
              <a:rPr lang="en-US" b="1" dirty="0"/>
              <a:t>hash table</a:t>
            </a:r>
            <a:r>
              <a:rPr lang="en-US" dirty="0"/>
              <a:t> itself. So at any point, the size of the table must be greater than or equal to the total number of keys (Note that we can increase table size by copying old data if needed). This approach is also known as closed hashing. This entire procedure is based upon probing. </a:t>
            </a:r>
          </a:p>
          <a:p>
            <a:pPr marL="0" indent="0">
              <a:buNone/>
            </a:pPr>
            <a:endParaRPr lang="en-IN" dirty="0"/>
          </a:p>
        </p:txBody>
      </p:sp>
    </p:spTree>
    <p:extLst>
      <p:ext uri="{BB962C8B-B14F-4D97-AF65-F5344CB8AC3E}">
        <p14:creationId xmlns:p14="http://schemas.microsoft.com/office/powerpoint/2010/main" val="3314908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Different ways of Open Addressing:</a:t>
            </a:r>
            <a:br>
              <a:rPr lang="en-US" b="1" dirty="0"/>
            </a:br>
            <a:endParaRPr lang="en-IN" dirty="0"/>
          </a:p>
        </p:txBody>
      </p:sp>
      <p:sp>
        <p:nvSpPr>
          <p:cNvPr id="3" name="Content Placeholder 2"/>
          <p:cNvSpPr>
            <a:spLocks noGrp="1"/>
          </p:cNvSpPr>
          <p:nvPr>
            <p:ph idx="1"/>
          </p:nvPr>
        </p:nvSpPr>
        <p:spPr/>
        <p:txBody>
          <a:bodyPr>
            <a:normAutofit fontScale="85000" lnSpcReduction="20000"/>
          </a:bodyPr>
          <a:lstStyle/>
          <a:p>
            <a:pPr marL="514350" indent="-514350" fontAlgn="base">
              <a:buAutoNum type="arabicPeriod"/>
            </a:pPr>
            <a:r>
              <a:rPr lang="en-US" b="1" dirty="0"/>
              <a:t>Linear Probing: </a:t>
            </a:r>
          </a:p>
          <a:p>
            <a:pPr marL="0" indent="0" fontAlgn="base">
              <a:buNone/>
            </a:pPr>
            <a:r>
              <a:rPr lang="en-IN" b="1" dirty="0"/>
              <a:t>2. Quadratic Probing </a:t>
            </a:r>
          </a:p>
          <a:p>
            <a:pPr marL="0" indent="0" fontAlgn="base">
              <a:buNone/>
            </a:pPr>
            <a:r>
              <a:rPr lang="en-IN" b="1" dirty="0"/>
              <a:t>3.</a:t>
            </a:r>
            <a:r>
              <a:rPr lang="en-IN" b="1" u="sng" dirty="0"/>
              <a:t> </a:t>
            </a:r>
            <a:r>
              <a:rPr lang="en-IN" b="1" dirty="0"/>
              <a:t>Double Hashing</a:t>
            </a:r>
          </a:p>
          <a:p>
            <a:pPr marL="0" indent="0" fontAlgn="base">
              <a:buNone/>
            </a:pPr>
            <a:endParaRPr lang="en-IN" b="1" dirty="0"/>
          </a:p>
          <a:p>
            <a:pPr marL="0" indent="0" fontAlgn="base">
              <a:buNone/>
            </a:pPr>
            <a:r>
              <a:rPr lang="en-US" b="1" dirty="0"/>
              <a:t>1. Linear Probing: </a:t>
            </a:r>
          </a:p>
          <a:p>
            <a:pPr marL="0" indent="0" fontAlgn="base">
              <a:buNone/>
            </a:pPr>
            <a:r>
              <a:rPr lang="en-US" dirty="0"/>
              <a:t>In linear probing, the hash table is searched sequentially that starts from the original location of the hash. If in case the location that we get is already occupied, then we check for the next location. </a:t>
            </a:r>
          </a:p>
          <a:p>
            <a:pPr marL="0" indent="0" fontAlgn="base">
              <a:buNone/>
            </a:pPr>
            <a:r>
              <a:rPr lang="en-US" dirty="0">
                <a:effectLst/>
              </a:rPr>
              <a:t>The function used for rehashing is as follows: </a:t>
            </a:r>
          </a:p>
          <a:p>
            <a:pPr marL="0" indent="0" fontAlgn="base">
              <a:buNone/>
            </a:pPr>
            <a:r>
              <a:rPr lang="en-US" dirty="0">
                <a:effectLst/>
              </a:rPr>
              <a:t>rehash(key) = (</a:t>
            </a:r>
            <a:r>
              <a:rPr lang="en-US" dirty="0" err="1">
                <a:effectLst/>
              </a:rPr>
              <a:t>n+</a:t>
            </a:r>
            <a:r>
              <a:rPr lang="en-US" dirty="0" err="1"/>
              <a:t>i</a:t>
            </a:r>
            <a:r>
              <a:rPr lang="en-US"/>
              <a:t>)</a:t>
            </a:r>
            <a:r>
              <a:rPr lang="en-US">
                <a:effectLst/>
              </a:rPr>
              <a:t>table-size</a:t>
            </a:r>
            <a:r>
              <a:rPr lang="en-US" dirty="0">
                <a:effectLst/>
              </a:rPr>
              <a:t>. </a:t>
            </a:r>
          </a:p>
          <a:p>
            <a:pPr marL="0" indent="0" fontAlgn="base">
              <a:buNone/>
            </a:pPr>
            <a:endParaRPr lang="en-US" b="1" dirty="0"/>
          </a:p>
          <a:p>
            <a:pPr marL="0" indent="0">
              <a:buNone/>
            </a:pPr>
            <a:endParaRPr lang="en-IN" dirty="0"/>
          </a:p>
        </p:txBody>
      </p:sp>
    </p:spTree>
    <p:extLst>
      <p:ext uri="{BB962C8B-B14F-4D97-AF65-F5344CB8AC3E}">
        <p14:creationId xmlns:p14="http://schemas.microsoft.com/office/powerpoint/2010/main" val="4271487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TotalTime>
  <Words>1399</Words>
  <Application>Microsoft Office PowerPoint</Application>
  <PresentationFormat>On-screen Show (4:3)</PresentationFormat>
  <Paragraphs>70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Söhne</vt:lpstr>
      <vt:lpstr>Office Theme</vt:lpstr>
      <vt:lpstr>Collision</vt:lpstr>
      <vt:lpstr>What is Collision?</vt:lpstr>
      <vt:lpstr>PowerPoint Presentation</vt:lpstr>
      <vt:lpstr>Separate Chaining: </vt:lpstr>
      <vt:lpstr>PowerPoint Presentation</vt:lpstr>
      <vt:lpstr>PowerPoint Presentation</vt:lpstr>
      <vt:lpstr>PowerPoint Presentation</vt:lpstr>
      <vt:lpstr>Open Addressing(Closed Hashing) </vt:lpstr>
      <vt:lpstr>Different ways of Open Addressing: </vt:lpstr>
      <vt:lpstr>PowerPoint Presentation</vt:lpstr>
      <vt:lpstr>PowerPoint Presentation</vt:lpstr>
      <vt:lpstr>PowerPoint Presentation</vt:lpstr>
      <vt:lpstr> Applications of linear probing:  </vt:lpstr>
      <vt:lpstr> Quadratic Probing </vt:lpstr>
      <vt:lpstr>PowerPoint Presentation</vt:lpstr>
      <vt:lpstr>Let's say we have a hash table of size 10 and we want to insert the following keys: 12, 22, 32, 42, 52, 62, 72, 82, 92, 102.</vt:lpstr>
      <vt:lpstr>PowerPoint Presentation</vt:lpstr>
      <vt:lpstr>Double hashing</vt:lpstr>
      <vt:lpstr>Advantage/Disadvantage of Double hashing</vt:lpstr>
      <vt:lpstr>Disadvantages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Seema Kumari</cp:lastModifiedBy>
  <cp:revision>48</cp:revision>
  <dcterms:created xsi:type="dcterms:W3CDTF">2023-04-18T17:45:21Z</dcterms:created>
  <dcterms:modified xsi:type="dcterms:W3CDTF">2024-05-01T04:23:57Z</dcterms:modified>
</cp:coreProperties>
</file>