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43" r:id="rId2"/>
    <p:sldId id="344" r:id="rId3"/>
    <p:sldId id="342" r:id="rId4"/>
    <p:sldId id="257" r:id="rId5"/>
    <p:sldId id="259" r:id="rId6"/>
    <p:sldId id="260" r:id="rId7"/>
    <p:sldId id="261" r:id="rId8"/>
    <p:sldId id="262" r:id="rId9"/>
    <p:sldId id="345" r:id="rId10"/>
    <p:sldId id="346" r:id="rId11"/>
    <p:sldId id="347" r:id="rId12"/>
    <p:sldId id="359" r:id="rId13"/>
    <p:sldId id="348" r:id="rId14"/>
    <p:sldId id="349" r:id="rId15"/>
    <p:sldId id="350" r:id="rId16"/>
    <p:sldId id="385" r:id="rId17"/>
    <p:sldId id="358" r:id="rId18"/>
    <p:sldId id="386" r:id="rId19"/>
    <p:sldId id="351" r:id="rId20"/>
    <p:sldId id="357" r:id="rId21"/>
    <p:sldId id="383" r:id="rId22"/>
    <p:sldId id="384" r:id="rId23"/>
    <p:sldId id="366" r:id="rId24"/>
    <p:sldId id="380" r:id="rId25"/>
    <p:sldId id="381" r:id="rId26"/>
    <p:sldId id="382" r:id="rId27"/>
    <p:sldId id="352" r:id="rId28"/>
    <p:sldId id="371" r:id="rId29"/>
    <p:sldId id="372" r:id="rId30"/>
    <p:sldId id="373" r:id="rId31"/>
    <p:sldId id="374" r:id="rId32"/>
    <p:sldId id="376" r:id="rId33"/>
    <p:sldId id="377" r:id="rId34"/>
    <p:sldId id="360" r:id="rId35"/>
    <p:sldId id="378" r:id="rId36"/>
    <p:sldId id="379" r:id="rId37"/>
    <p:sldId id="364" r:id="rId38"/>
    <p:sldId id="353" r:id="rId39"/>
    <p:sldId id="266" r:id="rId40"/>
    <p:sldId id="363" r:id="rId41"/>
    <p:sldId id="267" r:id="rId42"/>
    <p:sldId id="365" r:id="rId43"/>
    <p:sldId id="282" r:id="rId44"/>
    <p:sldId id="290" r:id="rId45"/>
    <p:sldId id="291" r:id="rId46"/>
    <p:sldId id="367" r:id="rId47"/>
    <p:sldId id="368" r:id="rId48"/>
    <p:sldId id="375" r:id="rId49"/>
    <p:sldId id="369" r:id="rId50"/>
    <p:sldId id="370" r:id="rId51"/>
    <p:sldId id="34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8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A9AD6-1060-4CB5-8E0D-9208E37905C0}" type="datetimeFigureOut">
              <a:rPr lang="en-US" smtClean="0"/>
              <a:t>2/26/2024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C60AF7-3A9B-49B0-BFA6-09DF5A0EA0E2}" type="slidenum">
              <a:rPr lang="en-US" smtClean="0"/>
              <a:t>‹#›</a:t>
            </a:fld>
            <a:endParaRPr lang="en-US"/>
          </a:p>
        </p:txBody>
      </p:sp>
    </p:spTree>
    <p:extLst>
      <p:ext uri="{BB962C8B-B14F-4D97-AF65-F5344CB8AC3E}">
        <p14:creationId xmlns:p14="http://schemas.microsoft.com/office/powerpoint/2010/main" val="423996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2"/>
          <p:cNvSpPr>
            <a:spLocks noGrp="1" noChangeArrowheads="1"/>
          </p:cNvSpPr>
          <p:nvPr>
            <p:ph type="body"/>
          </p:nvPr>
        </p:nvSpPr>
        <p:spPr>
          <a:xfrm>
            <a:off x="914710" y="4343205"/>
            <a:ext cx="5028580" cy="60747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4"/>
              </a:spcBef>
              <a:tabLst>
                <a:tab pos="0" algn="l"/>
                <a:tab pos="913133" algn="l"/>
                <a:tab pos="1827820" algn="l"/>
                <a:tab pos="2742508" algn="l"/>
                <a:tab pos="3657196" algn="l"/>
                <a:tab pos="4570327" algn="l"/>
                <a:tab pos="5485015" algn="l"/>
                <a:tab pos="6399702" algn="l"/>
                <a:tab pos="7314390" algn="l"/>
                <a:tab pos="8227523" algn="l"/>
                <a:tab pos="9142210" algn="l"/>
                <a:tab pos="10056898" algn="l"/>
              </a:tabLst>
            </a:pPr>
            <a:r>
              <a:rPr lang="en-GB" altLang="en-US">
                <a:latin typeface="Arial" pitchFamily="34" charset="0"/>
                <a:ea typeface="Arial Unicode MS" pitchFamily="34" charset="-128"/>
                <a:cs typeface="Arial Unicode MS" pitchFamily="34" charset="-128"/>
              </a:rPr>
              <a:t>Don’t ask me why the C++ STL used the name push.  It only confuses matters with a stack.  In any case, when a new item enters a queue, it does so at the rear.</a:t>
            </a:r>
          </a:p>
        </p:txBody>
      </p:sp>
      <p:sp>
        <p:nvSpPr>
          <p:cNvPr id="6147" name="Rectangle 3"/>
          <p:cNvSpPr>
            <a:spLocks noGrp="1" noRot="1" noChangeAspect="1" noChangeArrowheads="1" noTextEdit="1"/>
          </p:cNvSpPr>
          <p:nvPr>
            <p:ph type="sldImg" idx="1"/>
          </p:nvPr>
        </p:nvSpPr>
        <p:spPr>
          <a:xfrm>
            <a:off x="393700" y="692150"/>
            <a:ext cx="6070600" cy="3416300"/>
          </a:xfrm>
          <a:solidFill>
            <a:srgbClr val="FFFFFF"/>
          </a:solidFill>
          <a:ln>
            <a:solidFill>
              <a:srgbClr val="000000"/>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p:nvPr>
        </p:nvSpPr>
        <p:spPr/>
      </p:sp>
      <p:sp>
        <p:nvSpPr>
          <p:cNvPr id="9219"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ChangeArrowheads="1" noTextEdit="1"/>
          </p:cNvSpPr>
          <p:nvPr>
            <p:ph type="sldImg"/>
          </p:nvPr>
        </p:nvSpPr>
        <p:spPr/>
      </p:sp>
      <p:sp>
        <p:nvSpPr>
          <p:cNvPr id="13315"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F1FDFDB4-CD80-B7D3-1002-CF008DC7F83B}"/>
              </a:ext>
            </a:extLst>
          </p:cNvPr>
          <p:cNvSpPr>
            <a:spLocks noGrp="1" noChangeArrowheads="1"/>
          </p:cNvSpPr>
          <p:nvPr>
            <p:ph type="body"/>
          </p:nvPr>
        </p:nvSpPr>
        <p:spPr>
          <a:xfrm>
            <a:off x="938213" y="4414838"/>
            <a:ext cx="5157787" cy="26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3" tIns="45183" rIns="92203" bIns="45183">
            <a:spAutoFit/>
          </a:bodyPr>
          <a:lstStyle/>
          <a:p>
            <a:pPr>
              <a:lnSpc>
                <a:spcPct val="93000"/>
              </a:lnSpc>
              <a:spcBef>
                <a:spcPts val="463"/>
              </a:spcBef>
              <a:tabLst>
                <a:tab pos="0" algn="l"/>
                <a:tab pos="931863" algn="l"/>
                <a:tab pos="1865313" algn="l"/>
                <a:tab pos="2798763" algn="l"/>
                <a:tab pos="3732213" algn="l"/>
                <a:tab pos="4664075" algn="l"/>
                <a:tab pos="5597525" algn="l"/>
                <a:tab pos="6530975" algn="l"/>
                <a:tab pos="7464425" algn="l"/>
                <a:tab pos="8396288" algn="l"/>
                <a:tab pos="9329738" algn="l"/>
                <a:tab pos="10263188" algn="l"/>
              </a:tabLst>
            </a:pPr>
            <a:r>
              <a:rPr lang="en-GB" altLang="en-US">
                <a:latin typeface="Arial" panose="020B0604020202020204" pitchFamily="34" charset="0"/>
                <a:ea typeface="Arial Unicode MS" pitchFamily="34" charset="-128"/>
              </a:rPr>
              <a:t>A quick summary . . .</a:t>
            </a:r>
          </a:p>
        </p:txBody>
      </p:sp>
      <p:sp>
        <p:nvSpPr>
          <p:cNvPr id="23555" name="Rectangle 2">
            <a:extLst>
              <a:ext uri="{FF2B5EF4-FFF2-40B4-BE49-F238E27FC236}">
                <a16:creationId xmlns:a16="http://schemas.microsoft.com/office/drawing/2014/main" id="{DB886C17-EA55-8A0A-D20C-31533AD44F38}"/>
              </a:ext>
            </a:extLst>
          </p:cNvPr>
          <p:cNvSpPr>
            <a:spLocks noGrp="1" noRot="1" noChangeAspect="1" noChangeArrowheads="1" noTextEdit="1"/>
          </p:cNvSpPr>
          <p:nvPr>
            <p:ph type="sldImg" idx="1"/>
          </p:nvPr>
        </p:nvSpPr>
        <p:spPr>
          <a:xfrm>
            <a:off x="1201738" y="703263"/>
            <a:ext cx="4630737" cy="3473450"/>
          </a:xfrm>
          <a:solidFill>
            <a:srgbClr val="FFFFFF"/>
          </a:solidFill>
          <a:ln>
            <a:solidFill>
              <a:srgbClr val="000000"/>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69DC65-B798-4C83-9AF4-DEC3E18CAA0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87139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9DC65-B798-4C83-9AF4-DEC3E18CAA0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392948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9DC65-B798-4C83-9AF4-DEC3E18CAA0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87162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669DC65-B798-4C83-9AF4-DEC3E18CAA0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380455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69DC65-B798-4C83-9AF4-DEC3E18CAA07}"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8442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669DC65-B798-4C83-9AF4-DEC3E18CAA07}"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217394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669DC65-B798-4C83-9AF4-DEC3E18CAA07}"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384539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69DC65-B798-4C83-9AF4-DEC3E18CAA07}"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112696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9DC65-B798-4C83-9AF4-DEC3E18CAA07}"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36179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69DC65-B798-4C83-9AF4-DEC3E18CAA07}"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338742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69DC65-B798-4C83-9AF4-DEC3E18CAA07}"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AA7715-6826-408F-92A6-59E65EBDBCEE}" type="slidenum">
              <a:rPr lang="en-IN" smtClean="0"/>
              <a:t>‹#›</a:t>
            </a:fld>
            <a:endParaRPr lang="en-IN"/>
          </a:p>
        </p:txBody>
      </p:sp>
    </p:spTree>
    <p:extLst>
      <p:ext uri="{BB962C8B-B14F-4D97-AF65-F5344CB8AC3E}">
        <p14:creationId xmlns:p14="http://schemas.microsoft.com/office/powerpoint/2010/main" val="1731901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9DC65-B798-4C83-9AF4-DEC3E18CAA07}" type="datetimeFigureOut">
              <a:rPr lang="en-IN" smtClean="0"/>
              <a:t>26-02-2024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7715-6826-408F-92A6-59E65EBDBCEE}" type="slidenum">
              <a:rPr lang="en-IN" smtClean="0"/>
              <a:t>‹#›</a:t>
            </a:fld>
            <a:endParaRPr lang="en-IN"/>
          </a:p>
        </p:txBody>
      </p:sp>
    </p:spTree>
    <p:extLst>
      <p:ext uri="{BB962C8B-B14F-4D97-AF65-F5344CB8AC3E}">
        <p14:creationId xmlns:p14="http://schemas.microsoft.com/office/powerpoint/2010/main" val="397309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3" Type="http://schemas.openxmlformats.org/officeDocument/2006/relationships/hyperlink" Target="https://www.geeksforgeeks.org/prims-algorithm-using-priority_queue-stl/" TargetMode="External"/><Relationship Id="rId7" Type="http://schemas.openxmlformats.org/officeDocument/2006/relationships/hyperlink" Target="https://www.geeksforgeeks.org/heap-sort/" TargetMode="External"/><Relationship Id="rId2" Type="http://schemas.openxmlformats.org/officeDocument/2006/relationships/hyperlink" Target="https://www.geeksforgeeks.org/dijkstras-shortest-path-algorithm-using-priority_queue-stl/" TargetMode="External"/><Relationship Id="rId1" Type="http://schemas.openxmlformats.org/officeDocument/2006/relationships/slideLayout" Target="../slideLayouts/slideLayout2.xml"/><Relationship Id="rId6" Type="http://schemas.openxmlformats.org/officeDocument/2006/relationships/hyperlink" Target="https://www.geeksforgeeks.org/a-search-algorithm/" TargetMode="External"/><Relationship Id="rId11" Type="http://schemas.openxmlformats.org/officeDocument/2006/relationships/hyperlink" Target="https://practice.geeksforgeeks.org/problems/interrupt-handlers" TargetMode="External"/><Relationship Id="rId5" Type="http://schemas.openxmlformats.org/officeDocument/2006/relationships/hyperlink" Target="https://www.geeksforgeeks.org/tag/huffman-coding/" TargetMode="External"/><Relationship Id="rId10" Type="http://schemas.openxmlformats.org/officeDocument/2006/relationships/hyperlink" Target="https://www.geeksforgeeks.org/load-balancing-on-servers-random-algorithm/" TargetMode="External"/><Relationship Id="rId4" Type="http://schemas.openxmlformats.org/officeDocument/2006/relationships/hyperlink" Target="https://en.wikipedia.org/wiki/Data_compression" TargetMode="External"/><Relationship Id="rId9" Type="http://schemas.openxmlformats.org/officeDocument/2006/relationships/hyperlink" Target="https://en.wikipedia.org/wiki/Load_balancing_(comput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www.javatpoint.com/data-structure-queue"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noChangeArrowheads="1"/>
          </p:cNvSpPr>
          <p:nvPr>
            <p:ph idx="1"/>
          </p:nvPr>
        </p:nvSpPr>
        <p:spPr>
          <a:xfrm>
            <a:off x="649515" y="403225"/>
            <a:ext cx="10515600" cy="4351338"/>
          </a:xfrm>
        </p:spPr>
        <p:txBody>
          <a:bodyPr>
            <a:normAutofit/>
          </a:bodyPr>
          <a:lstStyle/>
          <a:p>
            <a:pPr algn="ctr">
              <a:buFont typeface="Times New Roman" panose="02020603050405020304" pitchFamily="18" charset="0"/>
              <a:buNone/>
            </a:pPr>
            <a:endParaRPr lang="en-US" altLang="en-US" sz="8000" dirty="0"/>
          </a:p>
          <a:p>
            <a:pPr algn="ctr">
              <a:buFont typeface="Times New Roman" panose="02020603050405020304" pitchFamily="18" charset="0"/>
              <a:buNone/>
            </a:pPr>
            <a:endParaRPr lang="en-US" altLang="en-US" sz="8000" dirty="0"/>
          </a:p>
          <a:p>
            <a:pPr algn="ctr">
              <a:buFont typeface="Times New Roman" panose="02020603050405020304" pitchFamily="18" charset="0"/>
              <a:buNone/>
            </a:pPr>
            <a:r>
              <a:rPr lang="en-US" altLang="en-US" sz="8000" dirty="0"/>
              <a:t>Queue</a:t>
            </a:r>
          </a:p>
          <a:p>
            <a:pPr>
              <a:buFont typeface="Times New Roman" panose="02020603050405020304" pitchFamily="18" charset="0"/>
              <a:buNone/>
            </a:pPr>
            <a:endParaRPr lang="en-IN" altLang="en-US" sz="8000" dirty="0"/>
          </a:p>
        </p:txBody>
      </p:sp>
    </p:spTree>
    <p:extLst>
      <p:ext uri="{BB962C8B-B14F-4D97-AF65-F5344CB8AC3E}">
        <p14:creationId xmlns:p14="http://schemas.microsoft.com/office/powerpoint/2010/main" val="1802845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noChangeArrowheads="1"/>
          </p:cNvSpPr>
          <p:nvPr>
            <p:ph idx="1"/>
          </p:nvPr>
        </p:nvSpPr>
        <p:spPr>
          <a:xfrm>
            <a:off x="624418" y="188914"/>
            <a:ext cx="11233149" cy="6669087"/>
          </a:xfrm>
        </p:spPr>
        <p:txBody>
          <a:bodyPr/>
          <a:lstStyle/>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p:txBody>
      </p:sp>
      <p:graphicFrame>
        <p:nvGraphicFramePr>
          <p:cNvPr id="2" name="Table 1">
            <a:extLst>
              <a:ext uri="{FF2B5EF4-FFF2-40B4-BE49-F238E27FC236}">
                <a16:creationId xmlns:a16="http://schemas.microsoft.com/office/drawing/2014/main" id="{4D6BD00F-4DDC-4B92-891F-5E6C0BDFDE6D}"/>
              </a:ext>
            </a:extLst>
          </p:cNvPr>
          <p:cNvGraphicFramePr>
            <a:graphicFrameLocks noGrp="1"/>
          </p:cNvGraphicFramePr>
          <p:nvPr>
            <p:extLst>
              <p:ext uri="{D42A27DB-BD31-4B8C-83A1-F6EECF244321}">
                <p14:modId xmlns:p14="http://schemas.microsoft.com/office/powerpoint/2010/main" val="2076764421"/>
              </p:ext>
            </p:extLst>
          </p:nvPr>
        </p:nvGraphicFramePr>
        <p:xfrm>
          <a:off x="0" y="1"/>
          <a:ext cx="12335933" cy="6950075"/>
        </p:xfrm>
        <a:graphic>
          <a:graphicData uri="http://schemas.openxmlformats.org/drawingml/2006/table">
            <a:tbl>
              <a:tblPr firstRow="1" bandRow="1">
                <a:tableStyleId>{5940675A-B579-460E-94D1-54222C63F5DA}</a:tableStyleId>
              </a:tblPr>
              <a:tblGrid>
                <a:gridCol w="5999989">
                  <a:extLst>
                    <a:ext uri="{9D8B030D-6E8A-4147-A177-3AD203B41FA5}">
                      <a16:colId xmlns:a16="http://schemas.microsoft.com/office/drawing/2014/main" val="1261045687"/>
                    </a:ext>
                  </a:extLst>
                </a:gridCol>
                <a:gridCol w="6335944">
                  <a:extLst>
                    <a:ext uri="{9D8B030D-6E8A-4147-A177-3AD203B41FA5}">
                      <a16:colId xmlns:a16="http://schemas.microsoft.com/office/drawing/2014/main" val="1539347926"/>
                    </a:ext>
                  </a:extLst>
                </a:gridCol>
              </a:tblGrid>
              <a:tr h="6950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1" u="sng" dirty="0"/>
                        <a:t>Queue Operations</a:t>
                      </a:r>
                    </a:p>
                    <a:p>
                      <a:pPr>
                        <a:buNone/>
                      </a:pPr>
                      <a:r>
                        <a:rPr lang="en-US" altLang="en-US" sz="1800" b="1" dirty="0">
                          <a:latin typeface="Calibri" panose="020F0502020204030204" pitchFamily="34" charset="0"/>
                          <a:cs typeface="Calibri" panose="020F0502020204030204" pitchFamily="34" charset="0"/>
                        </a:rPr>
                        <a:t> #include&lt;iostream&gt;</a:t>
                      </a:r>
                    </a:p>
                    <a:p>
                      <a:pPr>
                        <a:buNone/>
                      </a:pPr>
                      <a:r>
                        <a:rPr lang="en-US" altLang="en-US" sz="1800" b="1" dirty="0">
                          <a:latin typeface="Calibri" panose="020F0502020204030204" pitchFamily="34" charset="0"/>
                          <a:cs typeface="Calibri" panose="020F0502020204030204" pitchFamily="34" charset="0"/>
                        </a:rPr>
                        <a:t>#define MAX 10</a:t>
                      </a:r>
                    </a:p>
                    <a:p>
                      <a:pPr>
                        <a:buNone/>
                      </a:pPr>
                      <a:r>
                        <a:rPr lang="en-US" altLang="en-US" sz="1800" b="1" dirty="0">
                          <a:latin typeface="Calibri" panose="020F0502020204030204" pitchFamily="34" charset="0"/>
                          <a:cs typeface="Calibri" panose="020F0502020204030204" pitchFamily="34" charset="0"/>
                        </a:rPr>
                        <a:t>using namespace </a:t>
                      </a:r>
                      <a:r>
                        <a:rPr lang="en-US" altLang="en-US" sz="1800" b="1" dirty="0" err="1">
                          <a:latin typeface="Calibri" panose="020F0502020204030204" pitchFamily="34" charset="0"/>
                          <a:cs typeface="Calibri" panose="020F0502020204030204" pitchFamily="34" charset="0"/>
                        </a:rPr>
                        <a:t>std</a:t>
                      </a:r>
                      <a:r>
                        <a:rPr lang="en-US" altLang="en-US" sz="1800" b="1" dirty="0">
                          <a:latin typeface="Calibri" panose="020F0502020204030204" pitchFamily="34" charset="0"/>
                          <a:cs typeface="Calibri" panose="020F0502020204030204" pitchFamily="34" charset="0"/>
                        </a:rPr>
                        <a:t>;</a:t>
                      </a:r>
                    </a:p>
                    <a:p>
                      <a:pPr>
                        <a:buNone/>
                      </a:pP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queue[MAX];</a:t>
                      </a:r>
                    </a:p>
                    <a:p>
                      <a:pPr>
                        <a:buNone/>
                      </a:pP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front = -1, rear =-1;</a:t>
                      </a:r>
                    </a:p>
                    <a:p>
                      <a:pPr>
                        <a:buNone/>
                      </a:pPr>
                      <a:r>
                        <a:rPr lang="en-US" altLang="en-US" sz="1800" b="1" dirty="0">
                          <a:latin typeface="Calibri" panose="020F0502020204030204" pitchFamily="34" charset="0"/>
                          <a:cs typeface="Calibri" panose="020F0502020204030204" pitchFamily="34" charset="0"/>
                        </a:rPr>
                        <a:t>void </a:t>
                      </a:r>
                      <a:r>
                        <a:rPr lang="en-US" altLang="en-US" sz="1800" b="1" dirty="0" err="1">
                          <a:latin typeface="Calibri" panose="020F0502020204030204" pitchFamily="34" charset="0"/>
                          <a:cs typeface="Calibri" panose="020F0502020204030204" pitchFamily="34" charset="0"/>
                        </a:rPr>
                        <a:t>insert_element</a:t>
                      </a:r>
                      <a:r>
                        <a:rPr lang="en-US" altLang="en-US" sz="1800" b="1" dirty="0">
                          <a:latin typeface="Calibri" panose="020F0502020204030204" pitchFamily="34" charset="0"/>
                          <a:cs typeface="Calibri" panose="020F0502020204030204" pitchFamily="34" charset="0"/>
                        </a:rPr>
                        <a:t>(</a:t>
                      </a: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value);</a:t>
                      </a:r>
                    </a:p>
                    <a:p>
                      <a:pPr>
                        <a:buNone/>
                      </a:pP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delete_element</a:t>
                      </a:r>
                      <a:r>
                        <a:rPr lang="en-US" altLang="en-US" sz="1800" b="1" dirty="0">
                          <a:latin typeface="Calibri" panose="020F0502020204030204" pitchFamily="34" charset="0"/>
                          <a:cs typeface="Calibri" panose="020F0502020204030204" pitchFamily="34" charset="0"/>
                        </a:rPr>
                        <a:t>();</a:t>
                      </a:r>
                    </a:p>
                    <a:p>
                      <a:pPr>
                        <a:buNone/>
                      </a:pP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peek();</a:t>
                      </a:r>
                    </a:p>
                    <a:p>
                      <a:pPr>
                        <a:buNone/>
                      </a:pPr>
                      <a:r>
                        <a:rPr lang="en-US" altLang="en-US" sz="1800" b="1" dirty="0">
                          <a:latin typeface="Calibri" panose="020F0502020204030204" pitchFamily="34" charset="0"/>
                          <a:cs typeface="Calibri" panose="020F0502020204030204" pitchFamily="34" charset="0"/>
                        </a:rPr>
                        <a:t>void display();</a:t>
                      </a:r>
                    </a:p>
                    <a:p>
                      <a:pPr>
                        <a:buNone/>
                      </a:pP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main()</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option, </a:t>
                      </a:r>
                      <a:r>
                        <a:rPr lang="en-US" altLang="en-US" sz="1800" b="1" dirty="0" err="1">
                          <a:latin typeface="Calibri" panose="020F0502020204030204" pitchFamily="34" charset="0"/>
                          <a:cs typeface="Calibri" panose="020F0502020204030204" pitchFamily="34" charset="0"/>
                        </a:rPr>
                        <a:t>val</a:t>
                      </a: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    char choice='Y';</a:t>
                      </a:r>
                    </a:p>
                    <a:p>
                      <a:pPr>
                        <a:buNone/>
                      </a:pPr>
                      <a:r>
                        <a:rPr lang="en-US" altLang="en-US" sz="1800" b="1" dirty="0">
                          <a:latin typeface="Calibri" panose="020F0502020204030204" pitchFamily="34" charset="0"/>
                          <a:cs typeface="Calibri" panose="020F0502020204030204" pitchFamily="34" charset="0"/>
                        </a:rPr>
                        <a:t>    while(choice=='Y')</a:t>
                      </a:r>
                    </a:p>
                    <a:p>
                      <a:pPr>
                        <a:buNone/>
                      </a:pPr>
                      <a:r>
                        <a:rPr lang="en-US" altLang="en-US" sz="1800" b="1" dirty="0">
                          <a:latin typeface="Calibri" panose="020F0502020204030204" pitchFamily="34" charset="0"/>
                          <a:cs typeface="Calibri" panose="020F0502020204030204" pitchFamily="34" charset="0"/>
                        </a:rPr>
                        <a:t>    {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 MAIN MENU *****";</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1. Insert an element";</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"2. Delete an element";</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"3. Peek";</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4. Display the queue";</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Enter your option : ";</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cin</a:t>
                      </a:r>
                      <a:r>
                        <a:rPr lang="en-US" altLang="en-US" sz="1800" b="1" dirty="0">
                          <a:latin typeface="Calibri" panose="020F0502020204030204" pitchFamily="34" charset="0"/>
                          <a:cs typeface="Calibri" panose="020F0502020204030204" pitchFamily="34" charset="0"/>
                        </a:rPr>
                        <a:t>&gt;&gt;option;</a:t>
                      </a:r>
                    </a:p>
                    <a:p>
                      <a:pPr>
                        <a:buNone/>
                      </a:pPr>
                      <a:endParaRPr lang="en-US" altLang="en-US" sz="1800" b="1" dirty="0">
                        <a:latin typeface="Calibri" panose="020F0502020204030204" pitchFamily="34" charset="0"/>
                        <a:cs typeface="Calibri" panose="020F0502020204030204" pitchFamily="34" charset="0"/>
                      </a:endParaRPr>
                    </a:p>
                  </a:txBody>
                  <a:tcPr marL="121912" marR="121912" marT="45724" marB="45724"/>
                </a:tc>
                <a:tc>
                  <a:txBody>
                    <a:bodyPr/>
                    <a:lstStyle/>
                    <a:p>
                      <a:pPr>
                        <a:buNone/>
                      </a:pPr>
                      <a:r>
                        <a:rPr lang="en-US" altLang="en-US" sz="1600" b="1" dirty="0">
                          <a:latin typeface="Calibri" panose="020F0502020204030204" pitchFamily="34" charset="0"/>
                          <a:cs typeface="Calibri" panose="020F0502020204030204" pitchFamily="34" charset="0"/>
                        </a:rPr>
                        <a:t>switch(option)</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case 1:</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&lt;&lt;"enter the value to insert";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cin</a:t>
                      </a:r>
                      <a:r>
                        <a:rPr lang="en-US" altLang="en-US" sz="1600" b="1" dirty="0">
                          <a:latin typeface="Calibri" panose="020F0502020204030204" pitchFamily="34" charset="0"/>
                          <a:cs typeface="Calibri" panose="020F0502020204030204" pitchFamily="34" charset="0"/>
                        </a:rPr>
                        <a:t>&gt;&gt;</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insert_element</a:t>
                      </a:r>
                      <a:r>
                        <a:rPr lang="en-US" altLang="en-US" sz="1600" b="1" dirty="0">
                          <a:latin typeface="Calibri" panose="020F0502020204030204" pitchFamily="34" charset="0"/>
                          <a:cs typeface="Calibri" panose="020F0502020204030204" pitchFamily="34" charset="0"/>
                        </a:rPr>
                        <a:t>(</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break;</a:t>
                      </a:r>
                    </a:p>
                    <a:p>
                      <a:pPr>
                        <a:buNone/>
                      </a:pPr>
                      <a:r>
                        <a:rPr lang="en-US" altLang="en-US" sz="1600" b="1" dirty="0">
                          <a:latin typeface="Calibri" panose="020F0502020204030204" pitchFamily="34" charset="0"/>
                          <a:cs typeface="Calibri" panose="020F0502020204030204" pitchFamily="34" charset="0"/>
                        </a:rPr>
                        <a:t>        case 2:</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 = </a:t>
                      </a:r>
                      <a:r>
                        <a:rPr lang="en-US" altLang="en-US" sz="1600" b="1" dirty="0" err="1">
                          <a:latin typeface="Calibri" panose="020F0502020204030204" pitchFamily="34" charset="0"/>
                          <a:cs typeface="Calibri" panose="020F0502020204030204" pitchFamily="34" charset="0"/>
                        </a:rPr>
                        <a:t>delete_element</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if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 != -1)</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 The number deleted is :"&lt;&lt;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&lt;&lt;</a:t>
                      </a:r>
                      <a:r>
                        <a:rPr lang="en-US" altLang="en-US" sz="1600" b="1" dirty="0" err="1">
                          <a:latin typeface="Calibri" panose="020F0502020204030204" pitchFamily="34" charset="0"/>
                          <a:cs typeface="Calibri" panose="020F0502020204030204" pitchFamily="34" charset="0"/>
                        </a:rPr>
                        <a:t>endl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break;</a:t>
                      </a:r>
                    </a:p>
                    <a:p>
                      <a:pPr>
                        <a:buNone/>
                      </a:pPr>
                      <a:r>
                        <a:rPr lang="en-US" altLang="en-US" sz="1600" b="1" dirty="0">
                          <a:latin typeface="Calibri" panose="020F0502020204030204" pitchFamily="34" charset="0"/>
                          <a:cs typeface="Calibri" panose="020F0502020204030204" pitchFamily="34" charset="0"/>
                        </a:rPr>
                        <a:t>        case 3:</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 = peek();</a:t>
                      </a:r>
                    </a:p>
                    <a:p>
                      <a:pPr>
                        <a:buNone/>
                      </a:pPr>
                      <a:r>
                        <a:rPr lang="en-US" altLang="en-US" sz="1600" b="1" dirty="0">
                          <a:latin typeface="Calibri" panose="020F0502020204030204" pitchFamily="34" charset="0"/>
                          <a:cs typeface="Calibri" panose="020F0502020204030204" pitchFamily="34" charset="0"/>
                        </a:rPr>
                        <a:t>            if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 != -1)</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 The first value in queue is : "&lt;&lt;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&lt;&lt;</a:t>
                      </a:r>
                      <a:r>
                        <a:rPr lang="en-US" altLang="en-US" sz="1600" b="1" dirty="0" err="1">
                          <a:latin typeface="Calibri" panose="020F0502020204030204" pitchFamily="34" charset="0"/>
                          <a:cs typeface="Calibri" panose="020F0502020204030204" pitchFamily="34" charset="0"/>
                        </a:rPr>
                        <a:t>endl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break;</a:t>
                      </a:r>
                    </a:p>
                    <a:p>
                      <a:pPr>
                        <a:buNone/>
                      </a:pPr>
                      <a:r>
                        <a:rPr lang="en-US" altLang="en-US" sz="1600" b="1" dirty="0">
                          <a:latin typeface="Calibri" panose="020F0502020204030204" pitchFamily="34" charset="0"/>
                          <a:cs typeface="Calibri" panose="020F0502020204030204" pitchFamily="34" charset="0"/>
                        </a:rPr>
                        <a:t>        case 4:</a:t>
                      </a:r>
                    </a:p>
                    <a:p>
                      <a:pPr>
                        <a:buNone/>
                      </a:pPr>
                      <a:r>
                        <a:rPr lang="en-US" altLang="en-US" sz="1600" b="1" dirty="0">
                          <a:latin typeface="Calibri" panose="020F0502020204030204" pitchFamily="34" charset="0"/>
                          <a:cs typeface="Calibri" panose="020F0502020204030204" pitchFamily="34" charset="0"/>
                        </a:rPr>
                        <a:t>            display();</a:t>
                      </a:r>
                    </a:p>
                    <a:p>
                      <a:pPr>
                        <a:buNone/>
                      </a:pPr>
                      <a:r>
                        <a:rPr lang="en-US" altLang="en-US" sz="1600" b="1" dirty="0">
                          <a:latin typeface="Calibri" panose="020F0502020204030204" pitchFamily="34" charset="0"/>
                          <a:cs typeface="Calibri" panose="020F0502020204030204" pitchFamily="34" charset="0"/>
                        </a:rPr>
                        <a:t>            break;</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&lt;&lt;"Enter choice";</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cin</a:t>
                      </a:r>
                      <a:r>
                        <a:rPr lang="en-US" altLang="en-US" sz="1600" b="1" dirty="0">
                          <a:latin typeface="Calibri" panose="020F0502020204030204" pitchFamily="34" charset="0"/>
                          <a:cs typeface="Calibri" panose="020F0502020204030204" pitchFamily="34" charset="0"/>
                        </a:rPr>
                        <a:t>&gt;&gt;choice;</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return 0;</a:t>
                      </a:r>
                    </a:p>
                    <a:p>
                      <a:pPr>
                        <a:buNone/>
                      </a:pPr>
                      <a:r>
                        <a:rPr lang="en-US" altLang="en-US" sz="1600" b="1" dirty="0">
                          <a:latin typeface="Calibri" panose="020F0502020204030204" pitchFamily="34" charset="0"/>
                          <a:cs typeface="Calibri" panose="020F0502020204030204" pitchFamily="34" charset="0"/>
                        </a:rPr>
                        <a:t>}</a:t>
                      </a:r>
                    </a:p>
                  </a:txBody>
                  <a:tcPr marL="121912" marR="121912" marT="45724" marB="45724"/>
                </a:tc>
                <a:extLst>
                  <a:ext uri="{0D108BD9-81ED-4DB2-BD59-A6C34878D82A}">
                    <a16:rowId xmlns:a16="http://schemas.microsoft.com/office/drawing/2014/main" val="202579108"/>
                  </a:ext>
                </a:extLst>
              </a:tr>
            </a:tbl>
          </a:graphicData>
        </a:graphic>
      </p:graphicFrame>
    </p:spTree>
    <p:extLst>
      <p:ext uri="{BB962C8B-B14F-4D97-AF65-F5344CB8AC3E}">
        <p14:creationId xmlns:p14="http://schemas.microsoft.com/office/powerpoint/2010/main" val="377908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noChangeArrowheads="1"/>
          </p:cNvSpPr>
          <p:nvPr>
            <p:ph idx="1"/>
          </p:nvPr>
        </p:nvSpPr>
        <p:spPr>
          <a:xfrm>
            <a:off x="624418" y="188914"/>
            <a:ext cx="11233149" cy="6669087"/>
          </a:xfrm>
        </p:spPr>
        <p:txBody>
          <a:bodyPr/>
          <a:lstStyle/>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p:txBody>
      </p:sp>
      <p:graphicFrame>
        <p:nvGraphicFramePr>
          <p:cNvPr id="2" name="Table 1">
            <a:extLst>
              <a:ext uri="{FF2B5EF4-FFF2-40B4-BE49-F238E27FC236}">
                <a16:creationId xmlns:a16="http://schemas.microsoft.com/office/drawing/2014/main" id="{4D6BD00F-4DDC-4B92-891F-5E6C0BDFDE6D}"/>
              </a:ext>
            </a:extLst>
          </p:cNvPr>
          <p:cNvGraphicFramePr>
            <a:graphicFrameLocks noGrp="1"/>
          </p:cNvGraphicFramePr>
          <p:nvPr/>
        </p:nvGraphicFramePr>
        <p:xfrm>
          <a:off x="0" y="1"/>
          <a:ext cx="12335933" cy="6950075"/>
        </p:xfrm>
        <a:graphic>
          <a:graphicData uri="http://schemas.openxmlformats.org/drawingml/2006/table">
            <a:tbl>
              <a:tblPr firstRow="1" bandRow="1">
                <a:tableStyleId>{5940675A-B579-460E-94D1-54222C63F5DA}</a:tableStyleId>
              </a:tblPr>
              <a:tblGrid>
                <a:gridCol w="5999989">
                  <a:extLst>
                    <a:ext uri="{9D8B030D-6E8A-4147-A177-3AD203B41FA5}">
                      <a16:colId xmlns:a16="http://schemas.microsoft.com/office/drawing/2014/main" val="1261045687"/>
                    </a:ext>
                  </a:extLst>
                </a:gridCol>
                <a:gridCol w="6335944">
                  <a:extLst>
                    <a:ext uri="{9D8B030D-6E8A-4147-A177-3AD203B41FA5}">
                      <a16:colId xmlns:a16="http://schemas.microsoft.com/office/drawing/2014/main" val="1539347926"/>
                    </a:ext>
                  </a:extLst>
                </a:gridCol>
              </a:tblGrid>
              <a:tr h="6950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1" u="sng" dirty="0"/>
                        <a:t>Queue Operations</a:t>
                      </a:r>
                    </a:p>
                    <a:p>
                      <a:pPr>
                        <a:buNone/>
                      </a:pPr>
                      <a:r>
                        <a:rPr lang="en-US" altLang="en-US" sz="18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void </a:t>
                      </a:r>
                      <a:r>
                        <a:rPr lang="en-US" altLang="en-US" sz="1600" b="1" dirty="0" err="1">
                          <a:latin typeface="Calibri" panose="020F0502020204030204" pitchFamily="34" charset="0"/>
                          <a:cs typeface="Calibri" panose="020F0502020204030204" pitchFamily="34" charset="0"/>
                        </a:rPr>
                        <a:t>insert_element</a:t>
                      </a:r>
                      <a:r>
                        <a:rPr lang="en-US" altLang="en-US" sz="1600" b="1" dirty="0">
                          <a:latin typeface="Calibri" panose="020F0502020204030204" pitchFamily="34" charset="0"/>
                          <a:cs typeface="Calibri" panose="020F0502020204030204" pitchFamily="34" charset="0"/>
                        </a:rPr>
                        <a:t>(</a:t>
                      </a:r>
                      <a:r>
                        <a:rPr lang="en-US" altLang="en-US" sz="1600" b="1" dirty="0" err="1">
                          <a:latin typeface="Calibri" panose="020F0502020204030204" pitchFamily="34" charset="0"/>
                          <a:cs typeface="Calibri" panose="020F0502020204030204" pitchFamily="34" charset="0"/>
                        </a:rPr>
                        <a:t>int</a:t>
                      </a:r>
                      <a:r>
                        <a:rPr lang="en-US" altLang="en-US" sz="1600" b="1" dirty="0">
                          <a:latin typeface="Calibri" panose="020F0502020204030204" pitchFamily="34" charset="0"/>
                          <a:cs typeface="Calibri" panose="020F0502020204030204" pitchFamily="34" charset="0"/>
                        </a:rPr>
                        <a:t> value) // </a:t>
                      </a:r>
                      <a:r>
                        <a:rPr lang="en-US" altLang="en-US" sz="2000" b="1" u="sng" dirty="0">
                          <a:latin typeface="Calibri" panose="020F0502020204030204" pitchFamily="34" charset="0"/>
                          <a:cs typeface="Calibri" panose="020F0502020204030204" pitchFamily="34" charset="0"/>
                        </a:rPr>
                        <a:t>Enqueue</a:t>
                      </a:r>
                      <a:endParaRPr lang="en-US" altLang="en-US" sz="1600" b="1" u="sng" dirty="0">
                        <a:latin typeface="Calibri" panose="020F0502020204030204" pitchFamily="34" charset="0"/>
                        <a:cs typeface="Calibri" panose="020F0502020204030204" pitchFamily="34" charset="0"/>
                      </a:endParaRPr>
                    </a:p>
                    <a:p>
                      <a:pPr>
                        <a:buNone/>
                      </a:pPr>
                      <a:r>
                        <a:rPr lang="en-US" altLang="en-US" sz="1600" b="1" dirty="0">
                          <a:latin typeface="Calibri" panose="020F0502020204030204" pitchFamily="34" charset="0"/>
                          <a:cs typeface="Calibri" panose="020F0502020204030204" pitchFamily="34" charset="0"/>
                        </a:rPr>
                        <a:t>{</a:t>
                      </a:r>
                    </a:p>
                    <a:p>
                      <a:pPr>
                        <a:buNone/>
                      </a:pPr>
                      <a:endParaRPr lang="en-US" altLang="en-US" sz="1600" b="1" dirty="0">
                        <a:latin typeface="Calibri" panose="020F0502020204030204" pitchFamily="34" charset="0"/>
                        <a:cs typeface="Calibri" panose="020F0502020204030204" pitchFamily="34" charset="0"/>
                      </a:endParaRPr>
                    </a:p>
                    <a:p>
                      <a:pPr>
                        <a:buNone/>
                      </a:pPr>
                      <a:r>
                        <a:rPr lang="en-US" altLang="en-US" sz="1600" b="1" dirty="0">
                          <a:latin typeface="Calibri" panose="020F0502020204030204" pitchFamily="34" charset="0"/>
                          <a:cs typeface="Calibri" panose="020F0502020204030204" pitchFamily="34" charset="0"/>
                        </a:rPr>
                        <a:t>    if(rear == MAX-1)</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 OVERFLOW";</a:t>
                      </a:r>
                    </a:p>
                    <a:p>
                      <a:pPr>
                        <a:buNone/>
                      </a:pPr>
                      <a:r>
                        <a:rPr lang="en-US" altLang="en-US" sz="1600" b="1" dirty="0">
                          <a:latin typeface="Calibri" panose="020F0502020204030204" pitchFamily="34" charset="0"/>
                          <a:cs typeface="Calibri" panose="020F0502020204030204" pitchFamily="34" charset="0"/>
                        </a:rPr>
                        <a:t>    else if(front == -1 &amp;&amp; rear == -1)</a:t>
                      </a:r>
                    </a:p>
                    <a:p>
                      <a:pPr>
                        <a:buNone/>
                      </a:pPr>
                      <a:r>
                        <a:rPr lang="en-US" altLang="en-US" sz="1600" b="1" dirty="0">
                          <a:latin typeface="Calibri" panose="020F0502020204030204" pitchFamily="34" charset="0"/>
                          <a:cs typeface="Calibri" panose="020F0502020204030204" pitchFamily="34" charset="0"/>
                        </a:rPr>
                        <a:t>        front = rear = 0;</a:t>
                      </a:r>
                    </a:p>
                    <a:p>
                      <a:pPr>
                        <a:buNone/>
                      </a:pPr>
                      <a:r>
                        <a:rPr lang="en-US" altLang="en-US" sz="1600" b="1" dirty="0">
                          <a:latin typeface="Calibri" panose="020F0502020204030204" pitchFamily="34" charset="0"/>
                          <a:cs typeface="Calibri" panose="020F0502020204030204" pitchFamily="34" charset="0"/>
                        </a:rPr>
                        <a:t>    else</a:t>
                      </a:r>
                    </a:p>
                    <a:p>
                      <a:pPr>
                        <a:buNone/>
                      </a:pPr>
                      <a:r>
                        <a:rPr lang="en-US" altLang="en-US" sz="1600" b="1" dirty="0">
                          <a:latin typeface="Calibri" panose="020F0502020204030204" pitchFamily="34" charset="0"/>
                          <a:cs typeface="Calibri" panose="020F0502020204030204" pitchFamily="34" charset="0"/>
                        </a:rPr>
                        <a:t>        rear++;</a:t>
                      </a:r>
                    </a:p>
                    <a:p>
                      <a:pPr>
                        <a:buNone/>
                      </a:pPr>
                      <a:r>
                        <a:rPr lang="en-US" altLang="en-US" sz="1600" b="1" dirty="0">
                          <a:latin typeface="Calibri" panose="020F0502020204030204" pitchFamily="34" charset="0"/>
                          <a:cs typeface="Calibri" panose="020F0502020204030204" pitchFamily="34" charset="0"/>
                        </a:rPr>
                        <a:t>    queue[rear] = value;</a:t>
                      </a:r>
                    </a:p>
                    <a:p>
                      <a:pPr>
                        <a:buNone/>
                      </a:pPr>
                      <a:r>
                        <a:rPr lang="en-US" altLang="en-US" sz="1600" b="1" dirty="0">
                          <a:latin typeface="Calibri" panose="020F0502020204030204" pitchFamily="34" charset="0"/>
                          <a:cs typeface="Calibri" panose="020F0502020204030204" pitchFamily="34" charset="0"/>
                        </a:rPr>
                        <a:t>}</a:t>
                      </a:r>
                    </a:p>
                    <a:p>
                      <a:pPr>
                        <a:buNone/>
                      </a:pPr>
                      <a:r>
                        <a:rPr lang="en-US" altLang="en-US" sz="1600" b="1" dirty="0" err="1">
                          <a:latin typeface="Calibri" panose="020F0502020204030204" pitchFamily="34" charset="0"/>
                          <a:cs typeface="Calibri" panose="020F0502020204030204" pitchFamily="34" charset="0"/>
                        </a:rPr>
                        <a:t>int</a:t>
                      </a: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delete_element</a:t>
                      </a:r>
                      <a:r>
                        <a:rPr lang="en-US" altLang="en-US" sz="1600" b="1" dirty="0">
                          <a:latin typeface="Calibri" panose="020F0502020204030204" pitchFamily="34" charset="0"/>
                          <a:cs typeface="Calibri" panose="020F0502020204030204" pitchFamily="34" charset="0"/>
                        </a:rPr>
                        <a:t>() //</a:t>
                      </a:r>
                      <a:r>
                        <a:rPr lang="en-US" altLang="en-US" sz="2000" b="1" u="sng" dirty="0">
                          <a:latin typeface="Calibri" panose="020F0502020204030204" pitchFamily="34" charset="0"/>
                          <a:cs typeface="Calibri" panose="020F0502020204030204" pitchFamily="34" charset="0"/>
                        </a:rPr>
                        <a:t> Dequeue</a:t>
                      </a:r>
                      <a:endParaRPr lang="en-US" altLang="en-US" sz="1600" b="1" u="sng" dirty="0">
                        <a:latin typeface="Calibri" panose="020F0502020204030204" pitchFamily="34" charset="0"/>
                        <a:cs typeface="Calibri" panose="020F0502020204030204" pitchFamily="34" charset="0"/>
                      </a:endParaRPr>
                    </a:p>
                    <a:p>
                      <a:pPr>
                        <a:buNone/>
                      </a:pP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int</a:t>
                      </a: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if(front == -1)</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 UNDERFLOW";</a:t>
                      </a:r>
                    </a:p>
                    <a:p>
                      <a:pPr>
                        <a:buNone/>
                      </a:pPr>
                      <a:r>
                        <a:rPr lang="en-US" altLang="en-US" sz="1600" b="1" dirty="0">
                          <a:latin typeface="Calibri" panose="020F0502020204030204" pitchFamily="34" charset="0"/>
                          <a:cs typeface="Calibri" panose="020F0502020204030204" pitchFamily="34" charset="0"/>
                        </a:rPr>
                        <a:t>        return -1;</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else</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 = queue[front];</a:t>
                      </a:r>
                    </a:p>
                    <a:p>
                      <a:pPr>
                        <a:buNone/>
                      </a:pPr>
                      <a:r>
                        <a:rPr lang="en-US" altLang="en-US" sz="1600" b="1" dirty="0">
                          <a:latin typeface="Calibri" panose="020F0502020204030204" pitchFamily="34" charset="0"/>
                          <a:cs typeface="Calibri" panose="020F0502020204030204" pitchFamily="34" charset="0"/>
                        </a:rPr>
                        <a:t>        front++;</a:t>
                      </a:r>
                    </a:p>
                    <a:p>
                      <a:pPr>
                        <a:buNone/>
                      </a:pPr>
                      <a:r>
                        <a:rPr lang="en-US" altLang="en-US" sz="1600" b="1" dirty="0">
                          <a:latin typeface="Calibri" panose="020F0502020204030204" pitchFamily="34" charset="0"/>
                          <a:cs typeface="Calibri" panose="020F0502020204030204" pitchFamily="34" charset="0"/>
                        </a:rPr>
                        <a:t>return </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r>
                        <a:rPr lang="en-US" altLang="en-US" sz="1800" b="1" dirty="0">
                          <a:latin typeface="Calibri" panose="020F0502020204030204" pitchFamily="34" charset="0"/>
                          <a:cs typeface="Calibri" panose="020F0502020204030204" pitchFamily="34" charset="0"/>
                        </a:rPr>
                        <a:t> </a:t>
                      </a:r>
                    </a:p>
                  </a:txBody>
                  <a:tcPr marL="121912" marR="121912" marT="45724" marB="45724"/>
                </a:tc>
                <a:tc>
                  <a:txBody>
                    <a:bodyPr/>
                    <a:lstStyle/>
                    <a:p>
                      <a:pPr>
                        <a:buNone/>
                      </a:pPr>
                      <a:r>
                        <a:rPr lang="en-US" altLang="en-US" sz="1600" b="1" dirty="0" err="1">
                          <a:latin typeface="Calibri" panose="020F0502020204030204" pitchFamily="34" charset="0"/>
                          <a:cs typeface="Calibri" panose="020F0502020204030204" pitchFamily="34" charset="0"/>
                        </a:rPr>
                        <a:t>int</a:t>
                      </a:r>
                      <a:r>
                        <a:rPr lang="en-US" altLang="en-US" sz="1600" b="1" dirty="0">
                          <a:latin typeface="Calibri" panose="020F0502020204030204" pitchFamily="34" charset="0"/>
                          <a:cs typeface="Calibri" panose="020F0502020204030204" pitchFamily="34" charset="0"/>
                        </a:rPr>
                        <a:t> peek()  // </a:t>
                      </a:r>
                      <a:r>
                        <a:rPr lang="en-US" altLang="en-US" sz="2000" b="1" u="sng" dirty="0">
                          <a:latin typeface="Calibri" panose="020F0502020204030204" pitchFamily="34" charset="0"/>
                          <a:cs typeface="Calibri" panose="020F0502020204030204" pitchFamily="34" charset="0"/>
                        </a:rPr>
                        <a:t>To find the first element</a:t>
                      </a:r>
                      <a:endParaRPr lang="en-US" altLang="en-US" sz="1600" b="1" u="sng" dirty="0">
                        <a:latin typeface="Calibri" panose="020F0502020204030204" pitchFamily="34" charset="0"/>
                        <a:cs typeface="Calibri" panose="020F0502020204030204" pitchFamily="34" charset="0"/>
                      </a:endParaRPr>
                    </a:p>
                    <a:p>
                      <a:pPr>
                        <a:buNone/>
                      </a:pP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if(front==-1 )</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 QUEUE IS EMPTY";</a:t>
                      </a:r>
                    </a:p>
                    <a:p>
                      <a:pPr>
                        <a:buNone/>
                      </a:pPr>
                      <a:r>
                        <a:rPr lang="en-US" altLang="en-US" sz="1600" b="1" dirty="0">
                          <a:latin typeface="Calibri" panose="020F0502020204030204" pitchFamily="34" charset="0"/>
                          <a:cs typeface="Calibri" panose="020F0502020204030204" pitchFamily="34" charset="0"/>
                        </a:rPr>
                        <a:t>        return -1;</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else</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return queue[front];</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void display() // </a:t>
                      </a:r>
                      <a:r>
                        <a:rPr lang="en-US" altLang="en-US" sz="2000" b="1" u="sng" dirty="0">
                          <a:latin typeface="Calibri" panose="020F0502020204030204" pitchFamily="34" charset="0"/>
                          <a:cs typeface="Calibri" panose="020F0502020204030204" pitchFamily="34" charset="0"/>
                        </a:rPr>
                        <a:t>To show the data of </a:t>
                      </a:r>
                      <a:r>
                        <a:rPr lang="en-US" altLang="en-US" sz="2000" b="1" u="sng" dirty="0" err="1">
                          <a:latin typeface="Calibri" panose="020F0502020204030204" pitchFamily="34" charset="0"/>
                          <a:cs typeface="Calibri" panose="020F0502020204030204" pitchFamily="34" charset="0"/>
                        </a:rPr>
                        <a:t>queueu</a:t>
                      </a:r>
                      <a:endParaRPr lang="en-US" altLang="en-US" sz="1600" b="1" u="sng" dirty="0">
                        <a:latin typeface="Calibri" panose="020F0502020204030204" pitchFamily="34" charset="0"/>
                        <a:cs typeface="Calibri" panose="020F0502020204030204" pitchFamily="34" charset="0"/>
                      </a:endParaRPr>
                    </a:p>
                    <a:p>
                      <a:pPr>
                        <a:buNone/>
                      </a:pP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int</a:t>
                      </a: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i</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a:t>
                      </a:r>
                    </a:p>
                    <a:p>
                      <a:pPr>
                        <a:buNone/>
                      </a:pPr>
                      <a:r>
                        <a:rPr lang="en-US" altLang="en-US" sz="1600" b="1" dirty="0">
                          <a:latin typeface="Calibri" panose="020F0502020204030204" pitchFamily="34" charset="0"/>
                          <a:cs typeface="Calibri" panose="020F0502020204030204" pitchFamily="34" charset="0"/>
                        </a:rPr>
                        <a:t>    if(front == -1 )</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 QUEUE IS EMPTY";</a:t>
                      </a:r>
                    </a:p>
                    <a:p>
                      <a:pPr>
                        <a:buNone/>
                      </a:pPr>
                      <a:r>
                        <a:rPr lang="en-US" altLang="en-US" sz="1600" b="1" dirty="0">
                          <a:latin typeface="Calibri" panose="020F0502020204030204" pitchFamily="34" charset="0"/>
                          <a:cs typeface="Calibri" panose="020F0502020204030204" pitchFamily="34" charset="0"/>
                        </a:rPr>
                        <a:t>    else</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for(</a:t>
                      </a:r>
                      <a:r>
                        <a:rPr lang="en-US" altLang="en-US" sz="1600" b="1" dirty="0" err="1">
                          <a:latin typeface="Calibri" panose="020F0502020204030204" pitchFamily="34" charset="0"/>
                          <a:cs typeface="Calibri" panose="020F0502020204030204" pitchFamily="34" charset="0"/>
                        </a:rPr>
                        <a:t>i</a:t>
                      </a:r>
                      <a:r>
                        <a:rPr lang="en-US" altLang="en-US" sz="1600" b="1" dirty="0">
                          <a:latin typeface="Calibri" panose="020F0502020204030204" pitchFamily="34" charset="0"/>
                          <a:cs typeface="Calibri" panose="020F0502020204030204" pitchFamily="34" charset="0"/>
                        </a:rPr>
                        <a:t> = front; </a:t>
                      </a:r>
                      <a:r>
                        <a:rPr lang="en-US" altLang="en-US" sz="1600" b="1" dirty="0" err="1">
                          <a:latin typeface="Calibri" panose="020F0502020204030204" pitchFamily="34" charset="0"/>
                          <a:cs typeface="Calibri" panose="020F0502020204030204" pitchFamily="34" charset="0"/>
                        </a:rPr>
                        <a:t>i</a:t>
                      </a:r>
                      <a:r>
                        <a:rPr lang="en-US" altLang="en-US" sz="1600" b="1" dirty="0">
                          <a:latin typeface="Calibri" panose="020F0502020204030204" pitchFamily="34" charset="0"/>
                          <a:cs typeface="Calibri" panose="020F0502020204030204" pitchFamily="34" charset="0"/>
                        </a:rPr>
                        <a:t> &lt;= rear; </a:t>
                      </a:r>
                      <a:r>
                        <a:rPr lang="en-US" altLang="en-US" sz="1600" b="1" dirty="0" err="1">
                          <a:latin typeface="Calibri" panose="020F0502020204030204" pitchFamily="34" charset="0"/>
                          <a:cs typeface="Calibri" panose="020F0502020204030204" pitchFamily="34" charset="0"/>
                        </a:rPr>
                        <a:t>i</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&lt;&lt;"\t "&lt;&lt; queue[</a:t>
                      </a:r>
                      <a:r>
                        <a:rPr lang="en-US" altLang="en-US" sz="1600" b="1" dirty="0" err="1">
                          <a:latin typeface="Calibri" panose="020F0502020204030204" pitchFamily="34" charset="0"/>
                          <a:cs typeface="Calibri" panose="020F0502020204030204" pitchFamily="34" charset="0"/>
                        </a:rPr>
                        <a:t>i</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a:t>
                      </a:r>
                    </a:p>
                  </a:txBody>
                  <a:tcPr marL="121912" marR="121912" marT="45724" marB="45724"/>
                </a:tc>
                <a:extLst>
                  <a:ext uri="{0D108BD9-81ED-4DB2-BD59-A6C34878D82A}">
                    <a16:rowId xmlns:a16="http://schemas.microsoft.com/office/drawing/2014/main" val="202579108"/>
                  </a:ext>
                </a:extLst>
              </a:tr>
            </a:tbl>
          </a:graphicData>
        </a:graphic>
      </p:graphicFrame>
    </p:spTree>
    <p:extLst>
      <p:ext uri="{BB962C8B-B14F-4D97-AF65-F5344CB8AC3E}">
        <p14:creationId xmlns:p14="http://schemas.microsoft.com/office/powerpoint/2010/main" val="54274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6617" y="363001"/>
            <a:ext cx="6096000" cy="3016210"/>
          </a:xfrm>
          <a:prstGeom prst="rect">
            <a:avLst/>
          </a:prstGeom>
        </p:spPr>
        <p:txBody>
          <a:bodyPr>
            <a:spAutoFit/>
          </a:bodyPr>
          <a:lstStyle/>
          <a:p>
            <a:r>
              <a:rPr lang="en-US" sz="2800" dirty="0">
                <a:solidFill>
                  <a:srgbClr val="610B38"/>
                </a:solidFill>
                <a:latin typeface="erdana"/>
              </a:rPr>
              <a:t>Drawback of array implementation</a:t>
            </a:r>
          </a:p>
          <a:p>
            <a:pPr algn="just"/>
            <a:r>
              <a:rPr lang="en-US" dirty="0">
                <a:solidFill>
                  <a:srgbClr val="000000"/>
                </a:solidFill>
                <a:latin typeface="verdana" panose="020B0604030504040204" pitchFamily="34" charset="0"/>
              </a:rPr>
              <a:t>Although, the technique of creating a queue is easy, but there are some drawbacks of using this technique to implement a queue.</a:t>
            </a:r>
          </a:p>
          <a:p>
            <a:pPr algn="just">
              <a:buFont typeface="Arial" panose="020B0604020202020204" pitchFamily="34" charset="0"/>
              <a:buChar char="•"/>
            </a:pPr>
            <a:r>
              <a:rPr lang="en-US" b="1" dirty="0">
                <a:solidFill>
                  <a:srgbClr val="000000"/>
                </a:solidFill>
                <a:latin typeface="verdana" panose="020B0604030504040204" pitchFamily="34" charset="0"/>
              </a:rPr>
              <a:t>Memory wastage :</a:t>
            </a:r>
            <a:r>
              <a:rPr lang="en-US" dirty="0">
                <a:solidFill>
                  <a:srgbClr val="000000"/>
                </a:solidFill>
                <a:latin typeface="verdana" panose="020B0604030504040204" pitchFamily="34" charset="0"/>
              </a:rPr>
              <a:t> The space of the array, which is used to store queue elements, can never be reused to store the elements of that queue because the elements can only be inserted at front end and the value of front might be so high so that, all the space before that, can never be filled.</a:t>
            </a:r>
            <a:endParaRPr lang="en-US" b="0" dirty="0">
              <a:solidFill>
                <a:srgbClr val="000000"/>
              </a:solidFill>
              <a:effectLst/>
              <a:latin typeface="verdana" panose="020B0604030504040204" pitchFamily="34" charset="0"/>
            </a:endParaRPr>
          </a:p>
        </p:txBody>
      </p:sp>
      <p:pic>
        <p:nvPicPr>
          <p:cNvPr id="6146" name="Picture 2" descr="Array representation of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617" y="3463491"/>
            <a:ext cx="667702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92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1599" y="116115"/>
            <a:ext cx="10524067" cy="1146630"/>
          </a:xfrm>
        </p:spPr>
        <p:txBody>
          <a:bodyPr/>
          <a:lstStyle/>
          <a:p>
            <a:r>
              <a:rPr lang="en-US" altLang="en-US" dirty="0"/>
              <a:t>Queue Implementation with Linked List</a:t>
            </a:r>
          </a:p>
        </p:txBody>
      </p:sp>
      <p:sp>
        <p:nvSpPr>
          <p:cNvPr id="56323" name="Rectangle 3">
            <a:extLst>
              <a:ext uri="{FF2B5EF4-FFF2-40B4-BE49-F238E27FC236}">
                <a16:creationId xmlns:a16="http://schemas.microsoft.com/office/drawing/2014/main" id="{1385F71A-6335-4F8A-A893-A423FA5FDF3C}"/>
              </a:ext>
            </a:extLst>
          </p:cNvPr>
          <p:cNvSpPr>
            <a:spLocks noGrp="1" noChangeArrowheads="1"/>
          </p:cNvSpPr>
          <p:nvPr>
            <p:ph type="body" idx="1"/>
          </p:nvPr>
        </p:nvSpPr>
        <p:spPr>
          <a:xfrm>
            <a:off x="406399" y="1190171"/>
            <a:ext cx="10852151" cy="2289629"/>
          </a:xfrm>
        </p:spPr>
        <p:txBody>
          <a:bodyPr>
            <a:normAutofit/>
          </a:bodyPr>
          <a:lstStyle/>
          <a:p>
            <a:pPr marL="0" indent="0" algn="just">
              <a:lnSpc>
                <a:spcPct val="100000"/>
              </a:lnSpc>
              <a:spcBef>
                <a:spcPts val="0"/>
              </a:spcBef>
              <a:buFont typeface="Times New Roman" panose="02020603050405020304" pitchFamily="18" charset="0"/>
              <a:buNone/>
              <a:defRPr/>
            </a:pPr>
            <a:r>
              <a:rPr lang="en-US" sz="2400" u="sng" dirty="0"/>
              <a:t>Way II</a:t>
            </a:r>
            <a:r>
              <a:rPr lang="en-US" sz="2400" b="0" dirty="0"/>
              <a:t>: Queues can be easily represented using single linked list.</a:t>
            </a:r>
          </a:p>
          <a:p>
            <a:pPr marL="0" indent="0" algn="just">
              <a:lnSpc>
                <a:spcPct val="100000"/>
              </a:lnSpc>
              <a:spcBef>
                <a:spcPts val="0"/>
              </a:spcBef>
              <a:buFont typeface="Times New Roman" panose="02020603050405020304" pitchFamily="18" charset="0"/>
              <a:buNone/>
              <a:defRPr/>
            </a:pPr>
            <a:r>
              <a:rPr lang="en-US" sz="2400" b="0" dirty="0"/>
              <a:t>In case of an array, In a linked queue, every element has two parts, one that stores the data and another that stores the address of the next element. The START pointer of the linked list is used as FRONT. Here, we will also use another pointer called REAR, which will store the address of the last element in the queue.</a:t>
            </a:r>
            <a:endParaRPr lang="en-US" sz="2400" dirty="0">
              <a:solidFill>
                <a:schemeClr val="accent4">
                  <a:lumMod val="95000"/>
                  <a:lumOff val="5000"/>
                </a:schemeClr>
              </a:solidFill>
              <a:latin typeface="Times New Roman" pitchFamily="18" charset="0"/>
              <a:cs typeface="Times New Roman" pitchFamily="18" charset="0"/>
            </a:endParaRPr>
          </a:p>
        </p:txBody>
      </p:sp>
      <p:sp>
        <p:nvSpPr>
          <p:cNvPr id="12292" name="Text Box 27"/>
          <p:cNvSpPr txBox="1">
            <a:spLocks noChangeArrowheads="1"/>
          </p:cNvSpPr>
          <p:nvPr/>
        </p:nvSpPr>
        <p:spPr bwMode="auto">
          <a:xfrm>
            <a:off x="4957233" y="493395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3</a:t>
            </a:r>
          </a:p>
        </p:txBody>
      </p:sp>
      <p:sp>
        <p:nvSpPr>
          <p:cNvPr id="12293" name="Text Box 28"/>
          <p:cNvSpPr txBox="1">
            <a:spLocks noChangeArrowheads="1"/>
          </p:cNvSpPr>
          <p:nvPr/>
        </p:nvSpPr>
        <p:spPr bwMode="auto">
          <a:xfrm>
            <a:off x="5812367" y="4953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6</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30" y="3429000"/>
            <a:ext cx="105664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23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noChangeArrowheads="1"/>
          </p:cNvSpPr>
          <p:nvPr>
            <p:ph idx="1"/>
          </p:nvPr>
        </p:nvSpPr>
        <p:spPr>
          <a:xfrm>
            <a:off x="624418" y="188914"/>
            <a:ext cx="11233149" cy="6669087"/>
          </a:xfrm>
        </p:spPr>
        <p:txBody>
          <a:bodyPr/>
          <a:lstStyle/>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p:txBody>
      </p:sp>
      <p:graphicFrame>
        <p:nvGraphicFramePr>
          <p:cNvPr id="2" name="Table 1">
            <a:extLst>
              <a:ext uri="{FF2B5EF4-FFF2-40B4-BE49-F238E27FC236}">
                <a16:creationId xmlns:a16="http://schemas.microsoft.com/office/drawing/2014/main" id="{4D6BD00F-4DDC-4B92-891F-5E6C0BDFDE6D}"/>
              </a:ext>
            </a:extLst>
          </p:cNvPr>
          <p:cNvGraphicFramePr>
            <a:graphicFrameLocks noGrp="1"/>
          </p:cNvGraphicFramePr>
          <p:nvPr/>
        </p:nvGraphicFramePr>
        <p:xfrm>
          <a:off x="0" y="1"/>
          <a:ext cx="12335933" cy="6950075"/>
        </p:xfrm>
        <a:graphic>
          <a:graphicData uri="http://schemas.openxmlformats.org/drawingml/2006/table">
            <a:tbl>
              <a:tblPr firstRow="1" bandRow="1">
                <a:tableStyleId>{5940675A-B579-460E-94D1-54222C63F5DA}</a:tableStyleId>
              </a:tblPr>
              <a:tblGrid>
                <a:gridCol w="5999989">
                  <a:extLst>
                    <a:ext uri="{9D8B030D-6E8A-4147-A177-3AD203B41FA5}">
                      <a16:colId xmlns:a16="http://schemas.microsoft.com/office/drawing/2014/main" val="1261045687"/>
                    </a:ext>
                  </a:extLst>
                </a:gridCol>
                <a:gridCol w="6335944">
                  <a:extLst>
                    <a:ext uri="{9D8B030D-6E8A-4147-A177-3AD203B41FA5}">
                      <a16:colId xmlns:a16="http://schemas.microsoft.com/office/drawing/2014/main" val="1539347926"/>
                    </a:ext>
                  </a:extLst>
                </a:gridCol>
              </a:tblGrid>
              <a:tr h="6950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1" u="sng" dirty="0"/>
                        <a:t>Queue Operations</a:t>
                      </a:r>
                    </a:p>
                    <a:p>
                      <a:pPr>
                        <a:buNone/>
                      </a:pPr>
                      <a:r>
                        <a:rPr lang="en-US" altLang="en-US" sz="1800" b="1" dirty="0">
                          <a:latin typeface="Calibri" panose="020F0502020204030204" pitchFamily="34" charset="0"/>
                          <a:cs typeface="Calibri" panose="020F0502020204030204" pitchFamily="34" charset="0"/>
                        </a:rPr>
                        <a:t> #include&lt;iostream&gt;</a:t>
                      </a:r>
                    </a:p>
                    <a:p>
                      <a:pPr>
                        <a:buNone/>
                      </a:pPr>
                      <a:r>
                        <a:rPr lang="en-US" altLang="en-US" sz="1800" b="1" dirty="0">
                          <a:latin typeface="Calibri" panose="020F0502020204030204" pitchFamily="34" charset="0"/>
                          <a:cs typeface="Calibri" panose="020F0502020204030204" pitchFamily="34" charset="0"/>
                        </a:rPr>
                        <a:t>#include&lt;</a:t>
                      </a:r>
                      <a:r>
                        <a:rPr lang="en-US" altLang="en-US" sz="1800" b="1" dirty="0" err="1">
                          <a:latin typeface="Calibri" panose="020F0502020204030204" pitchFamily="34" charset="0"/>
                          <a:cs typeface="Calibri" panose="020F0502020204030204" pitchFamily="34" charset="0"/>
                        </a:rPr>
                        <a:t>stdlib.h</a:t>
                      </a:r>
                      <a:r>
                        <a:rPr lang="en-US" altLang="en-US" sz="1800" b="1" dirty="0">
                          <a:latin typeface="Calibri" panose="020F0502020204030204" pitchFamily="34" charset="0"/>
                          <a:cs typeface="Calibri" panose="020F0502020204030204" pitchFamily="34" charset="0"/>
                        </a:rPr>
                        <a:t>&gt;</a:t>
                      </a:r>
                    </a:p>
                    <a:p>
                      <a:pPr>
                        <a:buNone/>
                      </a:pPr>
                      <a:r>
                        <a:rPr lang="en-US" altLang="en-US" sz="1800" b="1" dirty="0">
                          <a:latin typeface="Calibri" panose="020F0502020204030204" pitchFamily="34" charset="0"/>
                          <a:cs typeface="Calibri" panose="020F0502020204030204" pitchFamily="34" charset="0"/>
                        </a:rPr>
                        <a:t>using namespace </a:t>
                      </a:r>
                      <a:r>
                        <a:rPr lang="en-US" altLang="en-US" sz="1800" b="1" dirty="0" err="1">
                          <a:latin typeface="Calibri" panose="020F0502020204030204" pitchFamily="34" charset="0"/>
                          <a:cs typeface="Calibri" panose="020F0502020204030204" pitchFamily="34" charset="0"/>
                        </a:rPr>
                        <a:t>std</a:t>
                      </a:r>
                      <a:r>
                        <a:rPr lang="en-US" altLang="en-US" sz="1800" b="1" dirty="0">
                          <a:latin typeface="Calibri" panose="020F0502020204030204" pitchFamily="34" charset="0"/>
                          <a:cs typeface="Calibri" panose="020F0502020204030204" pitchFamily="34" charset="0"/>
                        </a:rPr>
                        <a:t>;</a:t>
                      </a:r>
                    </a:p>
                    <a:p>
                      <a:pPr>
                        <a:buNone/>
                      </a:pPr>
                      <a:endParaRPr lang="en-US" altLang="en-US" sz="1800" b="1" dirty="0">
                        <a:latin typeface="Calibri" panose="020F0502020204030204" pitchFamily="34" charset="0"/>
                        <a:cs typeface="Calibri" panose="020F0502020204030204" pitchFamily="34" charset="0"/>
                      </a:endParaRPr>
                    </a:p>
                    <a:p>
                      <a:pPr>
                        <a:buNone/>
                      </a:pPr>
                      <a:r>
                        <a:rPr lang="en-US" altLang="en-US" sz="1800" b="1" dirty="0">
                          <a:latin typeface="Calibri" panose="020F0502020204030204" pitchFamily="34" charset="0"/>
                          <a:cs typeface="Calibri" panose="020F0502020204030204" pitchFamily="34" charset="0"/>
                        </a:rPr>
                        <a:t>struct queue</a:t>
                      </a:r>
                    </a:p>
                    <a:p>
                      <a:pPr>
                        <a:buNone/>
                      </a:pP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data;</a:t>
                      </a:r>
                    </a:p>
                    <a:p>
                      <a:pPr>
                        <a:buNone/>
                      </a:pPr>
                      <a:r>
                        <a:rPr lang="en-US" altLang="en-US" sz="1800" b="1" dirty="0">
                          <a:latin typeface="Calibri" panose="020F0502020204030204" pitchFamily="34" charset="0"/>
                          <a:cs typeface="Calibri" panose="020F0502020204030204" pitchFamily="34" charset="0"/>
                        </a:rPr>
                        <a:t>   struct queue *next;</a:t>
                      </a:r>
                    </a:p>
                    <a:p>
                      <a:pPr>
                        <a:buNone/>
                      </a:pP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struct queue *temp,*front,*rear;</a:t>
                      </a:r>
                    </a:p>
                    <a:p>
                      <a:pPr>
                        <a:buNone/>
                      </a:pPr>
                      <a:endParaRPr lang="en-US" altLang="en-US" sz="1800" b="1" dirty="0">
                        <a:latin typeface="Calibri" panose="020F0502020204030204" pitchFamily="34" charset="0"/>
                        <a:cs typeface="Calibri" panose="020F0502020204030204" pitchFamily="34" charset="0"/>
                      </a:endParaRPr>
                    </a:p>
                    <a:p>
                      <a:pPr>
                        <a:buNone/>
                      </a:pPr>
                      <a:r>
                        <a:rPr lang="en-US" altLang="en-US" sz="1800" b="1" dirty="0">
                          <a:latin typeface="Calibri" panose="020F0502020204030204" pitchFamily="34" charset="0"/>
                          <a:cs typeface="Calibri" panose="020F0502020204030204" pitchFamily="34" charset="0"/>
                        </a:rPr>
                        <a:t>void enqueue(</a:t>
                      </a: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value);</a:t>
                      </a:r>
                    </a:p>
                    <a:p>
                      <a:pPr>
                        <a:buNone/>
                      </a:pPr>
                      <a:r>
                        <a:rPr lang="en-US" altLang="en-US" sz="1800" b="1" dirty="0">
                          <a:latin typeface="Calibri" panose="020F0502020204030204" pitchFamily="34" charset="0"/>
                          <a:cs typeface="Calibri" panose="020F0502020204030204" pitchFamily="34" charset="0"/>
                        </a:rPr>
                        <a:t>void dequeue();</a:t>
                      </a:r>
                    </a:p>
                    <a:p>
                      <a:pPr>
                        <a:buNone/>
                      </a:pPr>
                      <a:r>
                        <a:rPr lang="en-US" altLang="en-US" sz="1800" b="1" dirty="0">
                          <a:latin typeface="Calibri" panose="020F0502020204030204" pitchFamily="34" charset="0"/>
                          <a:cs typeface="Calibri" panose="020F0502020204030204" pitchFamily="34" charset="0"/>
                        </a:rPr>
                        <a:t>void display();</a:t>
                      </a:r>
                    </a:p>
                    <a:p>
                      <a:pPr>
                        <a:buNone/>
                      </a:pP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main()</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option, </a:t>
                      </a:r>
                      <a:r>
                        <a:rPr lang="en-US" altLang="en-US" sz="1800" b="1" dirty="0" err="1">
                          <a:latin typeface="Calibri" panose="020F0502020204030204" pitchFamily="34" charset="0"/>
                          <a:cs typeface="Calibri" panose="020F0502020204030204" pitchFamily="34" charset="0"/>
                        </a:rPr>
                        <a:t>val</a:t>
                      </a: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    char choice='Y';</a:t>
                      </a:r>
                    </a:p>
                    <a:p>
                      <a:pPr>
                        <a:buNone/>
                      </a:pPr>
                      <a:r>
                        <a:rPr lang="en-US" altLang="en-US" sz="1800" b="1" dirty="0">
                          <a:latin typeface="Calibri" panose="020F0502020204030204" pitchFamily="34" charset="0"/>
                          <a:cs typeface="Calibri" panose="020F0502020204030204" pitchFamily="34" charset="0"/>
                        </a:rPr>
                        <a:t>    while(choice=='Y')</a:t>
                      </a:r>
                    </a:p>
                    <a:p>
                      <a:pPr>
                        <a:buNone/>
                      </a:pPr>
                      <a:r>
                        <a:rPr lang="en-US" altLang="en-US" sz="1800" b="1" dirty="0">
                          <a:latin typeface="Calibri" panose="020F0502020204030204" pitchFamily="34" charset="0"/>
                          <a:cs typeface="Calibri" panose="020F0502020204030204" pitchFamily="34" charset="0"/>
                        </a:rPr>
                        <a:t>    {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 MAIN MENU *****";</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1. Insert an element";</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"2. Delete an element";</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a:t>
                      </a:r>
                      <a:r>
                        <a:rPr lang="en-US" altLang="en-US" sz="1800" b="1" dirty="0" err="1">
                          <a:latin typeface="Calibri" panose="020F0502020204030204" pitchFamily="34" charset="0"/>
                          <a:cs typeface="Calibri" panose="020F0502020204030204" pitchFamily="34" charset="0"/>
                        </a:rPr>
                        <a:t>endl</a:t>
                      </a:r>
                      <a:r>
                        <a:rPr lang="en-US" altLang="en-US" sz="1800" b="1" dirty="0">
                          <a:latin typeface="Calibri" panose="020F0502020204030204" pitchFamily="34" charset="0"/>
                          <a:cs typeface="Calibri" panose="020F0502020204030204" pitchFamily="34" charset="0"/>
                        </a:rPr>
                        <a:t>&lt;&lt;" Enter your option : ";</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cin</a:t>
                      </a:r>
                      <a:r>
                        <a:rPr lang="en-US" altLang="en-US" sz="1800" b="1" dirty="0">
                          <a:latin typeface="Calibri" panose="020F0502020204030204" pitchFamily="34" charset="0"/>
                          <a:cs typeface="Calibri" panose="020F0502020204030204" pitchFamily="34" charset="0"/>
                        </a:rPr>
                        <a:t>&gt;&gt;option;</a:t>
                      </a:r>
                    </a:p>
                  </a:txBody>
                  <a:tcPr marL="121912" marR="121912" marT="45728" marB="45728"/>
                </a:tc>
                <a:tc>
                  <a:txBody>
                    <a:bodyPr/>
                    <a:lstStyle/>
                    <a:p>
                      <a:pPr>
                        <a:buNone/>
                      </a:pPr>
                      <a:r>
                        <a:rPr lang="en-US" altLang="en-US" sz="1600" b="1" dirty="0">
                          <a:latin typeface="Calibri" panose="020F0502020204030204" pitchFamily="34" charset="0"/>
                          <a:cs typeface="Calibri" panose="020F0502020204030204" pitchFamily="34" charset="0"/>
                        </a:rPr>
                        <a:t>switch(option)</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case 1:</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&lt;&lt;"enter the value to insert";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cin</a:t>
                      </a:r>
                      <a:r>
                        <a:rPr lang="en-US" altLang="en-US" sz="1600" b="1" dirty="0">
                          <a:latin typeface="Calibri" panose="020F0502020204030204" pitchFamily="34" charset="0"/>
                          <a:cs typeface="Calibri" panose="020F0502020204030204" pitchFamily="34" charset="0"/>
                        </a:rPr>
                        <a:t>&gt;&gt;</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enqueue(</a:t>
                      </a:r>
                      <a:r>
                        <a:rPr lang="en-US" altLang="en-US" sz="1600" b="1" dirty="0" err="1">
                          <a:latin typeface="Calibri" panose="020F0502020204030204" pitchFamily="34" charset="0"/>
                          <a:cs typeface="Calibri" panose="020F0502020204030204" pitchFamily="34" charset="0"/>
                        </a:rPr>
                        <a:t>val</a:t>
                      </a: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break;</a:t>
                      </a:r>
                    </a:p>
                    <a:p>
                      <a:pPr>
                        <a:buNone/>
                      </a:pPr>
                      <a:r>
                        <a:rPr lang="en-US" altLang="en-US" sz="1600" b="1" dirty="0">
                          <a:latin typeface="Calibri" panose="020F0502020204030204" pitchFamily="34" charset="0"/>
                          <a:cs typeface="Calibri" panose="020F0502020204030204" pitchFamily="34" charset="0"/>
                        </a:rPr>
                        <a:t>        case 2:</a:t>
                      </a:r>
                    </a:p>
                    <a:p>
                      <a:pPr>
                        <a:buNone/>
                      </a:pPr>
                      <a:r>
                        <a:rPr lang="en-US" altLang="en-US" sz="1600" b="1" dirty="0">
                          <a:latin typeface="Calibri" panose="020F0502020204030204" pitchFamily="34" charset="0"/>
                          <a:cs typeface="Calibri" panose="020F0502020204030204" pitchFamily="34" charset="0"/>
                        </a:rPr>
                        <a:t>          dequeue();</a:t>
                      </a:r>
                    </a:p>
                    <a:p>
                      <a:pPr>
                        <a:buNone/>
                      </a:pPr>
                      <a:r>
                        <a:rPr lang="en-US" altLang="en-US" sz="1600" b="1" dirty="0">
                          <a:latin typeface="Calibri" panose="020F0502020204030204" pitchFamily="34" charset="0"/>
                          <a:cs typeface="Calibri" panose="020F0502020204030204" pitchFamily="34" charset="0"/>
                        </a:rPr>
                        <a:t>           break;</a:t>
                      </a:r>
                    </a:p>
                    <a:p>
                      <a:pPr>
                        <a:buNone/>
                      </a:pPr>
                      <a:r>
                        <a:rPr lang="en-US" altLang="en-US" sz="1600" b="1" dirty="0">
                          <a:latin typeface="Calibri" panose="020F0502020204030204" pitchFamily="34" charset="0"/>
                          <a:cs typeface="Calibri" panose="020F0502020204030204" pitchFamily="34" charset="0"/>
                        </a:rPr>
                        <a:t>        case 3:</a:t>
                      </a:r>
                    </a:p>
                    <a:p>
                      <a:pPr>
                        <a:buNone/>
                      </a:pPr>
                      <a:r>
                        <a:rPr lang="en-US" altLang="en-US" sz="1600" b="1" dirty="0">
                          <a:latin typeface="Calibri" panose="020F0502020204030204" pitchFamily="34" charset="0"/>
                          <a:cs typeface="Calibri" panose="020F0502020204030204" pitchFamily="34" charset="0"/>
                        </a:rPr>
                        <a:t>          display();</a:t>
                      </a:r>
                    </a:p>
                    <a:p>
                      <a:pPr>
                        <a:buNone/>
                      </a:pPr>
                      <a:r>
                        <a:rPr lang="en-US" altLang="en-US" sz="1600" b="1" dirty="0">
                          <a:latin typeface="Calibri" panose="020F0502020204030204" pitchFamily="34" charset="0"/>
                          <a:cs typeface="Calibri" panose="020F0502020204030204" pitchFamily="34" charset="0"/>
                        </a:rPr>
                        <a:t>           break;</a:t>
                      </a:r>
                    </a:p>
                    <a:p>
                      <a:pPr>
                        <a:buNone/>
                      </a:pP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&lt;&lt;"Enter choice";</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cin</a:t>
                      </a:r>
                      <a:r>
                        <a:rPr lang="en-US" altLang="en-US" sz="1600" b="1" dirty="0">
                          <a:latin typeface="Calibri" panose="020F0502020204030204" pitchFamily="34" charset="0"/>
                          <a:cs typeface="Calibri" panose="020F0502020204030204" pitchFamily="34" charset="0"/>
                        </a:rPr>
                        <a:t>&gt;&gt;choice;</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return 0;</a:t>
                      </a:r>
                    </a:p>
                    <a:p>
                      <a:pPr>
                        <a:buNone/>
                      </a:pPr>
                      <a:r>
                        <a:rPr lang="en-US" altLang="en-US" sz="1600" b="1" dirty="0">
                          <a:latin typeface="Calibri" panose="020F0502020204030204" pitchFamily="34" charset="0"/>
                          <a:cs typeface="Calibri" panose="020F0502020204030204" pitchFamily="34" charset="0"/>
                        </a:rPr>
                        <a:t>}</a:t>
                      </a:r>
                    </a:p>
                    <a:p>
                      <a:pPr>
                        <a:buNone/>
                      </a:pPr>
                      <a:endParaRPr lang="en-US" altLang="en-US" sz="1600" b="1" dirty="0">
                        <a:latin typeface="Calibri" panose="020F0502020204030204" pitchFamily="34" charset="0"/>
                        <a:cs typeface="Calibri" panose="020F0502020204030204" pitchFamily="34" charset="0"/>
                      </a:endParaRPr>
                    </a:p>
                  </a:txBody>
                  <a:tcPr marL="121912" marR="121912" marT="45728" marB="45728"/>
                </a:tc>
                <a:extLst>
                  <a:ext uri="{0D108BD9-81ED-4DB2-BD59-A6C34878D82A}">
                    <a16:rowId xmlns:a16="http://schemas.microsoft.com/office/drawing/2014/main" val="202579108"/>
                  </a:ext>
                </a:extLst>
              </a:tr>
            </a:tbl>
          </a:graphicData>
        </a:graphic>
      </p:graphicFrame>
    </p:spTree>
    <p:extLst>
      <p:ext uri="{BB962C8B-B14F-4D97-AF65-F5344CB8AC3E}">
        <p14:creationId xmlns:p14="http://schemas.microsoft.com/office/powerpoint/2010/main" val="268747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noChangeArrowheads="1"/>
          </p:cNvSpPr>
          <p:nvPr>
            <p:ph idx="1"/>
          </p:nvPr>
        </p:nvSpPr>
        <p:spPr>
          <a:xfrm>
            <a:off x="624418" y="188914"/>
            <a:ext cx="11233149" cy="6669087"/>
          </a:xfrm>
        </p:spPr>
        <p:txBody>
          <a:bodyPr/>
          <a:lstStyle/>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a:p>
            <a:pPr>
              <a:buFont typeface="Times New Roman" panose="02020603050405020304" pitchFamily="18" charset="0"/>
              <a:buNone/>
            </a:pPr>
            <a:endParaRPr lang="en-US" altLang="en-US" sz="1400"/>
          </a:p>
        </p:txBody>
      </p:sp>
      <p:graphicFrame>
        <p:nvGraphicFramePr>
          <p:cNvPr id="2" name="Table 1">
            <a:extLst>
              <a:ext uri="{FF2B5EF4-FFF2-40B4-BE49-F238E27FC236}">
                <a16:creationId xmlns:a16="http://schemas.microsoft.com/office/drawing/2014/main" id="{4D6BD00F-4DDC-4B92-891F-5E6C0BDFDE6D}"/>
              </a:ext>
            </a:extLst>
          </p:cNvPr>
          <p:cNvGraphicFramePr>
            <a:graphicFrameLocks noGrp="1"/>
          </p:cNvGraphicFramePr>
          <p:nvPr>
            <p:extLst>
              <p:ext uri="{D42A27DB-BD31-4B8C-83A1-F6EECF244321}">
                <p14:modId xmlns:p14="http://schemas.microsoft.com/office/powerpoint/2010/main" val="4283688720"/>
              </p:ext>
            </p:extLst>
          </p:nvPr>
        </p:nvGraphicFramePr>
        <p:xfrm>
          <a:off x="0" y="1"/>
          <a:ext cx="12335933" cy="7223768"/>
        </p:xfrm>
        <a:graphic>
          <a:graphicData uri="http://schemas.openxmlformats.org/drawingml/2006/table">
            <a:tbl>
              <a:tblPr firstRow="1" bandRow="1">
                <a:tableStyleId>{5940675A-B579-460E-94D1-54222C63F5DA}</a:tableStyleId>
              </a:tblPr>
              <a:tblGrid>
                <a:gridCol w="5999989">
                  <a:extLst>
                    <a:ext uri="{9D8B030D-6E8A-4147-A177-3AD203B41FA5}">
                      <a16:colId xmlns:a16="http://schemas.microsoft.com/office/drawing/2014/main" val="1261045687"/>
                    </a:ext>
                  </a:extLst>
                </a:gridCol>
                <a:gridCol w="6335944">
                  <a:extLst>
                    <a:ext uri="{9D8B030D-6E8A-4147-A177-3AD203B41FA5}">
                      <a16:colId xmlns:a16="http://schemas.microsoft.com/office/drawing/2014/main" val="1539347926"/>
                    </a:ext>
                  </a:extLst>
                </a:gridCol>
              </a:tblGrid>
              <a:tr h="6950075">
                <a:tc>
                  <a:txBody>
                    <a:bodyPr/>
                    <a:lstStyle/>
                    <a:p>
                      <a:pPr>
                        <a:buNone/>
                      </a:pPr>
                      <a:r>
                        <a:rPr lang="en-US" altLang="en-US" sz="1800" b="1" dirty="0">
                          <a:latin typeface="Calibri" panose="020F0502020204030204" pitchFamily="34" charset="0"/>
                          <a:cs typeface="Calibri" panose="020F0502020204030204" pitchFamily="34" charset="0"/>
                        </a:rPr>
                        <a:t>void enqueue(</a:t>
                      </a:r>
                      <a:r>
                        <a:rPr lang="en-US" altLang="en-US" sz="1800" b="1" dirty="0" err="1">
                          <a:latin typeface="Calibri" panose="020F0502020204030204" pitchFamily="34" charset="0"/>
                          <a:cs typeface="Calibri" panose="020F0502020204030204" pitchFamily="34" charset="0"/>
                        </a:rPr>
                        <a:t>int</a:t>
                      </a:r>
                      <a:r>
                        <a:rPr lang="en-US" altLang="en-US" sz="1800" b="1" dirty="0">
                          <a:latin typeface="Calibri" panose="020F0502020204030204" pitchFamily="34" charset="0"/>
                          <a:cs typeface="Calibri" panose="020F0502020204030204" pitchFamily="34" charset="0"/>
                        </a:rPr>
                        <a:t> value)</a:t>
                      </a:r>
                    </a:p>
                    <a:p>
                      <a:pPr>
                        <a:buNone/>
                      </a:pP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  temp=new queue();</a:t>
                      </a:r>
                    </a:p>
                    <a:p>
                      <a:pPr>
                        <a:buNone/>
                      </a:pPr>
                      <a:r>
                        <a:rPr lang="en-US" altLang="en-US" sz="1800" b="1" dirty="0">
                          <a:latin typeface="Calibri" panose="020F0502020204030204" pitchFamily="34" charset="0"/>
                          <a:cs typeface="Calibri" panose="020F0502020204030204" pitchFamily="34" charset="0"/>
                        </a:rPr>
                        <a:t>  temp-&gt;data =value;</a:t>
                      </a:r>
                    </a:p>
                    <a:p>
                      <a:pPr>
                        <a:buNone/>
                      </a:pPr>
                      <a:r>
                        <a:rPr lang="en-US" altLang="en-US" sz="1800" b="1" dirty="0">
                          <a:latin typeface="Calibri" panose="020F0502020204030204" pitchFamily="34" charset="0"/>
                          <a:cs typeface="Calibri" panose="020F0502020204030204" pitchFamily="34" charset="0"/>
                        </a:rPr>
                        <a:t>temp-&gt;next=null;</a:t>
                      </a:r>
                    </a:p>
                    <a:p>
                      <a:pPr>
                        <a:buNone/>
                      </a:pPr>
                      <a:r>
                        <a:rPr lang="en-US" altLang="en-US" sz="1800" b="1" dirty="0">
                          <a:latin typeface="Calibri" panose="020F0502020204030204" pitchFamily="34" charset="0"/>
                          <a:cs typeface="Calibri" panose="020F0502020204030204" pitchFamily="34" charset="0"/>
                        </a:rPr>
                        <a:t>  if(front ==NULL &amp;&amp; rear ==NULL) // empty queue</a:t>
                      </a:r>
                    </a:p>
                    <a:p>
                      <a:pPr>
                        <a:buNone/>
                      </a:pPr>
                      <a:r>
                        <a:rPr lang="en-US" altLang="en-US" sz="1800" b="1" dirty="0">
                          <a:latin typeface="Calibri" panose="020F0502020204030204" pitchFamily="34" charset="0"/>
                          <a:cs typeface="Calibri" panose="020F0502020204030204" pitchFamily="34" charset="0"/>
                        </a:rPr>
                        <a:t> {  front = rear = temp; }</a:t>
                      </a:r>
                    </a:p>
                    <a:p>
                      <a:pPr>
                        <a:buNone/>
                      </a:pPr>
                      <a:r>
                        <a:rPr lang="en-US" altLang="en-US" sz="1800" b="1" dirty="0">
                          <a:latin typeface="Calibri" panose="020F0502020204030204" pitchFamily="34" charset="0"/>
                          <a:cs typeface="Calibri" panose="020F0502020204030204" pitchFamily="34" charset="0"/>
                        </a:rPr>
                        <a:t>else</a:t>
                      </a:r>
                    </a:p>
                    <a:p>
                      <a:pPr>
                        <a:buNone/>
                      </a:pP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        rear-&gt;next =temp;</a:t>
                      </a:r>
                    </a:p>
                    <a:p>
                      <a:pPr>
                        <a:buNone/>
                      </a:pPr>
                      <a:r>
                        <a:rPr lang="en-US" altLang="en-US" sz="1800" b="1" baseline="0" dirty="0">
                          <a:latin typeface="Calibri" panose="020F0502020204030204" pitchFamily="34" charset="0"/>
                          <a:cs typeface="Calibri" panose="020F0502020204030204" pitchFamily="34" charset="0"/>
                        </a:rPr>
                        <a:t>        rear++;</a:t>
                      </a:r>
                      <a:endParaRPr lang="en-US" altLang="en-US" sz="1800" b="1" dirty="0">
                        <a:latin typeface="Calibri" panose="020F0502020204030204" pitchFamily="34" charset="0"/>
                        <a:cs typeface="Calibri" panose="020F0502020204030204" pitchFamily="34" charset="0"/>
                      </a:endParaRPr>
                    </a:p>
                    <a:p>
                      <a:pPr>
                        <a:buNone/>
                      </a:pPr>
                      <a:r>
                        <a:rPr lang="en-US" altLang="en-US" sz="1800" b="1" dirty="0">
                          <a:latin typeface="Calibri" panose="020F0502020204030204" pitchFamily="34" charset="0"/>
                          <a:cs typeface="Calibri" panose="020F0502020204030204" pitchFamily="34" charset="0"/>
                        </a:rPr>
                        <a:t>        }</a:t>
                      </a:r>
                    </a:p>
                    <a:p>
                      <a:pPr>
                        <a:buNone/>
                      </a:pP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void dequeue()</a:t>
                      </a:r>
                    </a:p>
                    <a:p>
                      <a:pPr>
                        <a:buNone/>
                      </a:pP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  temp = front;</a:t>
                      </a:r>
                    </a:p>
                    <a:p>
                      <a:pPr>
                        <a:buNone/>
                      </a:pPr>
                      <a:r>
                        <a:rPr lang="en-US" altLang="en-US" sz="1800" b="1" dirty="0">
                          <a:latin typeface="Calibri" panose="020F0502020204030204" pitchFamily="34" charset="0"/>
                          <a:cs typeface="Calibri" panose="020F0502020204030204" pitchFamily="34" charset="0"/>
                        </a:rPr>
                        <a:t>  if(front == NULL)</a:t>
                      </a:r>
                    </a:p>
                    <a:p>
                      <a:pPr>
                        <a:buNone/>
                      </a:pPr>
                      <a:r>
                        <a:rPr lang="en-US" altLang="en-US" sz="1800" b="1" dirty="0">
                          <a:latin typeface="Calibri" panose="020F0502020204030204" pitchFamily="34" charset="0"/>
                          <a:cs typeface="Calibri" panose="020F0502020204030204" pitchFamily="34" charset="0"/>
                        </a:rPr>
                        <a:t> {</a:t>
                      </a:r>
                    </a:p>
                    <a:p>
                      <a:pPr>
                        <a:buNone/>
                      </a:pPr>
                      <a:r>
                        <a:rPr lang="en-US" altLang="en-US" sz="1800" b="1" dirty="0">
                          <a:latin typeface="Calibri" panose="020F0502020204030204" pitchFamily="34" charset="0"/>
                          <a:cs typeface="Calibri" panose="020F0502020204030204" pitchFamily="34" charset="0"/>
                        </a:rPr>
                        <a:t>    </a:t>
                      </a:r>
                      <a:r>
                        <a:rPr lang="en-US" altLang="en-US" sz="1800" b="1" dirty="0" err="1">
                          <a:latin typeface="Calibri" panose="020F0502020204030204" pitchFamily="34" charset="0"/>
                          <a:cs typeface="Calibri" panose="020F0502020204030204" pitchFamily="34" charset="0"/>
                        </a:rPr>
                        <a:t>cout</a:t>
                      </a:r>
                      <a:r>
                        <a:rPr lang="en-US" altLang="en-US" sz="1800" b="1" dirty="0">
                          <a:latin typeface="Calibri" panose="020F0502020204030204" pitchFamily="34" charset="0"/>
                          <a:cs typeface="Calibri" panose="020F0502020204030204" pitchFamily="34" charset="0"/>
                        </a:rPr>
                        <a:t>&lt;&lt;“underflow”;</a:t>
                      </a:r>
                    </a:p>
                    <a:p>
                      <a:pPr>
                        <a:buNone/>
                      </a:pPr>
                      <a:r>
                        <a:rPr lang="en-US" altLang="en-US" sz="1800" b="1" dirty="0">
                          <a:latin typeface="Calibri" panose="020F0502020204030204" pitchFamily="34" charset="0"/>
                          <a:cs typeface="Calibri" panose="020F0502020204030204" pitchFamily="34" charset="0"/>
                        </a:rPr>
                        <a:t>break;</a:t>
                      </a:r>
                    </a:p>
                    <a:p>
                      <a:pPr>
                        <a:buNone/>
                      </a:pPr>
                      <a:r>
                        <a:rPr lang="en-US" altLang="en-US" sz="1800" b="1" dirty="0">
                          <a:latin typeface="Calibri" panose="020F0502020204030204" pitchFamily="34" charset="0"/>
                          <a:cs typeface="Calibri" panose="020F0502020204030204" pitchFamily="34" charset="0"/>
                        </a:rPr>
                        <a:t> }</a:t>
                      </a:r>
                    </a:p>
                    <a:p>
                      <a:pPr>
                        <a:buNone/>
                      </a:pPr>
                      <a:r>
                        <a:rPr lang="en-US" altLang="en-US" sz="1800" b="1" dirty="0">
                          <a:latin typeface="Calibri" panose="020F0502020204030204" pitchFamily="34" charset="0"/>
                          <a:cs typeface="Calibri" panose="020F0502020204030204" pitchFamily="34" charset="0"/>
                        </a:rPr>
                        <a:t> else</a:t>
                      </a:r>
                    </a:p>
                    <a:p>
                      <a:pPr>
                        <a:buNone/>
                      </a:pPr>
                      <a:r>
                        <a:rPr lang="en-US" altLang="en-US" sz="1800" b="1" dirty="0">
                          <a:latin typeface="Calibri" panose="020F0502020204030204" pitchFamily="34" charset="0"/>
                          <a:cs typeface="Calibri" panose="020F0502020204030204" pitchFamily="34" charset="0"/>
                        </a:rPr>
                        <a:t>{</a:t>
                      </a:r>
                    </a:p>
                    <a:p>
                      <a:pPr>
                        <a:buNone/>
                      </a:pPr>
                      <a:r>
                        <a:rPr lang="en-US" altLang="en-US" sz="1800" b="1" dirty="0">
                          <a:latin typeface="Calibri" panose="020F0502020204030204" pitchFamily="34" charset="0"/>
                          <a:cs typeface="Calibri" panose="020F0502020204030204" pitchFamily="34" charset="0"/>
                        </a:rPr>
                        <a:t>       front= temp-&gt;next;</a:t>
                      </a:r>
                    </a:p>
                    <a:p>
                      <a:pPr>
                        <a:buNone/>
                      </a:pPr>
                      <a:r>
                        <a:rPr lang="en-US" altLang="en-US" sz="1800" b="1" dirty="0">
                          <a:latin typeface="Calibri" panose="020F0502020204030204" pitchFamily="34" charset="0"/>
                          <a:cs typeface="Calibri" panose="020F0502020204030204" pitchFamily="34" charset="0"/>
                        </a:rPr>
                        <a:t>      free(temp);</a:t>
                      </a:r>
                    </a:p>
                    <a:p>
                      <a:pPr>
                        <a:buNone/>
                      </a:pPr>
                      <a:r>
                        <a:rPr lang="en-US" altLang="en-US" sz="1800" b="1" dirty="0">
                          <a:latin typeface="Calibri" panose="020F0502020204030204" pitchFamily="34" charset="0"/>
                          <a:cs typeface="Calibri" panose="020F0502020204030204" pitchFamily="34" charset="0"/>
                        </a:rPr>
                        <a:t>}}</a:t>
                      </a:r>
                    </a:p>
                  </a:txBody>
                  <a:tcPr marL="121912" marR="121912" marT="45724" marB="45724"/>
                </a:tc>
                <a:tc>
                  <a:txBody>
                    <a:bodyPr/>
                    <a:lstStyle/>
                    <a:p>
                      <a:pPr>
                        <a:buNone/>
                      </a:pPr>
                      <a:endParaRPr lang="en-US" altLang="en-US" sz="1600" b="1" dirty="0">
                        <a:latin typeface="Calibri" panose="020F0502020204030204" pitchFamily="34" charset="0"/>
                        <a:cs typeface="Calibri" panose="020F0502020204030204" pitchFamily="34" charset="0"/>
                      </a:endParaRPr>
                    </a:p>
                    <a:p>
                      <a:pPr>
                        <a:buNone/>
                      </a:pPr>
                      <a:r>
                        <a:rPr lang="en-US" altLang="en-US" sz="1600" b="1" dirty="0">
                          <a:latin typeface="Calibri" panose="020F0502020204030204" pitchFamily="34" charset="0"/>
                          <a:cs typeface="Calibri" panose="020F0502020204030204" pitchFamily="34" charset="0"/>
                        </a:rPr>
                        <a:t>void display</a:t>
                      </a:r>
                      <a:r>
                        <a:rPr lang="en-US" altLang="en-US" sz="1200" b="1" dirty="0">
                          <a:latin typeface="Calibri" panose="020F0502020204030204" pitchFamily="34" charset="0"/>
                          <a:cs typeface="Calibri" panose="020F0502020204030204" pitchFamily="34" charset="0"/>
                        </a:rPr>
                        <a:t>() // </a:t>
                      </a:r>
                      <a:r>
                        <a:rPr lang="en-US" altLang="en-US" sz="1600" b="1" u="sng" dirty="0">
                          <a:latin typeface="Calibri" panose="020F0502020204030204" pitchFamily="34" charset="0"/>
                          <a:cs typeface="Calibri" panose="020F0502020204030204" pitchFamily="34" charset="0"/>
                        </a:rPr>
                        <a:t>To show the data of queue</a:t>
                      </a:r>
                    </a:p>
                    <a:p>
                      <a:pPr>
                        <a:buNone/>
                      </a:pPr>
                      <a:r>
                        <a:rPr lang="en-US" altLang="en-US" sz="1600" b="1" dirty="0">
                          <a:latin typeface="Calibri" panose="020F0502020204030204" pitchFamily="34" charset="0"/>
                          <a:cs typeface="Calibri" panose="020F0502020204030204" pitchFamily="34" charset="0"/>
                        </a:rPr>
                        <a:t>{</a:t>
                      </a:r>
                    </a:p>
                    <a:p>
                      <a:pPr>
                        <a:buNone/>
                      </a:pPr>
                      <a:r>
                        <a:rPr lang="en-US" altLang="en-US" sz="1600" b="1" dirty="0">
                          <a:latin typeface="Calibri" panose="020F0502020204030204" pitchFamily="34" charset="0"/>
                          <a:cs typeface="Calibri" panose="020F0502020204030204" pitchFamily="34" charset="0"/>
                        </a:rPr>
                        <a:t> temp =front;</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a:t>
                      </a:r>
                    </a:p>
                    <a:p>
                      <a:pPr>
                        <a:buNone/>
                      </a:pPr>
                      <a:r>
                        <a:rPr lang="en-US" altLang="en-US" sz="1600" b="1" dirty="0">
                          <a:latin typeface="Calibri" panose="020F0502020204030204" pitchFamily="34" charset="0"/>
                          <a:cs typeface="Calibri" panose="020F0502020204030204" pitchFamily="34" charset="0"/>
                        </a:rPr>
                        <a:t>    if(front == NULL )</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&lt;&lt;"\n QUEUE IS EMPTY";</a:t>
                      </a:r>
                    </a:p>
                    <a:p>
                      <a:pPr>
                        <a:buNone/>
                      </a:pPr>
                      <a:r>
                        <a:rPr lang="en-US" altLang="en-US" sz="1600" b="1" dirty="0">
                          <a:latin typeface="Calibri" panose="020F0502020204030204" pitchFamily="34" charset="0"/>
                          <a:cs typeface="Calibri" panose="020F0502020204030204" pitchFamily="34" charset="0"/>
                        </a:rPr>
                        <a:t>    else</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while(temp!=NULL)  </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a:t>
                      </a:r>
                      <a:r>
                        <a:rPr lang="en-US" altLang="en-US" sz="1600" b="1" dirty="0" err="1">
                          <a:latin typeface="Calibri" panose="020F0502020204030204" pitchFamily="34" charset="0"/>
                          <a:cs typeface="Calibri" panose="020F0502020204030204" pitchFamily="34" charset="0"/>
                        </a:rPr>
                        <a:t>cout</a:t>
                      </a:r>
                      <a:r>
                        <a:rPr lang="en-US" altLang="en-US" sz="1600" b="1" dirty="0">
                          <a:latin typeface="Calibri" panose="020F0502020204030204" pitchFamily="34" charset="0"/>
                          <a:cs typeface="Calibri" panose="020F0502020204030204" pitchFamily="34" charset="0"/>
                        </a:rPr>
                        <a:t>&lt;&lt;temp-&gt;data;</a:t>
                      </a:r>
                    </a:p>
                    <a:p>
                      <a:pPr>
                        <a:buNone/>
                      </a:pPr>
                      <a:r>
                        <a:rPr lang="en-US" altLang="en-US" sz="1600" b="1" dirty="0">
                          <a:latin typeface="Calibri" panose="020F0502020204030204" pitchFamily="34" charset="0"/>
                          <a:cs typeface="Calibri" panose="020F0502020204030204" pitchFamily="34" charset="0"/>
                        </a:rPr>
                        <a:t>             temp=temp-&gt;next;</a:t>
                      </a:r>
                    </a:p>
                    <a:p>
                      <a:pPr>
                        <a:buNone/>
                      </a:pPr>
                      <a:r>
                        <a:rPr lang="en-US" altLang="en-US" sz="1600" b="1" dirty="0">
                          <a:latin typeface="Calibri" panose="020F0502020204030204" pitchFamily="34" charset="0"/>
                          <a:cs typeface="Calibri" panose="020F0502020204030204" pitchFamily="34" charset="0"/>
                        </a:rPr>
                        <a:t>         }</a:t>
                      </a:r>
                    </a:p>
                    <a:p>
                      <a:pPr>
                        <a:buNone/>
                      </a:pPr>
                      <a:r>
                        <a:rPr lang="en-US" altLang="en-US" sz="1600" b="1" dirty="0">
                          <a:latin typeface="Calibri" panose="020F0502020204030204" pitchFamily="34" charset="0"/>
                          <a:cs typeface="Calibri" panose="020F0502020204030204" pitchFamily="34" charset="0"/>
                        </a:rPr>
                        <a:t>} </a:t>
                      </a:r>
                    </a:p>
                  </a:txBody>
                  <a:tcPr marL="121912" marR="121912" marT="45724" marB="45724"/>
                </a:tc>
                <a:extLst>
                  <a:ext uri="{0D108BD9-81ED-4DB2-BD59-A6C34878D82A}">
                    <a16:rowId xmlns:a16="http://schemas.microsoft.com/office/drawing/2014/main" val="202579108"/>
                  </a:ext>
                </a:extLst>
              </a:tr>
            </a:tbl>
          </a:graphicData>
        </a:graphic>
      </p:graphicFrame>
    </p:spTree>
    <p:extLst>
      <p:ext uri="{BB962C8B-B14F-4D97-AF65-F5344CB8AC3E}">
        <p14:creationId xmlns:p14="http://schemas.microsoft.com/office/powerpoint/2010/main" val="467626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7A65FDBD-D0CC-62A4-3E99-28C7F2F08A68}"/>
              </a:ext>
            </a:extLst>
          </p:cNvPr>
          <p:cNvSpPr>
            <a:spLocks noGrp="1" noChangeArrowheads="1"/>
          </p:cNvSpPr>
          <p:nvPr>
            <p:ph type="body"/>
          </p:nvPr>
        </p:nvSpPr>
        <p:spPr>
          <a:xfrm>
            <a:off x="2209800" y="1981200"/>
            <a:ext cx="7772400" cy="4114800"/>
          </a:xfrm>
        </p:spPr>
        <p:txBody>
          <a:bodyPr/>
          <a:lstStyle/>
          <a:p>
            <a:pPr>
              <a:lnSpc>
                <a:spcPct val="95000"/>
              </a:lnSpc>
              <a:spcBef>
                <a:spcPts val="700"/>
              </a:spcBef>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effectLst>
                  <a:outerShdw blurRad="38100" dist="38100" dir="2700000" algn="tl">
                    <a:srgbClr val="000000"/>
                  </a:outerShdw>
                </a:effectLst>
              </a:rPr>
              <a:t>Ques : Write an algorithm/program to implement enqueue and dequeue.</a:t>
            </a:r>
          </a:p>
          <a:p>
            <a:pPr>
              <a:lnSpc>
                <a:spcPct val="95000"/>
              </a:lnSpc>
              <a:spcBef>
                <a:spcPts val="700"/>
              </a:spcBef>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effectLst>
                  <a:outerShdw blurRad="38100" dist="38100" dir="2700000" algn="tl">
                    <a:srgbClr val="000000"/>
                  </a:outerShdw>
                </a:effectLst>
              </a:rPr>
              <a:t>Ques : How many types of queue are there ? Explain</a:t>
            </a:r>
          </a:p>
          <a:p>
            <a:pPr>
              <a:lnSpc>
                <a:spcPct val="95000"/>
              </a:lnSpc>
              <a:spcBef>
                <a:spcPts val="700"/>
              </a:spcBef>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000" dirty="0">
                <a:effectLst>
                  <a:outerShdw blurRad="38100" dist="38100" dir="2700000" algn="tl">
                    <a:srgbClr val="000000"/>
                  </a:outerShdw>
                </a:effectLst>
              </a:rPr>
              <a:t>Ques : Implement the queue using Linked List.</a:t>
            </a:r>
          </a:p>
          <a:p>
            <a:pPr>
              <a:lnSpc>
                <a:spcPct val="95000"/>
              </a:lnSpc>
              <a:spcBef>
                <a:spcPts val="700"/>
              </a:spcBef>
              <a:buSzPct val="75000"/>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2000" dirty="0">
              <a:effectLst>
                <a:outerShdw blurRad="38100" dist="38100" dir="2700000" algn="tl">
                  <a:srgbClr val="000000"/>
                </a:outerShdw>
              </a:effectLst>
            </a:endParaRPr>
          </a:p>
        </p:txBody>
      </p:sp>
      <p:pic>
        <p:nvPicPr>
          <p:cNvPr id="18435" name="Picture 2">
            <a:extLst>
              <a:ext uri="{FF2B5EF4-FFF2-40B4-BE49-F238E27FC236}">
                <a16:creationId xmlns:a16="http://schemas.microsoft.com/office/drawing/2014/main" id="{AE11A9F2-8F36-1D33-4C9A-8B60CC314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889"/>
          <a:stretch>
            <a:fillRect/>
          </a:stretch>
        </p:blipFill>
        <p:spPr bwMode="auto">
          <a:xfrm>
            <a:off x="1565275" y="1"/>
            <a:ext cx="16256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4D4CBF73-3C2D-4B4C-9167-EF779216E72D}"/>
              </a:ext>
            </a:extLst>
          </p:cNvPr>
          <p:cNvSpPr>
            <a:spLocks noGrp="1" noChangeArrowheads="1"/>
          </p:cNvSpPr>
          <p:nvPr>
            <p:ph type="title" idx="1"/>
          </p:nvPr>
        </p:nvSpPr>
        <p:spPr>
          <a:xfrm>
            <a:off x="1828800" y="342900"/>
            <a:ext cx="7772400" cy="1143000"/>
          </a:xfrm>
        </p:spPr>
        <p:txBody>
          <a:bodyPr anchor="ctr"/>
          <a:lstStyle/>
          <a:p>
            <a:pPr marL="0" indent="0">
              <a:lnSpc>
                <a:spcPct val="95000"/>
              </a:lnSpc>
              <a:spcBef>
                <a:spcPct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400" dirty="0">
                <a:solidFill>
                  <a:srgbClr val="00CECE"/>
                </a:solidFill>
              </a:rPr>
              <a:t>   Ques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32" y="129736"/>
            <a:ext cx="10515600" cy="389618"/>
          </a:xfrm>
        </p:spPr>
        <p:txBody>
          <a:bodyPr>
            <a:normAutofit fontScale="90000"/>
          </a:bodyPr>
          <a:lstStyle/>
          <a:p>
            <a:r>
              <a:rPr lang="en-US" dirty="0"/>
              <a:t>Inbuilt functions</a:t>
            </a:r>
          </a:p>
        </p:txBody>
      </p:sp>
      <p:sp>
        <p:nvSpPr>
          <p:cNvPr id="7" name="TextBox 6">
            <a:extLst>
              <a:ext uri="{FF2B5EF4-FFF2-40B4-BE49-F238E27FC236}">
                <a16:creationId xmlns:a16="http://schemas.microsoft.com/office/drawing/2014/main" id="{E62BBB43-8936-4BE5-3F92-DCDCEB9032F0}"/>
              </a:ext>
            </a:extLst>
          </p:cNvPr>
          <p:cNvSpPr txBox="1"/>
          <p:nvPr/>
        </p:nvSpPr>
        <p:spPr>
          <a:xfrm>
            <a:off x="1077362" y="806966"/>
            <a:ext cx="9850170" cy="5324535"/>
          </a:xfrm>
          <a:prstGeom prst="rect">
            <a:avLst/>
          </a:prstGeom>
          <a:noFill/>
        </p:spPr>
        <p:txBody>
          <a:bodyPr wrap="square">
            <a:spAutoFit/>
          </a:bodyPr>
          <a:lstStyle/>
          <a:p>
            <a:r>
              <a:rPr lang="en-IN" sz="2000" dirty="0"/>
              <a:t>#include &lt;iostream&gt;</a:t>
            </a:r>
          </a:p>
          <a:p>
            <a:r>
              <a:rPr lang="en-IN" sz="2000" dirty="0"/>
              <a:t>#include &lt;queue&gt;</a:t>
            </a:r>
          </a:p>
          <a:p>
            <a:endParaRPr lang="en-IN" sz="2000" dirty="0"/>
          </a:p>
          <a:p>
            <a:r>
              <a:rPr lang="en-IN" sz="2000" dirty="0"/>
              <a:t>using namespace std;</a:t>
            </a:r>
          </a:p>
          <a:p>
            <a:endParaRPr lang="en-IN" sz="2000" dirty="0"/>
          </a:p>
          <a:p>
            <a:r>
              <a:rPr lang="en-IN" sz="2000" dirty="0"/>
              <a:t>// Print the queue and dequeue one element</a:t>
            </a:r>
          </a:p>
          <a:p>
            <a:r>
              <a:rPr lang="en-IN" sz="2000" dirty="0"/>
              <a:t>void </a:t>
            </a:r>
            <a:r>
              <a:rPr lang="en-IN" sz="2000" dirty="0" err="1"/>
              <a:t>print_queue</a:t>
            </a:r>
            <a:r>
              <a:rPr lang="en-IN" sz="2000" dirty="0"/>
              <a:t>(queue&lt;int&gt; q)</a:t>
            </a:r>
          </a:p>
          <a:p>
            <a:r>
              <a:rPr lang="en-IN" sz="2000" dirty="0"/>
              <a:t>{</a:t>
            </a:r>
          </a:p>
          <a:p>
            <a:r>
              <a:rPr lang="en-IN" sz="2000" dirty="0"/>
              <a:t>    // While the queue is not empty</a:t>
            </a:r>
          </a:p>
          <a:p>
            <a:r>
              <a:rPr lang="en-IN" sz="2000" dirty="0"/>
              <a:t>    while (!</a:t>
            </a:r>
            <a:r>
              <a:rPr lang="en-IN" sz="2000" dirty="0" err="1"/>
              <a:t>q.empty</a:t>
            </a:r>
            <a:r>
              <a:rPr lang="en-IN" sz="2000" dirty="0"/>
              <a:t>()) {</a:t>
            </a:r>
          </a:p>
          <a:p>
            <a:r>
              <a:rPr lang="en-IN" sz="2000" dirty="0"/>
              <a:t>        // Print the front element</a:t>
            </a:r>
          </a:p>
          <a:p>
            <a:r>
              <a:rPr lang="en-IN" sz="2000" dirty="0"/>
              <a:t>        </a:t>
            </a:r>
            <a:r>
              <a:rPr lang="en-IN" sz="2000" dirty="0" err="1"/>
              <a:t>cout</a:t>
            </a:r>
            <a:r>
              <a:rPr lang="en-IN" sz="2000" dirty="0"/>
              <a:t> &lt;&lt; </a:t>
            </a:r>
            <a:r>
              <a:rPr lang="en-IN" sz="2000" dirty="0" err="1"/>
              <a:t>q.front</a:t>
            </a:r>
            <a:r>
              <a:rPr lang="en-IN" sz="2000" dirty="0"/>
              <a:t>() &lt;&lt; " ";</a:t>
            </a:r>
          </a:p>
          <a:p>
            <a:r>
              <a:rPr lang="en-IN" sz="2000" dirty="0"/>
              <a:t>        // Remove the front element (dequeue operation)</a:t>
            </a:r>
          </a:p>
          <a:p>
            <a:r>
              <a:rPr lang="en-IN" sz="2000" dirty="0"/>
              <a:t>        </a:t>
            </a:r>
            <a:r>
              <a:rPr lang="en-IN" sz="2000" dirty="0" err="1"/>
              <a:t>q.pop</a:t>
            </a:r>
            <a:r>
              <a:rPr lang="en-IN" sz="2000" dirty="0"/>
              <a:t>();</a:t>
            </a:r>
          </a:p>
          <a:p>
            <a:r>
              <a:rPr lang="en-IN" sz="2000" dirty="0"/>
              <a:t>    }</a:t>
            </a:r>
          </a:p>
          <a:p>
            <a:r>
              <a:rPr lang="en-IN" sz="2000" dirty="0"/>
              <a:t>    </a:t>
            </a:r>
            <a:r>
              <a:rPr lang="en-IN" sz="2000" dirty="0" err="1"/>
              <a:t>cout</a:t>
            </a:r>
            <a:r>
              <a:rPr lang="en-IN" sz="2000" dirty="0"/>
              <a:t> &lt;&lt; '\n';</a:t>
            </a:r>
          </a:p>
          <a:p>
            <a:r>
              <a:rPr lang="en-IN" sz="2000" dirty="0"/>
              <a:t>}</a:t>
            </a:r>
          </a:p>
        </p:txBody>
      </p:sp>
    </p:spTree>
    <p:extLst>
      <p:ext uri="{BB962C8B-B14F-4D97-AF65-F5344CB8AC3E}">
        <p14:creationId xmlns:p14="http://schemas.microsoft.com/office/powerpoint/2010/main" val="234818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EB4CC7-22FD-6630-E4FE-32421A62A2C9}"/>
              </a:ext>
            </a:extLst>
          </p:cNvPr>
          <p:cNvSpPr txBox="1"/>
          <p:nvPr/>
        </p:nvSpPr>
        <p:spPr>
          <a:xfrm>
            <a:off x="812549" y="363533"/>
            <a:ext cx="10169304" cy="5632311"/>
          </a:xfrm>
          <a:prstGeom prst="rect">
            <a:avLst/>
          </a:prstGeom>
          <a:noFill/>
        </p:spPr>
        <p:txBody>
          <a:bodyPr wrap="square">
            <a:spAutoFit/>
          </a:bodyPr>
          <a:lstStyle/>
          <a:p>
            <a:r>
              <a:rPr lang="en-IN" dirty="0"/>
              <a:t>int main()</a:t>
            </a:r>
          </a:p>
          <a:p>
            <a:r>
              <a:rPr lang="en-IN" dirty="0"/>
              <a:t>{</a:t>
            </a:r>
          </a:p>
          <a:p>
            <a:r>
              <a:rPr lang="en-IN" dirty="0"/>
              <a:t>    queue&lt;int&gt; q1;</a:t>
            </a:r>
          </a:p>
          <a:p>
            <a:r>
              <a:rPr lang="en-IN" dirty="0"/>
              <a:t>    q1.push(1);</a:t>
            </a:r>
          </a:p>
          <a:p>
            <a:r>
              <a:rPr lang="en-IN" dirty="0"/>
              <a:t>    q1.push(2);</a:t>
            </a:r>
          </a:p>
          <a:p>
            <a:r>
              <a:rPr lang="en-IN" dirty="0"/>
              <a:t>    q1.push(3);</a:t>
            </a:r>
          </a:p>
          <a:p>
            <a:endParaRPr lang="en-IN" dirty="0"/>
          </a:p>
          <a:p>
            <a:r>
              <a:rPr lang="en-IN" dirty="0"/>
              <a:t>    </a:t>
            </a:r>
            <a:r>
              <a:rPr lang="en-IN" dirty="0" err="1"/>
              <a:t>cout</a:t>
            </a:r>
            <a:r>
              <a:rPr lang="en-IN" dirty="0"/>
              <a:t> &lt;&lt; "The first queue is : ";</a:t>
            </a:r>
          </a:p>
          <a:p>
            <a:r>
              <a:rPr lang="en-IN" dirty="0"/>
              <a:t>    </a:t>
            </a:r>
            <a:r>
              <a:rPr lang="en-IN" dirty="0" err="1"/>
              <a:t>print_queue</a:t>
            </a:r>
            <a:r>
              <a:rPr lang="en-IN" dirty="0"/>
              <a:t>(q1);</a:t>
            </a:r>
          </a:p>
          <a:p>
            <a:endParaRPr lang="en-IN" dirty="0"/>
          </a:p>
          <a:p>
            <a:r>
              <a:rPr lang="en-IN" dirty="0"/>
              <a:t>    queue&lt;int&gt; q2;</a:t>
            </a:r>
          </a:p>
          <a:p>
            <a:r>
              <a:rPr lang="en-IN" dirty="0"/>
              <a:t>    q2.push(4);</a:t>
            </a:r>
          </a:p>
          <a:p>
            <a:r>
              <a:rPr lang="en-IN" dirty="0"/>
              <a:t>    q2.push(5);</a:t>
            </a:r>
          </a:p>
          <a:p>
            <a:r>
              <a:rPr lang="en-IN" dirty="0"/>
              <a:t>    q2.push(6);</a:t>
            </a:r>
          </a:p>
          <a:p>
            <a:endParaRPr lang="en-IN" dirty="0"/>
          </a:p>
          <a:p>
            <a:r>
              <a:rPr lang="en-IN" dirty="0"/>
              <a:t>    </a:t>
            </a:r>
            <a:r>
              <a:rPr lang="en-IN" dirty="0" err="1"/>
              <a:t>cout</a:t>
            </a:r>
            <a:r>
              <a:rPr lang="en-IN" dirty="0"/>
              <a:t> &lt;&lt; "The second queue is : ";</a:t>
            </a:r>
          </a:p>
          <a:p>
            <a:r>
              <a:rPr lang="en-IN" dirty="0"/>
              <a:t>    </a:t>
            </a:r>
            <a:r>
              <a:rPr lang="en-IN" dirty="0" err="1"/>
              <a:t>print_queue</a:t>
            </a:r>
            <a:r>
              <a:rPr lang="en-IN" dirty="0"/>
              <a:t>(q2);</a:t>
            </a:r>
          </a:p>
          <a:p>
            <a:endParaRPr lang="en-IN" dirty="0"/>
          </a:p>
          <a:p>
            <a:r>
              <a:rPr lang="en-IN" dirty="0"/>
              <a:t>    return 0;</a:t>
            </a:r>
          </a:p>
          <a:p>
            <a:r>
              <a:rPr lang="en-IN" dirty="0"/>
              <a:t>}</a:t>
            </a:r>
          </a:p>
        </p:txBody>
      </p:sp>
    </p:spTree>
    <p:extLst>
      <p:ext uri="{BB962C8B-B14F-4D97-AF65-F5344CB8AC3E}">
        <p14:creationId xmlns:p14="http://schemas.microsoft.com/office/powerpoint/2010/main" val="248449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a:xfrm>
            <a:off x="348343" y="152401"/>
            <a:ext cx="11130342" cy="1763485"/>
          </a:xfrm>
        </p:spPr>
        <p:txBody>
          <a:bodyPr/>
          <a:lstStyle/>
          <a:p>
            <a:r>
              <a:rPr lang="en-US" altLang="en-US" dirty="0"/>
              <a:t>DEQUES(Double Ended Queue)</a:t>
            </a:r>
            <a:endParaRPr lang="en-IN" altLang="en-US" dirty="0"/>
          </a:p>
        </p:txBody>
      </p:sp>
      <p:sp>
        <p:nvSpPr>
          <p:cNvPr id="16387" name="Content Placeholder 2"/>
          <p:cNvSpPr>
            <a:spLocks noGrp="1" noChangeArrowheads="1"/>
          </p:cNvSpPr>
          <p:nvPr>
            <p:ph idx="1"/>
          </p:nvPr>
        </p:nvSpPr>
        <p:spPr>
          <a:xfrm>
            <a:off x="330200" y="1828800"/>
            <a:ext cx="10515600" cy="4078514"/>
          </a:xfrm>
        </p:spPr>
        <p:txBody>
          <a:bodyPr>
            <a:normAutofit/>
          </a:bodyPr>
          <a:lstStyle/>
          <a:p>
            <a:r>
              <a:rPr lang="en-US" altLang="en-US" sz="2400" b="0" dirty="0">
                <a:latin typeface="Times New Roman" pitchFamily="18" charset="0"/>
                <a:cs typeface="Times New Roman" pitchFamily="18" charset="0"/>
              </a:rPr>
              <a:t>A </a:t>
            </a:r>
            <a:r>
              <a:rPr lang="en-US" altLang="en-US" sz="2400" b="0" dirty="0" err="1">
                <a:latin typeface="Times New Roman" pitchFamily="18" charset="0"/>
                <a:cs typeface="Times New Roman" pitchFamily="18" charset="0"/>
              </a:rPr>
              <a:t>deque</a:t>
            </a:r>
            <a:r>
              <a:rPr lang="en-US" altLang="en-US" sz="2400" b="0" dirty="0">
                <a:latin typeface="Times New Roman" pitchFamily="18" charset="0"/>
                <a:cs typeface="Times New Roman" pitchFamily="18" charset="0"/>
              </a:rPr>
              <a:t> is a linear list in which elements can be added or removed at either end but not in middle( Left ,Right pointer).</a:t>
            </a:r>
          </a:p>
          <a:p>
            <a:r>
              <a:rPr lang="en-US" altLang="en-US" sz="2400" b="0" dirty="0">
                <a:latin typeface="Times New Roman" pitchFamily="18" charset="0"/>
                <a:cs typeface="Times New Roman" pitchFamily="18" charset="0"/>
              </a:rPr>
              <a:t>There </a:t>
            </a:r>
            <a:r>
              <a:rPr lang="en-US" altLang="en-US" b="0" dirty="0">
                <a:solidFill>
                  <a:srgbClr val="0070C0"/>
                </a:solidFill>
                <a:latin typeface="Times New Roman" pitchFamily="18" charset="0"/>
                <a:cs typeface="Times New Roman" pitchFamily="18" charset="0"/>
              </a:rPr>
              <a:t>are two variation of a </a:t>
            </a:r>
            <a:r>
              <a:rPr lang="en-US" altLang="en-US" b="0" dirty="0" err="1">
                <a:solidFill>
                  <a:srgbClr val="0070C0"/>
                </a:solidFill>
                <a:latin typeface="Times New Roman" pitchFamily="18" charset="0"/>
                <a:cs typeface="Times New Roman" pitchFamily="18" charset="0"/>
              </a:rPr>
              <a:t>Deque</a:t>
            </a:r>
            <a:r>
              <a:rPr lang="en-US" altLang="en-US" b="0" dirty="0">
                <a:solidFill>
                  <a:srgbClr val="0070C0"/>
                </a:solidFill>
                <a:latin typeface="Times New Roman" pitchFamily="18" charset="0"/>
                <a:cs typeface="Times New Roman" pitchFamily="18" charset="0"/>
              </a:rPr>
              <a:t>- namely an Input Restricted and an output-Restricted </a:t>
            </a:r>
            <a:r>
              <a:rPr lang="en-US" altLang="en-US" b="0" dirty="0" err="1">
                <a:solidFill>
                  <a:srgbClr val="0070C0"/>
                </a:solidFill>
                <a:latin typeface="Times New Roman" pitchFamily="18" charset="0"/>
                <a:cs typeface="Times New Roman" pitchFamily="18" charset="0"/>
              </a:rPr>
              <a:t>deque</a:t>
            </a:r>
            <a:r>
              <a:rPr lang="en-US" altLang="en-US" b="0" dirty="0">
                <a:solidFill>
                  <a:srgbClr val="0070C0"/>
                </a:solidFill>
                <a:latin typeface="Times New Roman" pitchFamily="18" charset="0"/>
                <a:cs typeface="Times New Roman" pitchFamily="18" charset="0"/>
              </a:rPr>
              <a:t>.</a:t>
            </a:r>
          </a:p>
          <a:p>
            <a:r>
              <a:rPr lang="en-US" altLang="en-US" sz="2400" b="0" dirty="0">
                <a:latin typeface="Times New Roman" pitchFamily="18" charset="0"/>
                <a:cs typeface="Times New Roman" pitchFamily="18" charset="0"/>
              </a:rPr>
              <a:t>An </a:t>
            </a:r>
            <a:r>
              <a:rPr lang="en-US" altLang="en-US" sz="3600" b="1" dirty="0">
                <a:solidFill>
                  <a:srgbClr val="00B050"/>
                </a:solidFill>
                <a:latin typeface="Times New Roman" pitchFamily="18" charset="0"/>
                <a:cs typeface="Times New Roman" pitchFamily="18" charset="0"/>
              </a:rPr>
              <a:t>input restricted </a:t>
            </a:r>
            <a:r>
              <a:rPr lang="en-US" altLang="en-US" sz="3600" b="1" dirty="0" err="1">
                <a:solidFill>
                  <a:srgbClr val="00B050"/>
                </a:solidFill>
                <a:latin typeface="Times New Roman" pitchFamily="18" charset="0"/>
                <a:cs typeface="Times New Roman" pitchFamily="18" charset="0"/>
              </a:rPr>
              <a:t>deque</a:t>
            </a:r>
            <a:r>
              <a:rPr lang="en-US" altLang="en-US" sz="3600" b="1" dirty="0">
                <a:solidFill>
                  <a:srgbClr val="00B050"/>
                </a:solidFill>
                <a:latin typeface="Times New Roman" pitchFamily="18" charset="0"/>
                <a:cs typeface="Times New Roman" pitchFamily="18" charset="0"/>
              </a:rPr>
              <a:t> </a:t>
            </a:r>
            <a:r>
              <a:rPr lang="en-US" altLang="en-US" sz="2400" b="0" dirty="0">
                <a:latin typeface="Times New Roman" pitchFamily="18" charset="0"/>
                <a:cs typeface="Times New Roman" pitchFamily="18" charset="0"/>
              </a:rPr>
              <a:t>is a </a:t>
            </a:r>
            <a:r>
              <a:rPr lang="en-US" altLang="en-US" sz="2400" b="0" dirty="0" err="1">
                <a:latin typeface="Times New Roman" pitchFamily="18" charset="0"/>
                <a:cs typeface="Times New Roman" pitchFamily="18" charset="0"/>
              </a:rPr>
              <a:t>deque</a:t>
            </a:r>
            <a:r>
              <a:rPr lang="en-US" altLang="en-US" sz="2400" b="0" dirty="0">
                <a:latin typeface="Times New Roman" pitchFamily="18" charset="0"/>
                <a:cs typeface="Times New Roman" pitchFamily="18" charset="0"/>
              </a:rPr>
              <a:t> which allows insertions at only one end of a list but allows deletions on both the ends of the list </a:t>
            </a:r>
          </a:p>
          <a:p>
            <a:r>
              <a:rPr lang="en-US" altLang="en-US" sz="2400" b="0" dirty="0">
                <a:latin typeface="Times New Roman" pitchFamily="18" charset="0"/>
                <a:cs typeface="Times New Roman" pitchFamily="18" charset="0"/>
              </a:rPr>
              <a:t>An </a:t>
            </a:r>
            <a:r>
              <a:rPr lang="en-US" altLang="en-US" sz="3200" b="1" dirty="0">
                <a:solidFill>
                  <a:srgbClr val="00B050"/>
                </a:solidFill>
                <a:latin typeface="Times New Roman" pitchFamily="18" charset="0"/>
                <a:cs typeface="Times New Roman" pitchFamily="18" charset="0"/>
              </a:rPr>
              <a:t>output restricted </a:t>
            </a:r>
            <a:r>
              <a:rPr lang="en-US" altLang="en-US" sz="3200" b="1" dirty="0" err="1">
                <a:solidFill>
                  <a:srgbClr val="00B050"/>
                </a:solidFill>
                <a:latin typeface="Times New Roman" pitchFamily="18" charset="0"/>
                <a:cs typeface="Times New Roman" pitchFamily="18" charset="0"/>
              </a:rPr>
              <a:t>Deque</a:t>
            </a:r>
            <a:r>
              <a:rPr lang="en-US" altLang="en-US" sz="3200" b="1" dirty="0">
                <a:solidFill>
                  <a:srgbClr val="00B050"/>
                </a:solidFill>
                <a:latin typeface="Times New Roman" pitchFamily="18" charset="0"/>
                <a:cs typeface="Times New Roman" pitchFamily="18" charset="0"/>
              </a:rPr>
              <a:t> </a:t>
            </a:r>
            <a:r>
              <a:rPr lang="en-US" altLang="en-US" sz="2400" b="0" dirty="0">
                <a:latin typeface="Times New Roman" pitchFamily="18" charset="0"/>
                <a:cs typeface="Times New Roman" pitchFamily="18" charset="0"/>
              </a:rPr>
              <a:t>is a </a:t>
            </a:r>
            <a:r>
              <a:rPr lang="en-US" altLang="en-US" sz="2400" b="0" dirty="0" err="1">
                <a:latin typeface="Times New Roman" pitchFamily="18" charset="0"/>
                <a:cs typeface="Times New Roman" pitchFamily="18" charset="0"/>
              </a:rPr>
              <a:t>deque</a:t>
            </a:r>
            <a:r>
              <a:rPr lang="en-US" altLang="en-US" sz="2400" b="0" dirty="0">
                <a:latin typeface="Times New Roman" pitchFamily="18" charset="0"/>
                <a:cs typeface="Times New Roman" pitchFamily="18" charset="0"/>
              </a:rPr>
              <a:t> which allows deletions at only one end of the list but allows insertions at both the ends of the list.</a:t>
            </a:r>
            <a:endParaRPr lang="en-IN" altLang="en-US" sz="2400" b="0" dirty="0">
              <a:latin typeface="Times New Roman" pitchFamily="18" charset="0"/>
              <a:cs typeface="Times New Roman" pitchFamily="18" charset="0"/>
            </a:endParaRPr>
          </a:p>
        </p:txBody>
      </p:sp>
    </p:spTree>
    <p:extLst>
      <p:ext uri="{BB962C8B-B14F-4D97-AF65-F5344CB8AC3E}">
        <p14:creationId xmlns:p14="http://schemas.microsoft.com/office/powerpoint/2010/main" val="396752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5781" y="381383"/>
            <a:ext cx="6096000" cy="2862322"/>
          </a:xfrm>
          <a:prstGeom prst="rect">
            <a:avLst/>
          </a:prstGeom>
        </p:spPr>
        <p:txBody>
          <a:bodyPr>
            <a:spAutoFit/>
          </a:bodyPr>
          <a:lstStyle/>
          <a:p>
            <a:r>
              <a:rPr lang="en-US" b="0" i="0" dirty="0">
                <a:solidFill>
                  <a:srgbClr val="610B38"/>
                </a:solidFill>
                <a:effectLst/>
                <a:latin typeface="erdana"/>
              </a:rPr>
              <a:t>Queue</a:t>
            </a:r>
          </a:p>
          <a:p>
            <a:pPr marL="342900" indent="-342900" algn="just">
              <a:buAutoNum type="arabicPeriod"/>
            </a:pPr>
            <a:r>
              <a:rPr lang="en-US" b="0" i="0" dirty="0">
                <a:solidFill>
                  <a:srgbClr val="000000"/>
                </a:solidFill>
                <a:effectLst/>
                <a:latin typeface="verdana" panose="020B0604030504040204" pitchFamily="34" charset="0"/>
              </a:rPr>
              <a:t>A queue can be defined as an ordered list which enables insert operations to be performed at one end called </a:t>
            </a:r>
            <a:r>
              <a:rPr lang="en-US" b="1" i="0" dirty="0">
                <a:solidFill>
                  <a:srgbClr val="000000"/>
                </a:solidFill>
                <a:effectLst/>
                <a:latin typeface="verdana" panose="020B0604030504040204" pitchFamily="34" charset="0"/>
              </a:rPr>
              <a:t>REAR</a:t>
            </a:r>
            <a:r>
              <a:rPr lang="en-US" b="0" i="0" dirty="0">
                <a:solidFill>
                  <a:srgbClr val="000000"/>
                </a:solidFill>
                <a:effectLst/>
                <a:latin typeface="verdana" panose="020B0604030504040204" pitchFamily="34" charset="0"/>
              </a:rPr>
              <a:t> and delete operations to be performed at another end called </a:t>
            </a:r>
            <a:r>
              <a:rPr lang="en-US" b="1" i="0" dirty="0">
                <a:solidFill>
                  <a:srgbClr val="000000"/>
                </a:solidFill>
                <a:effectLst/>
                <a:latin typeface="verdana" panose="020B0604030504040204" pitchFamily="34" charset="0"/>
              </a:rPr>
              <a:t>FRONT</a:t>
            </a:r>
            <a:r>
              <a:rPr lang="en-US" b="0" i="0" dirty="0">
                <a:solidFill>
                  <a:srgbClr val="000000"/>
                </a:solidFill>
                <a:effectLst/>
                <a:latin typeface="verdana" panose="020B0604030504040204" pitchFamily="34" charset="0"/>
              </a:rPr>
              <a:t>.</a:t>
            </a:r>
          </a:p>
          <a:p>
            <a:pPr marL="342900" indent="-342900" algn="just">
              <a:buAutoNum type="arabicPeriod"/>
            </a:pP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2. Queue is referred to be as </a:t>
            </a:r>
            <a:r>
              <a:rPr lang="en-US" b="1" i="0" dirty="0">
                <a:effectLst/>
                <a:latin typeface="verdana" panose="020B0604030504040204" pitchFamily="34" charset="0"/>
              </a:rPr>
              <a:t>First In First Out list.</a:t>
            </a:r>
          </a:p>
          <a:p>
            <a:pPr algn="just"/>
            <a:r>
              <a:rPr lang="en-US" b="0" i="0" dirty="0">
                <a:solidFill>
                  <a:srgbClr val="000000"/>
                </a:solidFill>
                <a:effectLst/>
                <a:latin typeface="verdana" panose="020B0604030504040204" pitchFamily="34" charset="0"/>
              </a:rPr>
              <a:t>3. For example, people waiting in line for a rail ticket form a queue.</a:t>
            </a:r>
          </a:p>
        </p:txBody>
      </p:sp>
      <p:pic>
        <p:nvPicPr>
          <p:cNvPr id="1026" name="Picture 2" descr="ds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975" y="3081193"/>
            <a:ext cx="652462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503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DEQUEUE</a:t>
            </a:r>
          </a:p>
        </p:txBody>
      </p:sp>
      <p:sp>
        <p:nvSpPr>
          <p:cNvPr id="3" name="Content Placeholder 2"/>
          <p:cNvSpPr>
            <a:spLocks noGrp="1"/>
          </p:cNvSpPr>
          <p:nvPr>
            <p:ph idx="1"/>
          </p:nvPr>
        </p:nvSpPr>
        <p:spPr/>
        <p:txBody>
          <a:bodyPr/>
          <a:lstStyle/>
          <a:p>
            <a:r>
              <a:rPr lang="en-US" dirty="0"/>
              <a:t>PALIDROME CHECKER</a:t>
            </a:r>
          </a:p>
          <a:p>
            <a:r>
              <a:rPr lang="en-US" dirty="0"/>
              <a:t>BFS</a:t>
            </a:r>
          </a:p>
          <a:p>
            <a:r>
              <a:rPr lang="en-US" dirty="0"/>
              <a:t>UNDO REDO </a:t>
            </a:r>
          </a:p>
          <a:p>
            <a:r>
              <a:rPr lang="en-US" dirty="0"/>
              <a:t>Multiprocessor </a:t>
            </a:r>
          </a:p>
        </p:txBody>
      </p:sp>
    </p:spTree>
    <p:extLst>
      <p:ext uri="{BB962C8B-B14F-4D97-AF65-F5344CB8AC3E}">
        <p14:creationId xmlns:p14="http://schemas.microsoft.com/office/powerpoint/2010/main" val="1619476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https://www.programiz.com/dsa/deque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6263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838200" y="290286"/>
            <a:ext cx="5181600" cy="5886677"/>
          </a:xfrm>
        </p:spPr>
        <p:txBody>
          <a:bodyPr/>
          <a:lstStyle/>
          <a:p>
            <a:endParaRPr lang="en-US" dirty="0"/>
          </a:p>
        </p:txBody>
      </p:sp>
      <p:sp>
        <p:nvSpPr>
          <p:cNvPr id="7" name="Content Placeholder 6"/>
          <p:cNvSpPr>
            <a:spLocks noGrp="1"/>
          </p:cNvSpPr>
          <p:nvPr>
            <p:ph sz="half" idx="2"/>
          </p:nvPr>
        </p:nvSpPr>
        <p:spPr>
          <a:xfrm>
            <a:off x="6172200" y="261257"/>
            <a:ext cx="5181600" cy="5915706"/>
          </a:xfrm>
        </p:spPr>
        <p:txBody>
          <a:bodyPr/>
          <a:lstStyle/>
          <a:p>
            <a:endParaRPr lang="en-US" dirty="0"/>
          </a:p>
        </p:txBody>
      </p:sp>
    </p:spTree>
    <p:extLst>
      <p:ext uri="{BB962C8B-B14F-4D97-AF65-F5344CB8AC3E}">
        <p14:creationId xmlns:p14="http://schemas.microsoft.com/office/powerpoint/2010/main" val="24693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6618" y="723175"/>
            <a:ext cx="6096000" cy="2585323"/>
          </a:xfrm>
          <a:prstGeom prst="rect">
            <a:avLst/>
          </a:prstGeom>
        </p:spPr>
        <p:txBody>
          <a:bodyPr>
            <a:spAutoFit/>
          </a:bodyPr>
          <a:lstStyle/>
          <a:p>
            <a:r>
              <a:rPr lang="en-US" dirty="0" err="1">
                <a:solidFill>
                  <a:srgbClr val="610B38"/>
                </a:solidFill>
                <a:latin typeface="erdana"/>
              </a:rPr>
              <a:t>Deque</a:t>
            </a:r>
            <a:endParaRPr lang="en-US" dirty="0">
              <a:solidFill>
                <a:srgbClr val="610B38"/>
              </a:solidFill>
              <a:latin typeface="erdana"/>
            </a:endParaRPr>
          </a:p>
          <a:p>
            <a:pPr algn="just"/>
            <a:r>
              <a:rPr lang="en-US" dirty="0">
                <a:solidFill>
                  <a:srgbClr val="000000"/>
                </a:solidFill>
                <a:latin typeface="verdana" panose="020B0604030504040204" pitchFamily="34" charset="0"/>
              </a:rPr>
              <a:t>The </a:t>
            </a:r>
            <a:r>
              <a:rPr lang="en-US" dirty="0" err="1">
                <a:solidFill>
                  <a:srgbClr val="000000"/>
                </a:solidFill>
                <a:latin typeface="verdana" panose="020B0604030504040204" pitchFamily="34" charset="0"/>
              </a:rPr>
              <a:t>dequeue</a:t>
            </a:r>
            <a:r>
              <a:rPr lang="en-US" dirty="0">
                <a:solidFill>
                  <a:srgbClr val="000000"/>
                </a:solidFill>
                <a:latin typeface="verdana" panose="020B0604030504040204" pitchFamily="34" charset="0"/>
              </a:rPr>
              <a:t> stands for </a:t>
            </a:r>
            <a:r>
              <a:rPr lang="en-US" b="1" dirty="0">
                <a:solidFill>
                  <a:srgbClr val="000000"/>
                </a:solidFill>
                <a:latin typeface="verdana" panose="020B0604030504040204" pitchFamily="34" charset="0"/>
              </a:rPr>
              <a:t>Double Ended Queue</a:t>
            </a:r>
            <a:r>
              <a:rPr lang="en-US" dirty="0">
                <a:solidFill>
                  <a:srgbClr val="000000"/>
                </a:solidFill>
                <a:latin typeface="verdana" panose="020B0604030504040204" pitchFamily="34" charset="0"/>
              </a:rPr>
              <a:t>. In the queue, the insertion takes place from one end while the deletion takes place from another end. The end at which the insertion occurs is known as the </a:t>
            </a:r>
            <a:r>
              <a:rPr lang="en-US" b="1" dirty="0">
                <a:solidFill>
                  <a:srgbClr val="000000"/>
                </a:solidFill>
                <a:latin typeface="verdana" panose="020B0604030504040204" pitchFamily="34" charset="0"/>
              </a:rPr>
              <a:t>rear end</a:t>
            </a:r>
            <a:r>
              <a:rPr lang="en-US" dirty="0">
                <a:solidFill>
                  <a:srgbClr val="000000"/>
                </a:solidFill>
                <a:latin typeface="verdana" panose="020B0604030504040204" pitchFamily="34" charset="0"/>
              </a:rPr>
              <a:t> whereas the end at which the deletion occurs is known as </a:t>
            </a:r>
            <a:r>
              <a:rPr lang="en-US" b="1" dirty="0">
                <a:solidFill>
                  <a:srgbClr val="000000"/>
                </a:solidFill>
                <a:latin typeface="verdana" panose="020B0604030504040204" pitchFamily="34" charset="0"/>
              </a:rPr>
              <a:t>front end</a:t>
            </a:r>
            <a:r>
              <a:rPr lang="en-US" dirty="0">
                <a:solidFill>
                  <a:srgbClr val="000000"/>
                </a:solidFill>
                <a:latin typeface="verdana" panose="020B0604030504040204" pitchFamily="34" charset="0"/>
              </a:rPr>
              <a:t>.</a:t>
            </a:r>
          </a:p>
          <a:p>
            <a:br>
              <a:rPr lang="en-US" dirty="0"/>
            </a:br>
            <a:endParaRPr lang="en-IN" dirty="0"/>
          </a:p>
        </p:txBody>
      </p:sp>
      <p:sp>
        <p:nvSpPr>
          <p:cNvPr id="3" name="Rectangle 2"/>
          <p:cNvSpPr/>
          <p:nvPr/>
        </p:nvSpPr>
        <p:spPr>
          <a:xfrm>
            <a:off x="3306618" y="2865781"/>
            <a:ext cx="6096000" cy="1200329"/>
          </a:xfrm>
          <a:prstGeom prst="rect">
            <a:avLst/>
          </a:prstGeom>
        </p:spPr>
        <p:txBody>
          <a:bodyPr>
            <a:spAutoFit/>
          </a:bodyPr>
          <a:lstStyle/>
          <a:p>
            <a:pPr algn="just"/>
            <a:r>
              <a:rPr lang="en-US" dirty="0" err="1">
                <a:latin typeface="euclid_circular_a"/>
              </a:rPr>
              <a:t>Deque</a:t>
            </a:r>
            <a:r>
              <a:rPr lang="en-US" dirty="0">
                <a:latin typeface="euclid_circular_a"/>
              </a:rPr>
              <a:t> or Double Ended Queue is a type of </a:t>
            </a:r>
            <a:r>
              <a:rPr lang="en-US" dirty="0">
                <a:solidFill>
                  <a:srgbClr val="0556F3"/>
                </a:solidFill>
                <a:latin typeface="euclid_circular_a"/>
              </a:rPr>
              <a:t>queue</a:t>
            </a:r>
            <a:r>
              <a:rPr lang="en-US" dirty="0">
                <a:latin typeface="euclid_circular_a"/>
              </a:rPr>
              <a:t> in which insertion and removal of elements can be performed from either from the front or rear. Thus, it does not follow FIFO rule (First In First Out).</a:t>
            </a:r>
            <a:endParaRPr lang="en-IN" dirty="0"/>
          </a:p>
        </p:txBody>
      </p:sp>
      <p:pic>
        <p:nvPicPr>
          <p:cNvPr id="1028" name="Picture 4" descr="representation of deque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472" y="3974873"/>
            <a:ext cx="10160000" cy="1476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54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86" y="348343"/>
            <a:ext cx="11495313" cy="6415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628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29" y="246743"/>
            <a:ext cx="11495314" cy="638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42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97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1016001" y="152402"/>
            <a:ext cx="4889500" cy="1328056"/>
          </a:xfrm>
        </p:spPr>
        <p:txBody>
          <a:bodyPr/>
          <a:lstStyle/>
          <a:p>
            <a:r>
              <a:rPr lang="en-US" altLang="en-US" dirty="0"/>
              <a:t>Priority Queue</a:t>
            </a:r>
            <a:endParaRPr lang="en-IN" altLang="en-US" dirty="0"/>
          </a:p>
        </p:txBody>
      </p:sp>
      <p:sp>
        <p:nvSpPr>
          <p:cNvPr id="17411" name="Content Placeholder 2"/>
          <p:cNvSpPr>
            <a:spLocks noGrp="1" noChangeArrowheads="1"/>
          </p:cNvSpPr>
          <p:nvPr>
            <p:ph idx="1"/>
          </p:nvPr>
        </p:nvSpPr>
        <p:spPr/>
        <p:txBody>
          <a:bodyPr/>
          <a:lstStyle/>
          <a:p>
            <a:r>
              <a:rPr lang="en-US" altLang="en-US" sz="1800" b="0" dirty="0">
                <a:latin typeface="Times New Roman" pitchFamily="18" charset="0"/>
                <a:cs typeface="Times New Roman" pitchFamily="18" charset="0"/>
              </a:rPr>
              <a:t>A priority queue is a collection of elements such that each element has been assigned priority and such that the order in which elements are deleted and processed comes from the following rules:</a:t>
            </a:r>
          </a:p>
          <a:p>
            <a:pPr>
              <a:buFont typeface="Times New Roman" panose="02020603050405020304" pitchFamily="18" charset="0"/>
              <a:buNone/>
            </a:pPr>
            <a:r>
              <a:rPr lang="en-US" altLang="en-US" sz="2000" b="0" dirty="0">
                <a:latin typeface="Times New Roman" pitchFamily="18" charset="0"/>
                <a:cs typeface="Times New Roman" pitchFamily="18" charset="0"/>
              </a:rPr>
              <a:t>1) An element of higher priority is processed before any element of lower priority.</a:t>
            </a:r>
          </a:p>
          <a:p>
            <a:pPr>
              <a:buFont typeface="Times New Roman" panose="02020603050405020304" pitchFamily="18" charset="0"/>
              <a:buNone/>
            </a:pPr>
            <a:r>
              <a:rPr lang="en-US" altLang="en-US" sz="2000" b="0" dirty="0">
                <a:latin typeface="Times New Roman" pitchFamily="18" charset="0"/>
                <a:cs typeface="Times New Roman" pitchFamily="18" charset="0"/>
              </a:rPr>
              <a:t>2) Two elements with the same priority are processed according to the order in which they were added to the queue.</a:t>
            </a:r>
          </a:p>
          <a:p>
            <a:pPr>
              <a:buFont typeface="Times New Roman" panose="02020603050405020304" pitchFamily="18" charset="0"/>
              <a:buNone/>
            </a:pPr>
            <a:r>
              <a:rPr lang="en-US" altLang="en-US" sz="1800" b="0" dirty="0">
                <a:latin typeface="Times New Roman" pitchFamily="18" charset="0"/>
                <a:cs typeface="Times New Roman" pitchFamily="18" charset="0"/>
              </a:rPr>
              <a:t>Priority queue can be implemented with one –way list and arrays:</a:t>
            </a:r>
          </a:p>
          <a:p>
            <a:pPr>
              <a:buFont typeface="Times New Roman" panose="02020603050405020304" pitchFamily="18" charset="0"/>
              <a:buAutoNum type="arabicParenR"/>
            </a:pPr>
            <a:r>
              <a:rPr lang="en-US" altLang="en-US" sz="1800" b="0" dirty="0">
                <a:latin typeface="Times New Roman" pitchFamily="18" charset="0"/>
                <a:cs typeface="Times New Roman" pitchFamily="18" charset="0"/>
              </a:rPr>
              <a:t>Each node in the list contains three items of information: an information field info, priority number PRN and a link number link.</a:t>
            </a:r>
          </a:p>
          <a:p>
            <a:pPr>
              <a:buFont typeface="Times New Roman" panose="02020603050405020304" pitchFamily="18" charset="0"/>
              <a:buAutoNum type="arabicParenR"/>
            </a:pPr>
            <a:r>
              <a:rPr lang="en-US" altLang="en-US" sz="1800" b="0" dirty="0">
                <a:latin typeface="Times New Roman" pitchFamily="18" charset="0"/>
                <a:cs typeface="Times New Roman" pitchFamily="18" charset="0"/>
              </a:rPr>
              <a:t>A node X precedes a node a node Y in the list 1) when X has higher priority than Y or 2) When both have the same priority but X was added to the list before Y.</a:t>
            </a:r>
          </a:p>
          <a:p>
            <a:pPr>
              <a:buFont typeface="Times New Roman" panose="02020603050405020304" pitchFamily="18" charset="0"/>
              <a:buAutoNum type="arabicParenR"/>
            </a:pPr>
            <a:endParaRPr lang="en-IN" altLang="en-US" sz="1800" b="0" dirty="0">
              <a:latin typeface="Times New Roman" pitchFamily="18" charset="0"/>
              <a:cs typeface="Times New Roman" pitchFamily="18" charset="0"/>
            </a:endParaRPr>
          </a:p>
          <a:p>
            <a:pPr>
              <a:buFont typeface="Times New Roman" panose="02020603050405020304" pitchFamily="18" charset="0"/>
              <a:buNone/>
            </a:pPr>
            <a:endParaRPr lang="en-US" altLang="en-US" sz="1800" b="0" dirty="0">
              <a:latin typeface="Times New Roman" pitchFamily="18" charset="0"/>
              <a:cs typeface="Times New Roman" pitchFamily="18" charset="0"/>
            </a:endParaRPr>
          </a:p>
        </p:txBody>
      </p:sp>
      <p:sp>
        <p:nvSpPr>
          <p:cNvPr id="17412" name="Rectangle 27"/>
          <p:cNvSpPr>
            <a:spLocks noChangeArrowheads="1"/>
          </p:cNvSpPr>
          <p:nvPr/>
        </p:nvSpPr>
        <p:spPr bwMode="auto">
          <a:xfrm>
            <a:off x="1333500"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13" name="Rectangle 28"/>
          <p:cNvSpPr>
            <a:spLocks noChangeArrowheads="1"/>
          </p:cNvSpPr>
          <p:nvPr/>
        </p:nvSpPr>
        <p:spPr bwMode="auto">
          <a:xfrm>
            <a:off x="2146300"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14" name="Rectangle 29"/>
          <p:cNvSpPr>
            <a:spLocks noChangeArrowheads="1"/>
          </p:cNvSpPr>
          <p:nvPr/>
        </p:nvSpPr>
        <p:spPr bwMode="auto">
          <a:xfrm>
            <a:off x="2959100"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15" name="Text Box 38"/>
          <p:cNvSpPr txBox="1">
            <a:spLocks noChangeArrowheads="1"/>
          </p:cNvSpPr>
          <p:nvPr/>
        </p:nvSpPr>
        <p:spPr bwMode="auto">
          <a:xfrm>
            <a:off x="2381251"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1</a:t>
            </a:r>
          </a:p>
        </p:txBody>
      </p:sp>
      <p:sp>
        <p:nvSpPr>
          <p:cNvPr id="17416" name="Rectangle 53"/>
          <p:cNvSpPr>
            <a:spLocks noChangeArrowheads="1"/>
          </p:cNvSpPr>
          <p:nvPr/>
        </p:nvSpPr>
        <p:spPr bwMode="auto">
          <a:xfrm>
            <a:off x="4991100"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17" name="Rectangle 54"/>
          <p:cNvSpPr>
            <a:spLocks noChangeArrowheads="1"/>
          </p:cNvSpPr>
          <p:nvPr/>
        </p:nvSpPr>
        <p:spPr bwMode="auto">
          <a:xfrm>
            <a:off x="5803900"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18" name="Rectangle 55"/>
          <p:cNvSpPr>
            <a:spLocks noChangeArrowheads="1"/>
          </p:cNvSpPr>
          <p:nvPr/>
        </p:nvSpPr>
        <p:spPr bwMode="auto">
          <a:xfrm>
            <a:off x="6616700"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19" name="Text Box 62"/>
          <p:cNvSpPr txBox="1">
            <a:spLocks noChangeArrowheads="1"/>
          </p:cNvSpPr>
          <p:nvPr/>
        </p:nvSpPr>
        <p:spPr bwMode="auto">
          <a:xfrm>
            <a:off x="5238751"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B</a:t>
            </a:r>
          </a:p>
        </p:txBody>
      </p:sp>
      <p:sp>
        <p:nvSpPr>
          <p:cNvPr id="17420" name="Rectangle 64"/>
          <p:cNvSpPr>
            <a:spLocks noChangeArrowheads="1"/>
          </p:cNvSpPr>
          <p:nvPr/>
        </p:nvSpPr>
        <p:spPr bwMode="auto">
          <a:xfrm>
            <a:off x="8667751"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21" name="Rectangle 65"/>
          <p:cNvSpPr>
            <a:spLocks noChangeArrowheads="1"/>
          </p:cNvSpPr>
          <p:nvPr/>
        </p:nvSpPr>
        <p:spPr bwMode="auto">
          <a:xfrm>
            <a:off x="9480551"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22" name="Rectangle 66"/>
          <p:cNvSpPr>
            <a:spLocks noChangeArrowheads="1"/>
          </p:cNvSpPr>
          <p:nvPr/>
        </p:nvSpPr>
        <p:spPr bwMode="auto">
          <a:xfrm>
            <a:off x="10293351" y="5643563"/>
            <a:ext cx="812800" cy="609600"/>
          </a:xfrm>
          <a:prstGeom prst="rect">
            <a:avLst/>
          </a:prstGeom>
          <a:solidFill>
            <a:schemeClr val="accent1"/>
          </a:solidFill>
          <a:ln w="28575">
            <a:solidFill>
              <a:schemeClr val="hlink"/>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17423" name="Text Box 38"/>
          <p:cNvSpPr txBox="1">
            <a:spLocks noChangeArrowheads="1"/>
          </p:cNvSpPr>
          <p:nvPr/>
        </p:nvSpPr>
        <p:spPr bwMode="auto">
          <a:xfrm>
            <a:off x="1524000"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A</a:t>
            </a:r>
          </a:p>
        </p:txBody>
      </p:sp>
      <p:sp>
        <p:nvSpPr>
          <p:cNvPr id="17424" name="Text Box 38"/>
          <p:cNvSpPr txBox="1">
            <a:spLocks noChangeArrowheads="1"/>
          </p:cNvSpPr>
          <p:nvPr/>
        </p:nvSpPr>
        <p:spPr bwMode="auto">
          <a:xfrm>
            <a:off x="6000751"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2</a:t>
            </a:r>
          </a:p>
        </p:txBody>
      </p:sp>
      <p:sp>
        <p:nvSpPr>
          <p:cNvPr id="17425" name="Text Box 38"/>
          <p:cNvSpPr txBox="1">
            <a:spLocks noChangeArrowheads="1"/>
          </p:cNvSpPr>
          <p:nvPr/>
        </p:nvSpPr>
        <p:spPr bwMode="auto">
          <a:xfrm>
            <a:off x="6858000"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3</a:t>
            </a:r>
          </a:p>
        </p:txBody>
      </p:sp>
      <p:sp>
        <p:nvSpPr>
          <p:cNvPr id="17426" name="Text Box 38"/>
          <p:cNvSpPr txBox="1">
            <a:spLocks noChangeArrowheads="1"/>
          </p:cNvSpPr>
          <p:nvPr/>
        </p:nvSpPr>
        <p:spPr bwMode="auto">
          <a:xfrm>
            <a:off x="3238500"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2</a:t>
            </a:r>
          </a:p>
        </p:txBody>
      </p:sp>
      <p:sp>
        <p:nvSpPr>
          <p:cNvPr id="17427" name="Text Box 38"/>
          <p:cNvSpPr txBox="1">
            <a:spLocks noChangeArrowheads="1"/>
          </p:cNvSpPr>
          <p:nvPr/>
        </p:nvSpPr>
        <p:spPr bwMode="auto">
          <a:xfrm>
            <a:off x="8947151"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C</a:t>
            </a:r>
          </a:p>
        </p:txBody>
      </p:sp>
      <p:sp>
        <p:nvSpPr>
          <p:cNvPr id="17428" name="Text Box 38"/>
          <p:cNvSpPr txBox="1">
            <a:spLocks noChangeArrowheads="1"/>
          </p:cNvSpPr>
          <p:nvPr/>
        </p:nvSpPr>
        <p:spPr bwMode="auto">
          <a:xfrm>
            <a:off x="9709151" y="5715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2</a:t>
            </a:r>
          </a:p>
        </p:txBody>
      </p:sp>
      <p:sp>
        <p:nvSpPr>
          <p:cNvPr id="17429" name="Text Box 38"/>
          <p:cNvSpPr txBox="1">
            <a:spLocks noChangeArrowheads="1"/>
          </p:cNvSpPr>
          <p:nvPr/>
        </p:nvSpPr>
        <p:spPr bwMode="auto">
          <a:xfrm>
            <a:off x="10471151" y="5715000"/>
            <a:ext cx="762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sz="1100"/>
              <a:t>Null</a:t>
            </a:r>
          </a:p>
        </p:txBody>
      </p:sp>
      <p:cxnSp>
        <p:nvCxnSpPr>
          <p:cNvPr id="17430" name="Straight Arrow Connector 33"/>
          <p:cNvCxnSpPr>
            <a:cxnSpLocks noChangeShapeType="1"/>
            <a:stCxn id="17414" idx="3"/>
            <a:endCxn id="17416" idx="1"/>
          </p:cNvCxnSpPr>
          <p:nvPr/>
        </p:nvCxnSpPr>
        <p:spPr bwMode="auto">
          <a:xfrm>
            <a:off x="3771900" y="5948364"/>
            <a:ext cx="12192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431" name="Straight Arrow Connector 34"/>
          <p:cNvCxnSpPr>
            <a:cxnSpLocks noChangeShapeType="1"/>
          </p:cNvCxnSpPr>
          <p:nvPr/>
        </p:nvCxnSpPr>
        <p:spPr bwMode="auto">
          <a:xfrm>
            <a:off x="7429500" y="5929314"/>
            <a:ext cx="12192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5381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486" y="391886"/>
            <a:ext cx="10813143" cy="578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8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7029" y="435428"/>
            <a:ext cx="10813141" cy="5950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845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val 60"/>
          <p:cNvSpPr>
            <a:spLocks noChangeArrowheads="1"/>
          </p:cNvSpPr>
          <p:nvPr/>
        </p:nvSpPr>
        <p:spPr bwMode="auto">
          <a:xfrm>
            <a:off x="2438400" y="4038600"/>
            <a:ext cx="1422400" cy="1981200"/>
          </a:xfrm>
          <a:prstGeom prst="ellipse">
            <a:avLst/>
          </a:prstGeom>
          <a:solidFill>
            <a:schemeClr val="hlink"/>
          </a:solidFill>
          <a:ln w="9525">
            <a:solidFill>
              <a:schemeClr val="tx1"/>
            </a:solidFill>
            <a:round/>
            <a:headEnd/>
            <a:tailEnd/>
          </a:ln>
        </p:spPr>
        <p:txBody>
          <a:bodyPr wrap="none" anchor="ctr"/>
          <a:lstStyle/>
          <a:p>
            <a:pPr>
              <a:buClr>
                <a:srgbClr val="000000"/>
              </a:buClr>
              <a:buSzPct val="100000"/>
              <a:buFont typeface="Times New Roman" pitchFamily="18" charset="0"/>
              <a:buNone/>
            </a:pPr>
            <a:endParaRPr lang="en-IN" altLang="en-US"/>
          </a:p>
        </p:txBody>
      </p:sp>
      <p:sp>
        <p:nvSpPr>
          <p:cNvPr id="5124" name="Rectangle 3"/>
          <p:cNvSpPr>
            <a:spLocks noGrp="1" noChangeArrowheads="1"/>
          </p:cNvSpPr>
          <p:nvPr>
            <p:ph type="body" idx="1"/>
          </p:nvPr>
        </p:nvSpPr>
        <p:spPr>
          <a:xfrm>
            <a:off x="406401" y="949326"/>
            <a:ext cx="11258551" cy="2551113"/>
          </a:xfrm>
        </p:spPr>
        <p:txBody>
          <a:bodyPr/>
          <a:lstStyle/>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A queue is like a line of people waiting for a bank teller. The </a:t>
            </a:r>
            <a:r>
              <a:rPr lang="en-GB" altLang="en-US" sz="2000" b="1" dirty="0"/>
              <a:t>queue has a </a:t>
            </a:r>
            <a:r>
              <a:rPr lang="en-GB" altLang="en-US" sz="2000" b="1" u="sng" dirty="0">
                <a:solidFill>
                  <a:srgbClr val="FF8000"/>
                </a:solidFill>
              </a:rPr>
              <a:t>front</a:t>
            </a:r>
            <a:r>
              <a:rPr lang="en-GB" altLang="en-US" sz="2000" b="1" dirty="0"/>
              <a:t> and a </a:t>
            </a:r>
            <a:r>
              <a:rPr lang="en-GB" altLang="en-US" sz="2000" b="1" u="sng" dirty="0">
                <a:solidFill>
                  <a:srgbClr val="FF8000"/>
                </a:solidFill>
              </a:rPr>
              <a:t>rear </a:t>
            </a:r>
            <a:r>
              <a:rPr lang="en-GB" altLang="en-US" sz="2000" b="1" dirty="0">
                <a:solidFill>
                  <a:schemeClr val="tx1"/>
                </a:solidFill>
              </a:rPr>
              <a:t>ends</a:t>
            </a:r>
            <a:r>
              <a:rPr lang="en-GB" altLang="en-US" sz="2000" b="1" dirty="0"/>
              <a:t>.</a:t>
            </a:r>
          </a:p>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New people must enter the queue at the rear. To insert an element in queue </a:t>
            </a:r>
            <a:r>
              <a:rPr lang="en-GB" altLang="en-US" sz="2000" b="1" dirty="0"/>
              <a:t>is called </a:t>
            </a:r>
            <a:r>
              <a:rPr lang="en-GB" altLang="en-US" sz="2000" b="1" u="sng" dirty="0" err="1"/>
              <a:t>enqueue</a:t>
            </a:r>
            <a:r>
              <a:rPr lang="en-GB" altLang="en-US" sz="2000" b="1" dirty="0"/>
              <a:t> operation.</a:t>
            </a:r>
          </a:p>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t>People must leave from the queue at the front. To insert an element in queue </a:t>
            </a:r>
            <a:r>
              <a:rPr lang="en-GB" altLang="en-US" sz="2000" b="1" dirty="0"/>
              <a:t>is called </a:t>
            </a:r>
            <a:r>
              <a:rPr lang="en-GB" altLang="en-US" sz="2000" b="1" u="sng" dirty="0" err="1">
                <a:solidFill>
                  <a:srgbClr val="FF8000"/>
                </a:solidFill>
              </a:rPr>
              <a:t>dequeue</a:t>
            </a:r>
            <a:r>
              <a:rPr lang="en-GB" altLang="en-US" sz="2000" b="1" dirty="0"/>
              <a:t> operation.</a:t>
            </a:r>
          </a:p>
          <a:p>
            <a:pPr algn="just">
              <a:spcBef>
                <a:spcPts val="700"/>
              </a:spcBef>
              <a:buFont typeface="Monotype Sorts"/>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p>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p>
          <a:p>
            <a:pPr algn="just">
              <a:spcBef>
                <a:spcPts val="700"/>
              </a:spcBef>
              <a:buFont typeface="Monotype Sorts"/>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p>
        </p:txBody>
      </p:sp>
      <p:grpSp>
        <p:nvGrpSpPr>
          <p:cNvPr id="5125" name="Group 4"/>
          <p:cNvGrpSpPr>
            <a:grpSpLocks/>
          </p:cNvGrpSpPr>
          <p:nvPr/>
        </p:nvGrpSpPr>
        <p:grpSpPr bwMode="auto">
          <a:xfrm>
            <a:off x="3996267" y="3962400"/>
            <a:ext cx="508000" cy="1295400"/>
            <a:chOff x="2784" y="2448"/>
            <a:chExt cx="240" cy="816"/>
          </a:xfrm>
        </p:grpSpPr>
        <p:grpSp>
          <p:nvGrpSpPr>
            <p:cNvPr id="5176" name="Group 5"/>
            <p:cNvGrpSpPr>
              <a:grpSpLocks/>
            </p:cNvGrpSpPr>
            <p:nvPr/>
          </p:nvGrpSpPr>
          <p:grpSpPr bwMode="auto">
            <a:xfrm>
              <a:off x="2832" y="2784"/>
              <a:ext cx="144" cy="240"/>
              <a:chOff x="3312" y="3072"/>
              <a:chExt cx="144" cy="240"/>
            </a:xfrm>
          </p:grpSpPr>
          <p:sp>
            <p:nvSpPr>
              <p:cNvPr id="5182" name="Rectangle 6"/>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83" name="Rectangle 7"/>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sp>
          <p:nvSpPr>
            <p:cNvPr id="5177" name="Rectangle 8"/>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78" name="Oval 9"/>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pPr>
                <a:buClr>
                  <a:srgbClr val="000000"/>
                </a:buClr>
                <a:buSzPct val="100000"/>
                <a:buFont typeface="Times New Roman" pitchFamily="18" charset="0"/>
                <a:buNone/>
              </a:pPr>
              <a:endParaRPr lang="en-IN" altLang="en-US"/>
            </a:p>
          </p:txBody>
        </p:sp>
        <p:grpSp>
          <p:nvGrpSpPr>
            <p:cNvPr id="5179" name="Group 10"/>
            <p:cNvGrpSpPr>
              <a:grpSpLocks/>
            </p:cNvGrpSpPr>
            <p:nvPr/>
          </p:nvGrpSpPr>
          <p:grpSpPr bwMode="auto">
            <a:xfrm>
              <a:off x="2832" y="3024"/>
              <a:ext cx="144" cy="240"/>
              <a:chOff x="3312" y="3072"/>
              <a:chExt cx="144" cy="240"/>
            </a:xfrm>
          </p:grpSpPr>
          <p:sp>
            <p:nvSpPr>
              <p:cNvPr id="5180" name="Rectangle 11"/>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81" name="Rectangle 12"/>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grpSp>
      <p:grpSp>
        <p:nvGrpSpPr>
          <p:cNvPr id="5126" name="Group 13"/>
          <p:cNvGrpSpPr>
            <a:grpSpLocks/>
          </p:cNvGrpSpPr>
          <p:nvPr/>
        </p:nvGrpSpPr>
        <p:grpSpPr bwMode="auto">
          <a:xfrm>
            <a:off x="4876800" y="3962400"/>
            <a:ext cx="508000" cy="1295400"/>
            <a:chOff x="2784" y="2448"/>
            <a:chExt cx="240" cy="816"/>
          </a:xfrm>
        </p:grpSpPr>
        <p:grpSp>
          <p:nvGrpSpPr>
            <p:cNvPr id="5168" name="Group 14"/>
            <p:cNvGrpSpPr>
              <a:grpSpLocks/>
            </p:cNvGrpSpPr>
            <p:nvPr/>
          </p:nvGrpSpPr>
          <p:grpSpPr bwMode="auto">
            <a:xfrm>
              <a:off x="2832" y="2784"/>
              <a:ext cx="144" cy="240"/>
              <a:chOff x="3312" y="3072"/>
              <a:chExt cx="144" cy="240"/>
            </a:xfrm>
          </p:grpSpPr>
          <p:sp>
            <p:nvSpPr>
              <p:cNvPr id="5174" name="Rectangle 15"/>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75" name="Rectangle 16"/>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sp>
          <p:nvSpPr>
            <p:cNvPr id="5169" name="Rectangle 17"/>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70" name="Oval 18"/>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pPr>
                <a:buClr>
                  <a:srgbClr val="000000"/>
                </a:buClr>
                <a:buSzPct val="100000"/>
                <a:buFont typeface="Times New Roman" pitchFamily="18" charset="0"/>
                <a:buNone/>
              </a:pPr>
              <a:endParaRPr lang="en-IN" altLang="en-US"/>
            </a:p>
          </p:txBody>
        </p:sp>
        <p:grpSp>
          <p:nvGrpSpPr>
            <p:cNvPr id="5171" name="Group 19"/>
            <p:cNvGrpSpPr>
              <a:grpSpLocks/>
            </p:cNvGrpSpPr>
            <p:nvPr/>
          </p:nvGrpSpPr>
          <p:grpSpPr bwMode="auto">
            <a:xfrm>
              <a:off x="2832" y="3024"/>
              <a:ext cx="144" cy="240"/>
              <a:chOff x="3312" y="3072"/>
              <a:chExt cx="144" cy="240"/>
            </a:xfrm>
          </p:grpSpPr>
          <p:sp>
            <p:nvSpPr>
              <p:cNvPr id="5172" name="Rectangle 20"/>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73" name="Rectangle 21"/>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grpSp>
      <p:grpSp>
        <p:nvGrpSpPr>
          <p:cNvPr id="5127" name="Group 22"/>
          <p:cNvGrpSpPr>
            <a:grpSpLocks/>
          </p:cNvGrpSpPr>
          <p:nvPr/>
        </p:nvGrpSpPr>
        <p:grpSpPr bwMode="auto">
          <a:xfrm>
            <a:off x="5757333" y="3962400"/>
            <a:ext cx="508000" cy="1295400"/>
            <a:chOff x="2784" y="2448"/>
            <a:chExt cx="240" cy="816"/>
          </a:xfrm>
        </p:grpSpPr>
        <p:grpSp>
          <p:nvGrpSpPr>
            <p:cNvPr id="5160" name="Group 23"/>
            <p:cNvGrpSpPr>
              <a:grpSpLocks/>
            </p:cNvGrpSpPr>
            <p:nvPr/>
          </p:nvGrpSpPr>
          <p:grpSpPr bwMode="auto">
            <a:xfrm>
              <a:off x="2832" y="2784"/>
              <a:ext cx="144" cy="240"/>
              <a:chOff x="3312" y="3072"/>
              <a:chExt cx="144" cy="240"/>
            </a:xfrm>
          </p:grpSpPr>
          <p:sp>
            <p:nvSpPr>
              <p:cNvPr id="5166" name="Rectangle 24"/>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67" name="Rectangle 25"/>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sp>
          <p:nvSpPr>
            <p:cNvPr id="5161" name="Rectangle 26"/>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62" name="Oval 27"/>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pPr>
                <a:buClr>
                  <a:srgbClr val="000000"/>
                </a:buClr>
                <a:buSzPct val="100000"/>
                <a:buFont typeface="Times New Roman" pitchFamily="18" charset="0"/>
                <a:buNone/>
              </a:pPr>
              <a:endParaRPr lang="en-IN" altLang="en-US"/>
            </a:p>
          </p:txBody>
        </p:sp>
        <p:grpSp>
          <p:nvGrpSpPr>
            <p:cNvPr id="5163" name="Group 28"/>
            <p:cNvGrpSpPr>
              <a:grpSpLocks/>
            </p:cNvGrpSpPr>
            <p:nvPr/>
          </p:nvGrpSpPr>
          <p:grpSpPr bwMode="auto">
            <a:xfrm>
              <a:off x="2832" y="3024"/>
              <a:ext cx="144" cy="240"/>
              <a:chOff x="3312" y="3072"/>
              <a:chExt cx="144" cy="240"/>
            </a:xfrm>
          </p:grpSpPr>
          <p:sp>
            <p:nvSpPr>
              <p:cNvPr id="5164" name="Rectangle 29"/>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65" name="Rectangle 30"/>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grpSp>
      <p:grpSp>
        <p:nvGrpSpPr>
          <p:cNvPr id="5128" name="Group 31"/>
          <p:cNvGrpSpPr>
            <a:grpSpLocks/>
          </p:cNvGrpSpPr>
          <p:nvPr/>
        </p:nvGrpSpPr>
        <p:grpSpPr bwMode="auto">
          <a:xfrm>
            <a:off x="6637867" y="3962400"/>
            <a:ext cx="508000" cy="1295400"/>
            <a:chOff x="2784" y="2448"/>
            <a:chExt cx="240" cy="816"/>
          </a:xfrm>
        </p:grpSpPr>
        <p:grpSp>
          <p:nvGrpSpPr>
            <p:cNvPr id="5152" name="Group 32"/>
            <p:cNvGrpSpPr>
              <a:grpSpLocks/>
            </p:cNvGrpSpPr>
            <p:nvPr/>
          </p:nvGrpSpPr>
          <p:grpSpPr bwMode="auto">
            <a:xfrm>
              <a:off x="2832" y="2784"/>
              <a:ext cx="144" cy="240"/>
              <a:chOff x="3312" y="3072"/>
              <a:chExt cx="144" cy="240"/>
            </a:xfrm>
          </p:grpSpPr>
          <p:sp>
            <p:nvSpPr>
              <p:cNvPr id="5158" name="Rectangle 3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59" name="Rectangle 3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sp>
          <p:nvSpPr>
            <p:cNvPr id="5153" name="Rectangle 3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54" name="Oval 3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pPr>
                <a:buClr>
                  <a:srgbClr val="000000"/>
                </a:buClr>
                <a:buSzPct val="100000"/>
                <a:buFont typeface="Times New Roman" pitchFamily="18" charset="0"/>
                <a:buNone/>
              </a:pPr>
              <a:endParaRPr lang="en-IN" altLang="en-US"/>
            </a:p>
          </p:txBody>
        </p:sp>
        <p:grpSp>
          <p:nvGrpSpPr>
            <p:cNvPr id="5155" name="Group 37"/>
            <p:cNvGrpSpPr>
              <a:grpSpLocks/>
            </p:cNvGrpSpPr>
            <p:nvPr/>
          </p:nvGrpSpPr>
          <p:grpSpPr bwMode="auto">
            <a:xfrm>
              <a:off x="2832" y="3024"/>
              <a:ext cx="144" cy="240"/>
              <a:chOff x="3312" y="3072"/>
              <a:chExt cx="144" cy="240"/>
            </a:xfrm>
          </p:grpSpPr>
          <p:sp>
            <p:nvSpPr>
              <p:cNvPr id="5156" name="Rectangle 3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57" name="Rectangle 3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grpSp>
      <p:grpSp>
        <p:nvGrpSpPr>
          <p:cNvPr id="5129" name="Group 40"/>
          <p:cNvGrpSpPr>
            <a:grpSpLocks/>
          </p:cNvGrpSpPr>
          <p:nvPr/>
        </p:nvGrpSpPr>
        <p:grpSpPr bwMode="auto">
          <a:xfrm>
            <a:off x="10871200" y="3657600"/>
            <a:ext cx="609600" cy="1295400"/>
            <a:chOff x="5136" y="2304"/>
            <a:chExt cx="288" cy="816"/>
          </a:xfrm>
        </p:grpSpPr>
        <p:grpSp>
          <p:nvGrpSpPr>
            <p:cNvPr id="5142" name="Group 41"/>
            <p:cNvGrpSpPr>
              <a:grpSpLocks/>
            </p:cNvGrpSpPr>
            <p:nvPr/>
          </p:nvGrpSpPr>
          <p:grpSpPr bwMode="auto">
            <a:xfrm>
              <a:off x="5160" y="2304"/>
              <a:ext cx="240" cy="816"/>
              <a:chOff x="2784" y="2448"/>
              <a:chExt cx="240" cy="816"/>
            </a:xfrm>
          </p:grpSpPr>
          <p:grpSp>
            <p:nvGrpSpPr>
              <p:cNvPr id="5144" name="Group 42"/>
              <p:cNvGrpSpPr>
                <a:grpSpLocks/>
              </p:cNvGrpSpPr>
              <p:nvPr/>
            </p:nvGrpSpPr>
            <p:grpSpPr bwMode="auto">
              <a:xfrm>
                <a:off x="2832" y="2784"/>
                <a:ext cx="144" cy="240"/>
                <a:chOff x="3312" y="3072"/>
                <a:chExt cx="144" cy="240"/>
              </a:xfrm>
            </p:grpSpPr>
            <p:sp>
              <p:nvSpPr>
                <p:cNvPr id="5150" name="Rectangle 43"/>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51" name="Rectangle 44"/>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sp>
            <p:nvSpPr>
              <p:cNvPr id="5145" name="Rectangle 45"/>
              <p:cNvSpPr>
                <a:spLocks noChangeArrowheads="1"/>
              </p:cNvSpPr>
              <p:nvPr/>
            </p:nvSpPr>
            <p:spPr bwMode="auto">
              <a:xfrm>
                <a:off x="2880" y="2688"/>
                <a:ext cx="48" cy="384"/>
              </a:xfrm>
              <a:prstGeom prst="rect">
                <a:avLst/>
              </a:prstGeom>
              <a:solidFill>
                <a:schemeClr val="accent1"/>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46" name="Oval 46"/>
              <p:cNvSpPr>
                <a:spLocks noChangeArrowheads="1"/>
              </p:cNvSpPr>
              <p:nvPr/>
            </p:nvSpPr>
            <p:spPr bwMode="auto">
              <a:xfrm>
                <a:off x="2784" y="2448"/>
                <a:ext cx="240" cy="288"/>
              </a:xfrm>
              <a:prstGeom prst="ellipse">
                <a:avLst/>
              </a:prstGeom>
              <a:solidFill>
                <a:schemeClr val="accent1"/>
              </a:solidFill>
              <a:ln w="9525">
                <a:solidFill>
                  <a:schemeClr val="tx1"/>
                </a:solidFill>
                <a:round/>
                <a:headEnd/>
                <a:tailEnd/>
              </a:ln>
            </p:spPr>
            <p:txBody>
              <a:bodyPr wrap="none" anchor="ctr"/>
              <a:lstStyle/>
              <a:p>
                <a:pPr>
                  <a:buClr>
                    <a:srgbClr val="000000"/>
                  </a:buClr>
                  <a:buSzPct val="100000"/>
                  <a:buFont typeface="Times New Roman" pitchFamily="18" charset="0"/>
                  <a:buNone/>
                </a:pPr>
                <a:endParaRPr lang="en-IN" altLang="en-US"/>
              </a:p>
            </p:txBody>
          </p:sp>
          <p:grpSp>
            <p:nvGrpSpPr>
              <p:cNvPr id="5147" name="Group 47"/>
              <p:cNvGrpSpPr>
                <a:grpSpLocks/>
              </p:cNvGrpSpPr>
              <p:nvPr/>
            </p:nvGrpSpPr>
            <p:grpSpPr bwMode="auto">
              <a:xfrm>
                <a:off x="2832" y="3024"/>
                <a:ext cx="144" cy="240"/>
                <a:chOff x="3312" y="3072"/>
                <a:chExt cx="144" cy="240"/>
              </a:xfrm>
            </p:grpSpPr>
            <p:sp>
              <p:nvSpPr>
                <p:cNvPr id="5148" name="Rectangle 48"/>
                <p:cNvSpPr>
                  <a:spLocks noChangeArrowheads="1"/>
                </p:cNvSpPr>
                <p:nvPr/>
              </p:nvSpPr>
              <p:spPr bwMode="auto">
                <a:xfrm rot="1704760">
                  <a:off x="3312" y="3072"/>
                  <a:ext cx="48" cy="240"/>
                </a:xfrm>
                <a:prstGeom prst="rect">
                  <a:avLst/>
                </a:prstGeom>
                <a:solidFill>
                  <a:schemeClr val="accent1"/>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49" name="Rectangle 49"/>
                <p:cNvSpPr>
                  <a:spLocks noChangeArrowheads="1"/>
                </p:cNvSpPr>
                <p:nvPr/>
              </p:nvSpPr>
              <p:spPr bwMode="auto">
                <a:xfrm rot="19895240" flipH="1">
                  <a:off x="3408" y="3072"/>
                  <a:ext cx="48" cy="240"/>
                </a:xfrm>
                <a:prstGeom prst="rect">
                  <a:avLst/>
                </a:prstGeom>
                <a:solidFill>
                  <a:schemeClr val="accent1"/>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grpSp>
        <p:sp>
          <p:nvSpPr>
            <p:cNvPr id="5143" name="Rectangle 50"/>
            <p:cNvSpPr>
              <a:spLocks noChangeArrowheads="1"/>
            </p:cNvSpPr>
            <p:nvPr/>
          </p:nvSpPr>
          <p:spPr bwMode="auto">
            <a:xfrm>
              <a:off x="5136"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p>
              <a:pPr>
                <a:lnSpc>
                  <a:spcPct val="95000"/>
                </a:lnSpc>
                <a:spcBef>
                  <a:spcPts val="700"/>
                </a:spcBef>
                <a:buClr>
                  <a:srgbClr val="00CECE"/>
                </a:buClr>
                <a:buSzPct val="75000"/>
                <a:buFont typeface="Monotype Sorts"/>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1200" b="1" i="1">
                  <a:solidFill>
                    <a:schemeClr val="tx1"/>
                  </a:solidFill>
                  <a:ea typeface="Arial Unicode MS" pitchFamily="34" charset="-128"/>
                  <a:cs typeface="Arial Unicode MS" pitchFamily="34" charset="-128"/>
                </a:rPr>
                <a:t>$</a:t>
              </a:r>
              <a:r>
                <a:rPr lang="en-GB" altLang="en-US" sz="1200" b="1" i="1">
                  <a:solidFill>
                    <a:srgbClr val="00FF00"/>
                  </a:solidFill>
                  <a:ea typeface="Arial Unicode MS" pitchFamily="34" charset="-128"/>
                  <a:cs typeface="Arial Unicode MS" pitchFamily="34" charset="-128"/>
                </a:rPr>
                <a:t> </a:t>
              </a:r>
              <a:r>
                <a:rPr lang="en-GB" altLang="en-US" sz="1200" b="1" i="1">
                  <a:solidFill>
                    <a:schemeClr val="tx1"/>
                  </a:solidFill>
                  <a:ea typeface="Arial Unicode MS" pitchFamily="34" charset="-128"/>
                  <a:cs typeface="Arial Unicode MS" pitchFamily="34" charset="-128"/>
                </a:rPr>
                <a:t> $ </a:t>
              </a:r>
            </a:p>
          </p:txBody>
        </p:sp>
      </p:grpSp>
      <p:grpSp>
        <p:nvGrpSpPr>
          <p:cNvPr id="5130" name="Group 51"/>
          <p:cNvGrpSpPr>
            <a:grpSpLocks/>
          </p:cNvGrpSpPr>
          <p:nvPr/>
        </p:nvGrpSpPr>
        <p:grpSpPr bwMode="auto">
          <a:xfrm>
            <a:off x="2895600" y="4191000"/>
            <a:ext cx="508000" cy="1295400"/>
            <a:chOff x="2784" y="2448"/>
            <a:chExt cx="240" cy="816"/>
          </a:xfrm>
        </p:grpSpPr>
        <p:grpSp>
          <p:nvGrpSpPr>
            <p:cNvPr id="5134" name="Group 52"/>
            <p:cNvGrpSpPr>
              <a:grpSpLocks/>
            </p:cNvGrpSpPr>
            <p:nvPr/>
          </p:nvGrpSpPr>
          <p:grpSpPr bwMode="auto">
            <a:xfrm>
              <a:off x="2832" y="2784"/>
              <a:ext cx="144" cy="240"/>
              <a:chOff x="3312" y="3072"/>
              <a:chExt cx="144" cy="240"/>
            </a:xfrm>
          </p:grpSpPr>
          <p:sp>
            <p:nvSpPr>
              <p:cNvPr id="5140" name="Rectangle 53"/>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41" name="Rectangle 54"/>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sp>
          <p:nvSpPr>
            <p:cNvPr id="5135" name="Rectangle 55"/>
            <p:cNvSpPr>
              <a:spLocks noChangeArrowheads="1"/>
            </p:cNvSpPr>
            <p:nvPr/>
          </p:nvSpPr>
          <p:spPr bwMode="auto">
            <a:xfrm>
              <a:off x="2880" y="2688"/>
              <a:ext cx="48" cy="384"/>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36" name="Oval 56"/>
            <p:cNvSpPr>
              <a:spLocks noChangeArrowheads="1"/>
            </p:cNvSpPr>
            <p:nvPr/>
          </p:nvSpPr>
          <p:spPr bwMode="auto">
            <a:xfrm>
              <a:off x="2784" y="2448"/>
              <a:ext cx="240" cy="288"/>
            </a:xfrm>
            <a:prstGeom prst="ellipse">
              <a:avLst/>
            </a:prstGeom>
            <a:solidFill>
              <a:srgbClr val="00B8FF"/>
            </a:solidFill>
            <a:ln w="9525">
              <a:solidFill>
                <a:schemeClr val="tx1"/>
              </a:solidFill>
              <a:round/>
              <a:headEnd/>
              <a:tailEnd/>
            </a:ln>
          </p:spPr>
          <p:txBody>
            <a:bodyPr wrap="none" anchor="ctr"/>
            <a:lstStyle/>
            <a:p>
              <a:pPr>
                <a:buClr>
                  <a:srgbClr val="000000"/>
                </a:buClr>
                <a:buSzPct val="100000"/>
                <a:buFont typeface="Times New Roman" pitchFamily="18" charset="0"/>
                <a:buNone/>
              </a:pPr>
              <a:endParaRPr lang="en-IN" altLang="en-US"/>
            </a:p>
          </p:txBody>
        </p:sp>
        <p:grpSp>
          <p:nvGrpSpPr>
            <p:cNvPr id="5137" name="Group 57"/>
            <p:cNvGrpSpPr>
              <a:grpSpLocks/>
            </p:cNvGrpSpPr>
            <p:nvPr/>
          </p:nvGrpSpPr>
          <p:grpSpPr bwMode="auto">
            <a:xfrm>
              <a:off x="2832" y="3024"/>
              <a:ext cx="144" cy="240"/>
              <a:chOff x="3312" y="3072"/>
              <a:chExt cx="144" cy="240"/>
            </a:xfrm>
          </p:grpSpPr>
          <p:sp>
            <p:nvSpPr>
              <p:cNvPr id="5138" name="Rectangle 58"/>
              <p:cNvSpPr>
                <a:spLocks noChangeArrowheads="1"/>
              </p:cNvSpPr>
              <p:nvPr/>
            </p:nvSpPr>
            <p:spPr bwMode="auto">
              <a:xfrm rot="1704760">
                <a:off x="3312"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sp>
            <p:nvSpPr>
              <p:cNvPr id="5139" name="Rectangle 59"/>
              <p:cNvSpPr>
                <a:spLocks noChangeArrowheads="1"/>
              </p:cNvSpPr>
              <p:nvPr/>
            </p:nvSpPr>
            <p:spPr bwMode="auto">
              <a:xfrm rot="19895240" flipH="1">
                <a:off x="3408" y="3072"/>
                <a:ext cx="48" cy="240"/>
              </a:xfrm>
              <a:prstGeom prst="rect">
                <a:avLst/>
              </a:prstGeom>
              <a:solidFill>
                <a:srgbClr val="00B8FF"/>
              </a:solidFill>
              <a:ln w="9525">
                <a:solidFill>
                  <a:schemeClr val="tx1"/>
                </a:solidFill>
                <a:miter lim="800000"/>
                <a:headEnd/>
                <a:tailEnd/>
              </a:ln>
            </p:spPr>
            <p:txBody>
              <a:bodyPr wrap="none" anchor="ctr"/>
              <a:lstStyle/>
              <a:p>
                <a:pPr>
                  <a:buClr>
                    <a:srgbClr val="000000"/>
                  </a:buClr>
                  <a:buSzPct val="100000"/>
                  <a:buFont typeface="Times New Roman" pitchFamily="18" charset="0"/>
                  <a:buNone/>
                </a:pPr>
                <a:endParaRPr lang="en-IN" altLang="en-US"/>
              </a:p>
            </p:txBody>
          </p:sp>
        </p:grpSp>
      </p:grpSp>
      <p:sp>
        <p:nvSpPr>
          <p:cNvPr id="5131" name="Line 65"/>
          <p:cNvSpPr>
            <a:spLocks noChangeShapeType="1"/>
          </p:cNvSpPr>
          <p:nvPr/>
        </p:nvSpPr>
        <p:spPr bwMode="auto">
          <a:xfrm flipV="1">
            <a:off x="508000" y="5181600"/>
            <a:ext cx="2032000" cy="457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32" name="AutoShape 66"/>
          <p:cNvSpPr>
            <a:spLocks noChangeArrowheads="1"/>
          </p:cNvSpPr>
          <p:nvPr/>
        </p:nvSpPr>
        <p:spPr bwMode="auto">
          <a:xfrm>
            <a:off x="6502401" y="5334001"/>
            <a:ext cx="962057" cy="498768"/>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a:solidFill>
                  <a:schemeClr val="folHlink"/>
                </a:solidFill>
              </a:rPr>
              <a:t>Front</a:t>
            </a:r>
          </a:p>
        </p:txBody>
      </p:sp>
      <p:sp>
        <p:nvSpPr>
          <p:cNvPr id="5133" name="AutoShape 67"/>
          <p:cNvSpPr>
            <a:spLocks noChangeArrowheads="1"/>
          </p:cNvSpPr>
          <p:nvPr/>
        </p:nvSpPr>
        <p:spPr bwMode="auto">
          <a:xfrm>
            <a:off x="1930401" y="5791201"/>
            <a:ext cx="846256" cy="498768"/>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p>
            <a:pPr>
              <a:lnSpc>
                <a:spcPct val="95000"/>
              </a:lnSpc>
              <a:buClr>
                <a:srgbClr val="E0E0E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a:solidFill>
                  <a:schemeClr val="folHlink"/>
                </a:solidFill>
              </a:rPr>
              <a:t>Rear</a:t>
            </a:r>
          </a:p>
        </p:txBody>
      </p:sp>
    </p:spTree>
    <p:extLst>
      <p:ext uri="{BB962C8B-B14F-4D97-AF65-F5344CB8AC3E}">
        <p14:creationId xmlns:p14="http://schemas.microsoft.com/office/powerpoint/2010/main" val="2855068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629" y="290287"/>
            <a:ext cx="11045371" cy="625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010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429" y="608348"/>
            <a:ext cx="10943771" cy="580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758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8000"/>
            <a:ext cx="10515600" cy="5668963"/>
          </a:xfrm>
        </p:spPr>
        <p:txBody>
          <a:bodyPr>
            <a:normAutofit fontScale="62500" lnSpcReduction="20000"/>
          </a:bodyPr>
          <a:lstStyle/>
          <a:p>
            <a:r>
              <a:rPr lang="en-US" b="1" dirty="0"/>
              <a:t>Applications:</a:t>
            </a:r>
            <a:endParaRPr lang="en-US" dirty="0"/>
          </a:p>
          <a:p>
            <a:r>
              <a:rPr lang="en-US" dirty="0" err="1">
                <a:hlinkClick r:id="rId2"/>
              </a:rPr>
              <a:t>Dijkstra’s</a:t>
            </a:r>
            <a:r>
              <a:rPr lang="en-US" dirty="0">
                <a:hlinkClick r:id="rId2"/>
              </a:rPr>
              <a:t> Shortest Path Algorithm using priority queue</a:t>
            </a:r>
            <a:r>
              <a:rPr lang="en-US" dirty="0"/>
              <a:t>: When the graph is stored in the form of adjacency list or matrix, priority queue can be used to extract minimum efficiently when implementing </a:t>
            </a:r>
            <a:r>
              <a:rPr lang="en-US" dirty="0" err="1"/>
              <a:t>Dijkstra’s</a:t>
            </a:r>
            <a:r>
              <a:rPr lang="en-US" dirty="0"/>
              <a:t> algorithm. </a:t>
            </a:r>
          </a:p>
          <a:p>
            <a:r>
              <a:rPr lang="en-US" dirty="0">
                <a:hlinkClick r:id="rId3"/>
              </a:rPr>
              <a:t>Prim’s algorithm</a:t>
            </a:r>
            <a:r>
              <a:rPr lang="en-US" dirty="0"/>
              <a:t>: It is used to implement Prim’s Algorithm to store keys of nodes and extract minimum key node at every step. </a:t>
            </a:r>
            <a:r>
              <a:rPr lang="en-US" dirty="0">
                <a:hlinkClick r:id="rId4"/>
              </a:rPr>
              <a:t>Data compression </a:t>
            </a:r>
            <a:r>
              <a:rPr lang="en-US" dirty="0"/>
              <a:t>: It is used in </a:t>
            </a:r>
            <a:r>
              <a:rPr lang="en-US" dirty="0">
                <a:hlinkClick r:id="rId5"/>
              </a:rPr>
              <a:t>Huffman codes</a:t>
            </a:r>
            <a:r>
              <a:rPr lang="en-US" dirty="0"/>
              <a:t> which is used to compresses data. </a:t>
            </a:r>
          </a:p>
          <a:p>
            <a:r>
              <a:rPr lang="en-US" b="1" dirty="0"/>
              <a:t>Artificial Intelligence </a:t>
            </a:r>
            <a:r>
              <a:rPr lang="en-US" dirty="0"/>
              <a:t>: </a:t>
            </a:r>
            <a:r>
              <a:rPr lang="en-US" dirty="0">
                <a:hlinkClick r:id="rId6"/>
              </a:rPr>
              <a:t>A* Search Algorithm</a:t>
            </a:r>
            <a:r>
              <a:rPr lang="en-US" dirty="0"/>
              <a:t> : The A* search algorithm finds the shortest path between two vertices of a weighted graph, trying out the most promising routes first. </a:t>
            </a:r>
          </a:p>
          <a:p>
            <a:r>
              <a:rPr lang="en-US" dirty="0"/>
              <a:t>The priority queue (also known as the fringe) is used to keep track of unexplored routes, the one for which a lower bound on the total path length is smallest is given highest priority. </a:t>
            </a:r>
          </a:p>
          <a:p>
            <a:r>
              <a:rPr lang="en-US" dirty="0">
                <a:hlinkClick r:id="rId7"/>
              </a:rPr>
              <a:t>Heap Sort</a:t>
            </a:r>
            <a:r>
              <a:rPr lang="en-US" dirty="0"/>
              <a:t> : Heap sort is typically implemented using Heap which is an implementation of Priority Queue. </a:t>
            </a:r>
          </a:p>
          <a:p>
            <a:r>
              <a:rPr lang="en-US" dirty="0">
                <a:hlinkClick r:id="rId8"/>
              </a:rPr>
              <a:t>Operating systems</a:t>
            </a:r>
            <a:r>
              <a:rPr lang="en-US" dirty="0"/>
              <a:t>: It is also used in Operating System for </a:t>
            </a:r>
            <a:r>
              <a:rPr lang="en-US" dirty="0">
                <a:hlinkClick r:id="rId9"/>
              </a:rPr>
              <a:t>load balancing</a:t>
            </a:r>
            <a:r>
              <a:rPr lang="en-US" dirty="0"/>
              <a:t> (</a:t>
            </a:r>
            <a:r>
              <a:rPr lang="en-US" dirty="0">
                <a:hlinkClick r:id="rId10"/>
              </a:rPr>
              <a:t>load balancing on server</a:t>
            </a:r>
            <a:r>
              <a:rPr lang="en-US" dirty="0"/>
              <a:t>), </a:t>
            </a:r>
            <a:r>
              <a:rPr lang="en-US" dirty="0">
                <a:hlinkClick r:id="rId11"/>
              </a:rPr>
              <a:t>interrupt handling</a:t>
            </a:r>
            <a:r>
              <a:rPr lang="en-US" dirty="0"/>
              <a:t>. </a:t>
            </a:r>
          </a:p>
          <a:p>
            <a:r>
              <a:rPr lang="en-US" b="1" dirty="0"/>
              <a:t>Optimization problems:</a:t>
            </a:r>
            <a:r>
              <a:rPr lang="en-US" dirty="0"/>
              <a:t> Priority Queue is used in optimization problems such as Huffman coding, </a:t>
            </a:r>
            <a:r>
              <a:rPr lang="en-US" dirty="0" err="1"/>
              <a:t>Kruskal’s</a:t>
            </a:r>
            <a:r>
              <a:rPr lang="en-US" dirty="0"/>
              <a:t> Algorithm and Prim’s Algorithm</a:t>
            </a:r>
          </a:p>
          <a:p>
            <a:r>
              <a:rPr lang="en-US" b="1" dirty="0"/>
              <a:t>Robotics:</a:t>
            </a:r>
            <a:r>
              <a:rPr lang="en-US" dirty="0"/>
              <a:t> Priority Queue is used in robotics to plan and execute tasks in a priority-based manner.</a:t>
            </a:r>
          </a:p>
          <a:p>
            <a:r>
              <a:rPr lang="en-US" b="1" dirty="0"/>
              <a:t>Event-driven simulations:</a:t>
            </a:r>
            <a:r>
              <a:rPr lang="en-US" dirty="0"/>
              <a:t> Priority queues are used in event-driven simulations, such as network simulations, to determine which events should be processed next.</a:t>
            </a:r>
          </a:p>
          <a:p>
            <a:r>
              <a:rPr lang="en-US" b="1" dirty="0"/>
              <a:t>Medical systems:</a:t>
            </a:r>
            <a:r>
              <a:rPr lang="en-US" dirty="0"/>
              <a:t> Priority queues are used in medical systems, such as triage systems in emergency departments, to prioritize patients based on the urgency of their condition.</a:t>
            </a:r>
          </a:p>
          <a:p>
            <a:endParaRPr lang="en-US" dirty="0"/>
          </a:p>
        </p:txBody>
      </p:sp>
    </p:spTree>
    <p:extLst>
      <p:ext uri="{BB962C8B-B14F-4D97-AF65-F5344CB8AC3E}">
        <p14:creationId xmlns:p14="http://schemas.microsoft.com/office/powerpoint/2010/main" val="1516262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29"/>
            <a:ext cx="10515600" cy="6046334"/>
          </a:xfrm>
        </p:spPr>
        <p:txBody>
          <a:bodyPr>
            <a:normAutofit fontScale="85000" lnSpcReduction="20000"/>
          </a:bodyPr>
          <a:lstStyle/>
          <a:p>
            <a:r>
              <a:rPr lang="en-US" b="1" dirty="0"/>
              <a:t>Operations of a Priority Queue:</a:t>
            </a:r>
          </a:p>
          <a:p>
            <a:r>
              <a:rPr lang="en-US" dirty="0"/>
              <a:t>A typical priority queue supports the following operations:</a:t>
            </a:r>
          </a:p>
          <a:p>
            <a:r>
              <a:rPr lang="en-US" b="1" dirty="0"/>
              <a:t>1) Insertion in a Priority Queue</a:t>
            </a:r>
          </a:p>
          <a:p>
            <a:r>
              <a:rPr lang="en-US" dirty="0"/>
              <a:t>When a new element is inserted in a priority queue, it moves to the empty slot from top to bottom and left to right. However, if the element is not in the correct place then it will be compared with the parent node. If the element is not in the correct order, the elements are swapped. The swapping process continues until all the elements are placed in the correct position.</a:t>
            </a:r>
          </a:p>
          <a:p>
            <a:r>
              <a:rPr lang="en-US" b="1" dirty="0"/>
              <a:t>2) Deletion in a Priority Queue  </a:t>
            </a:r>
          </a:p>
          <a:p>
            <a:r>
              <a:rPr lang="en-US" dirty="0"/>
              <a:t>As you know that in a max heap, the maximum element is the root node. And it will remove the element which has maximum priority first. Thus, you remove the root node from the queue. This removal creates an empty slot, which will be further filled with new insertion. Then, it compares the newly inserted element with all the elements inside the queue to maintain the heap invariant.</a:t>
            </a:r>
          </a:p>
          <a:p>
            <a:r>
              <a:rPr lang="en-US" b="1" dirty="0"/>
              <a:t>3) Peek in a Priority Queue</a:t>
            </a:r>
          </a:p>
          <a:p>
            <a:r>
              <a:rPr lang="en-US" dirty="0"/>
              <a:t>This operation helps to return the maximum element from Max Heap or the minimum element from Min Heap without deleting the node from the priority queue.</a:t>
            </a:r>
          </a:p>
          <a:p>
            <a:endParaRPr lang="en-US" dirty="0"/>
          </a:p>
        </p:txBody>
      </p:sp>
    </p:spTree>
    <p:extLst>
      <p:ext uri="{BB962C8B-B14F-4D97-AF65-F5344CB8AC3E}">
        <p14:creationId xmlns:p14="http://schemas.microsoft.com/office/powerpoint/2010/main" val="94548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br>
              <a:rPr lang="en-US" dirty="0"/>
            </a:br>
            <a:endParaRPr lang="en-US" dirty="0"/>
          </a:p>
        </p:txBody>
      </p:sp>
      <p:sp>
        <p:nvSpPr>
          <p:cNvPr id="3" name="Content Placeholder 2"/>
          <p:cNvSpPr>
            <a:spLocks noGrp="1"/>
          </p:cNvSpPr>
          <p:nvPr>
            <p:ph idx="1"/>
          </p:nvPr>
        </p:nvSpPr>
        <p:spPr/>
        <p:txBody>
          <a:bodyPr/>
          <a:lstStyle/>
          <a:p>
            <a:r>
              <a:rPr lang="en-US" dirty="0"/>
              <a:t>1) using array  (geeks for geeks)</a:t>
            </a:r>
          </a:p>
          <a:p>
            <a:r>
              <a:rPr lang="en-US" dirty="0"/>
              <a:t>2) linked list (geeks for geeks )</a:t>
            </a:r>
          </a:p>
          <a:p>
            <a:r>
              <a:rPr lang="en-US" dirty="0"/>
              <a:t>3) Heap </a:t>
            </a:r>
          </a:p>
          <a:p>
            <a:r>
              <a:rPr lang="en-US" dirty="0"/>
              <a:t>4) Binary </a:t>
            </a:r>
            <a:r>
              <a:rPr lang="en-US" dirty="0" err="1"/>
              <a:t>serach</a:t>
            </a:r>
            <a:r>
              <a:rPr lang="en-US" dirty="0"/>
              <a:t> tree</a:t>
            </a:r>
          </a:p>
        </p:txBody>
      </p:sp>
    </p:spTree>
    <p:extLst>
      <p:ext uri="{BB962C8B-B14F-4D97-AF65-F5344CB8AC3E}">
        <p14:creationId xmlns:p14="http://schemas.microsoft.com/office/powerpoint/2010/main" val="1553040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333829"/>
            <a:ext cx="5181600" cy="5843134"/>
          </a:xfrm>
        </p:spPr>
        <p:txBody>
          <a:bodyPr>
            <a:normAutofit lnSpcReduction="10000"/>
          </a:bodyPr>
          <a:lstStyle/>
          <a:p>
            <a:r>
              <a:rPr lang="en-US" dirty="0" err="1"/>
              <a:t>struct</a:t>
            </a:r>
            <a:r>
              <a:rPr lang="en-US" dirty="0"/>
              <a:t> item {</a:t>
            </a:r>
          </a:p>
          <a:p>
            <a:r>
              <a:rPr lang="en-US" dirty="0"/>
              <a:t>    </a:t>
            </a:r>
            <a:r>
              <a:rPr lang="en-US" dirty="0" err="1"/>
              <a:t>int</a:t>
            </a:r>
            <a:r>
              <a:rPr lang="en-US" dirty="0"/>
              <a:t> value;</a:t>
            </a:r>
          </a:p>
          <a:p>
            <a:r>
              <a:rPr lang="en-US" dirty="0"/>
              <a:t>    </a:t>
            </a:r>
            <a:r>
              <a:rPr lang="en-US" dirty="0" err="1"/>
              <a:t>int</a:t>
            </a:r>
            <a:r>
              <a:rPr lang="en-US" dirty="0"/>
              <a:t> priority;</a:t>
            </a:r>
          </a:p>
          <a:p>
            <a:r>
              <a:rPr lang="en-US" dirty="0"/>
              <a:t>};</a:t>
            </a:r>
          </a:p>
          <a:p>
            <a:r>
              <a:rPr lang="en-US" dirty="0"/>
              <a:t> </a:t>
            </a:r>
          </a:p>
          <a:p>
            <a:r>
              <a:rPr lang="en-US" dirty="0"/>
              <a:t>// Store the element of a priority queue</a:t>
            </a:r>
          </a:p>
          <a:p>
            <a:r>
              <a:rPr lang="en-US" dirty="0"/>
              <a:t>item </a:t>
            </a:r>
            <a:r>
              <a:rPr lang="en-US" dirty="0" err="1"/>
              <a:t>pr</a:t>
            </a:r>
            <a:r>
              <a:rPr lang="en-US" dirty="0"/>
              <a:t>[10];</a:t>
            </a:r>
          </a:p>
          <a:p>
            <a:r>
              <a:rPr lang="en-US" dirty="0"/>
              <a:t> </a:t>
            </a:r>
          </a:p>
          <a:p>
            <a:r>
              <a:rPr lang="en-US" dirty="0"/>
              <a:t>// Pointer to the last index</a:t>
            </a:r>
          </a:p>
          <a:p>
            <a:r>
              <a:rPr lang="en-US" dirty="0" err="1"/>
              <a:t>int</a:t>
            </a:r>
            <a:r>
              <a:rPr lang="en-US" dirty="0"/>
              <a:t> size = -1;</a:t>
            </a:r>
          </a:p>
          <a:p>
            <a:r>
              <a:rPr lang="en-US" dirty="0"/>
              <a:t> </a:t>
            </a:r>
          </a:p>
          <a:p>
            <a:pPr marL="0" indent="0">
              <a:buNone/>
            </a:pPr>
            <a:endParaRPr lang="en-US" dirty="0"/>
          </a:p>
        </p:txBody>
      </p:sp>
      <p:sp>
        <p:nvSpPr>
          <p:cNvPr id="6" name="Content Placeholder 5"/>
          <p:cNvSpPr>
            <a:spLocks noGrp="1"/>
          </p:cNvSpPr>
          <p:nvPr>
            <p:ph sz="half" idx="2"/>
          </p:nvPr>
        </p:nvSpPr>
        <p:spPr>
          <a:xfrm>
            <a:off x="6172200" y="290286"/>
            <a:ext cx="5181600" cy="5886677"/>
          </a:xfrm>
        </p:spPr>
        <p:txBody>
          <a:bodyPr>
            <a:normAutofit lnSpcReduction="10000"/>
          </a:bodyPr>
          <a:lstStyle/>
          <a:p>
            <a:r>
              <a:rPr lang="en-US" dirty="0"/>
              <a:t>void </a:t>
            </a:r>
            <a:r>
              <a:rPr lang="en-US" dirty="0" err="1"/>
              <a:t>enqueue</a:t>
            </a:r>
            <a:r>
              <a:rPr lang="en-US" dirty="0"/>
              <a:t>(</a:t>
            </a:r>
            <a:r>
              <a:rPr lang="en-US" dirty="0" err="1"/>
              <a:t>int</a:t>
            </a:r>
            <a:r>
              <a:rPr lang="en-US" dirty="0"/>
              <a:t> value, </a:t>
            </a:r>
            <a:r>
              <a:rPr lang="en-US" dirty="0" err="1"/>
              <a:t>int</a:t>
            </a:r>
            <a:r>
              <a:rPr lang="en-US" dirty="0"/>
              <a:t> priority)</a:t>
            </a:r>
          </a:p>
          <a:p>
            <a:r>
              <a:rPr lang="en-US" dirty="0"/>
              <a:t>{</a:t>
            </a:r>
          </a:p>
          <a:p>
            <a:r>
              <a:rPr lang="en-US" dirty="0"/>
              <a:t>    // Increase the size</a:t>
            </a:r>
          </a:p>
          <a:p>
            <a:r>
              <a:rPr lang="en-US" dirty="0"/>
              <a:t>    size++;</a:t>
            </a:r>
          </a:p>
          <a:p>
            <a:r>
              <a:rPr lang="en-US" dirty="0"/>
              <a:t> </a:t>
            </a:r>
          </a:p>
          <a:p>
            <a:r>
              <a:rPr lang="en-US" dirty="0"/>
              <a:t>    // Insert the element</a:t>
            </a:r>
          </a:p>
          <a:p>
            <a:r>
              <a:rPr lang="en-US" dirty="0"/>
              <a:t>    </a:t>
            </a:r>
            <a:r>
              <a:rPr lang="en-US" dirty="0" err="1"/>
              <a:t>pr</a:t>
            </a:r>
            <a:r>
              <a:rPr lang="en-US" dirty="0"/>
              <a:t>[size].value = value;</a:t>
            </a:r>
          </a:p>
          <a:p>
            <a:r>
              <a:rPr lang="en-US" dirty="0"/>
              <a:t>    </a:t>
            </a:r>
            <a:r>
              <a:rPr lang="en-US" dirty="0" err="1"/>
              <a:t>pr</a:t>
            </a:r>
            <a:r>
              <a:rPr lang="en-US" dirty="0"/>
              <a:t>[size].priority = priority;</a:t>
            </a:r>
          </a:p>
          <a:p>
            <a:r>
              <a:rPr lang="en-US" dirty="0"/>
              <a:t>}</a:t>
            </a:r>
          </a:p>
          <a:p>
            <a:r>
              <a:rPr lang="en-US" dirty="0"/>
              <a:t> </a:t>
            </a:r>
          </a:p>
          <a:p>
            <a:pPr marL="0" indent="0">
              <a:buNone/>
            </a:pPr>
            <a:endParaRPr lang="en-US" dirty="0"/>
          </a:p>
        </p:txBody>
      </p:sp>
    </p:spTree>
    <p:extLst>
      <p:ext uri="{BB962C8B-B14F-4D97-AF65-F5344CB8AC3E}">
        <p14:creationId xmlns:p14="http://schemas.microsoft.com/office/powerpoint/2010/main" val="436619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656278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9543" y="481663"/>
            <a:ext cx="8360228" cy="4154984"/>
          </a:xfrm>
          <a:prstGeom prst="rect">
            <a:avLst/>
          </a:prstGeom>
        </p:spPr>
        <p:txBody>
          <a:bodyPr wrap="square">
            <a:spAutoFit/>
          </a:bodyPr>
          <a:lstStyle/>
          <a:p>
            <a:r>
              <a:rPr lang="en-US" sz="3200" dirty="0">
                <a:solidFill>
                  <a:srgbClr val="610B4B"/>
                </a:solidFill>
                <a:latin typeface="erdana"/>
              </a:rPr>
              <a:t>Why was the concept of the circular queue introduced?</a:t>
            </a:r>
          </a:p>
          <a:p>
            <a:endParaRPr lang="en-US" sz="3200" dirty="0">
              <a:solidFill>
                <a:srgbClr val="610B4B"/>
              </a:solidFill>
              <a:latin typeface="erdana"/>
            </a:endParaRPr>
          </a:p>
          <a:p>
            <a:pPr algn="just"/>
            <a:r>
              <a:rPr lang="en-US" sz="2400" dirty="0">
                <a:solidFill>
                  <a:srgbClr val="000000"/>
                </a:solidFill>
                <a:latin typeface="verdana" panose="020B0604030504040204" pitchFamily="34" charset="0"/>
              </a:rPr>
              <a:t>There was one limitation in the array implementation of </a:t>
            </a:r>
            <a:r>
              <a:rPr lang="en-US" sz="2400" dirty="0">
                <a:solidFill>
                  <a:srgbClr val="008000"/>
                </a:solidFill>
                <a:latin typeface="verdana" panose="020B0604030504040204" pitchFamily="34" charset="0"/>
                <a:hlinkClick r:id="rId2"/>
              </a:rPr>
              <a:t>Queue</a:t>
            </a:r>
            <a:r>
              <a:rPr lang="en-US" sz="2400" dirty="0">
                <a:solidFill>
                  <a:srgbClr val="000000"/>
                </a:solidFill>
                <a:latin typeface="verdana" panose="020B0604030504040204" pitchFamily="34" charset="0"/>
              </a:rPr>
              <a:t>. If the rear reaches to the end position of the Queue then there might be possibility that some vacant spaces are left in the beginning which cannot be utilized. So, to overcome such limitations, the concept of the circular queue was introduced.</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74794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a:xfrm>
            <a:off x="1016001" y="198438"/>
            <a:ext cx="8693151" cy="277812"/>
          </a:xfrm>
        </p:spPr>
        <p:txBody>
          <a:bodyPr>
            <a:normAutofit fontScale="90000"/>
          </a:bodyPr>
          <a:lstStyle/>
          <a:p>
            <a:r>
              <a:rPr lang="en-US" altLang="en-US"/>
              <a:t>Circular Queue</a:t>
            </a:r>
            <a:endParaRPr lang="en-IN" altLang="en-US"/>
          </a:p>
        </p:txBody>
      </p:sp>
      <p:sp>
        <p:nvSpPr>
          <p:cNvPr id="17411" name="Content Placeholder 2">
            <a:extLst>
              <a:ext uri="{FF2B5EF4-FFF2-40B4-BE49-F238E27FC236}">
                <a16:creationId xmlns:a16="http://schemas.microsoft.com/office/drawing/2014/main" id="{3559B034-B2C9-410D-AFB2-799D582DCFBF}"/>
              </a:ext>
            </a:extLst>
          </p:cNvPr>
          <p:cNvSpPr>
            <a:spLocks noGrp="1" noChangeArrowheads="1"/>
          </p:cNvSpPr>
          <p:nvPr>
            <p:ph idx="1"/>
          </p:nvPr>
        </p:nvSpPr>
        <p:spPr>
          <a:xfrm>
            <a:off x="143934" y="1143000"/>
            <a:ext cx="11713633" cy="5310188"/>
          </a:xfrm>
        </p:spPr>
        <p:txBody>
          <a:bodyPr/>
          <a:lstStyle/>
          <a:p>
            <a:pPr marL="0" indent="0">
              <a:lnSpc>
                <a:spcPct val="100000"/>
              </a:lnSpc>
              <a:spcBef>
                <a:spcPts val="0"/>
              </a:spcBef>
              <a:buFont typeface="Times New Roman" panose="02020603050405020304" pitchFamily="18" charset="0"/>
              <a:buNone/>
              <a:defRPr/>
            </a:pPr>
            <a:r>
              <a:rPr lang="en-US" sz="1800" b="0" dirty="0"/>
              <a:t>If you want to insert another value, it will not be possible because the queue is completely full. There is no empty space where the value can be inserted. Consider a scenario in which two successive deletions are made.</a:t>
            </a:r>
            <a:r>
              <a:rPr lang="en-US" altLang="en-US" sz="1800" b="0" dirty="0">
                <a:latin typeface="Times New Roman" panose="02020603050405020304" pitchFamily="18" charset="0"/>
                <a:cs typeface="Times New Roman" panose="02020603050405020304" pitchFamily="18" charset="0"/>
              </a:rPr>
              <a:t> </a:t>
            </a:r>
          </a:p>
          <a:p>
            <a:pPr marL="0" indent="0">
              <a:lnSpc>
                <a:spcPct val="100000"/>
              </a:lnSpc>
              <a:spcBef>
                <a:spcPts val="0"/>
              </a:spcBef>
              <a:buFont typeface="Times New Roman" panose="02020603050405020304" pitchFamily="18" charset="0"/>
              <a:buNone/>
              <a:defRPr/>
            </a:pPr>
            <a:r>
              <a:rPr lang="en-US" b="0" dirty="0"/>
              <a:t>												</a:t>
            </a:r>
            <a:r>
              <a:rPr lang="en-US" sz="1600" b="0" dirty="0"/>
              <a:t>front = 2 and REAR = 9.</a:t>
            </a:r>
            <a:endParaRPr lang="en-US" altLang="en-US" sz="1800" b="0" dirty="0">
              <a:latin typeface="Times New Roman" panose="02020603050405020304" pitchFamily="18" charset="0"/>
              <a:cs typeface="Times New Roman" panose="02020603050405020304" pitchFamily="18" charset="0"/>
            </a:endParaRPr>
          </a:p>
          <a:p>
            <a:pPr>
              <a:buFont typeface="Times New Roman" panose="02020603050405020304" pitchFamily="18" charset="0"/>
              <a:buAutoNum type="arabicParenR"/>
              <a:defRPr/>
            </a:pPr>
            <a:endParaRPr lang="en-IN" altLang="en-US" sz="1800" b="0" dirty="0">
              <a:latin typeface="Times New Roman" panose="02020603050405020304" pitchFamily="18" charset="0"/>
              <a:cs typeface="Times New Roman" panose="02020603050405020304" pitchFamily="18" charset="0"/>
            </a:endParaRPr>
          </a:p>
          <a:p>
            <a:pPr>
              <a:defRPr/>
            </a:pPr>
            <a:r>
              <a:rPr lang="en-US" sz="1800" b="0" dirty="0"/>
              <a:t>Even though there is space available, the overflow condition still exists because the condition rear = MAX – 1 still holds true. This is a major drawback of a linear queue.</a:t>
            </a:r>
          </a:p>
          <a:p>
            <a:pPr>
              <a:defRPr/>
            </a:pPr>
            <a:r>
              <a:rPr lang="en-US" sz="1800" b="0" dirty="0"/>
              <a:t>The second option is to use a circular queue. In the circular queue, the first index comes right after the last index.</a:t>
            </a:r>
          </a:p>
          <a:p>
            <a:pPr>
              <a:defRPr/>
            </a:pPr>
            <a:endParaRPr lang="en-US" altLang="en-US" sz="1800" b="0" dirty="0">
              <a:latin typeface="Times New Roman" panose="02020603050405020304" pitchFamily="18" charset="0"/>
              <a:cs typeface="Times New Roman" panose="02020603050405020304" pitchFamily="18" charset="0"/>
            </a:endParaRPr>
          </a:p>
        </p:txBody>
      </p:sp>
      <p:pic>
        <p:nvPicPr>
          <p:cNvPr id="18436" name="Picture 1"/>
          <p:cNvPicPr>
            <a:picLocks noChangeAspect="1" noChangeArrowheads="1"/>
          </p:cNvPicPr>
          <p:nvPr/>
        </p:nvPicPr>
        <p:blipFill>
          <a:blip r:embed="rId2">
            <a:extLst>
              <a:ext uri="{28A0092B-C50C-407E-A947-70E740481C1C}">
                <a14:useLocalDpi xmlns:a14="http://schemas.microsoft.com/office/drawing/2010/main" val="0"/>
              </a:ext>
            </a:extLst>
          </a:blip>
          <a:srcRect l="23280" t="50000" r="36613" b="38795"/>
          <a:stretch>
            <a:fillRect/>
          </a:stretch>
        </p:blipFill>
        <p:spPr bwMode="auto">
          <a:xfrm>
            <a:off x="1295400" y="2133600"/>
            <a:ext cx="6807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1"/>
          <p:cNvPicPr>
            <a:picLocks noChangeAspect="1" noChangeArrowheads="1"/>
          </p:cNvPicPr>
          <p:nvPr/>
        </p:nvPicPr>
        <p:blipFill>
          <a:blip r:embed="rId3">
            <a:extLst>
              <a:ext uri="{28A0092B-C50C-407E-A947-70E740481C1C}">
                <a14:useLocalDpi xmlns:a14="http://schemas.microsoft.com/office/drawing/2010/main" val="0"/>
              </a:ext>
            </a:extLst>
          </a:blip>
          <a:srcRect l="8333" t="47926" r="73625" b="23387"/>
          <a:stretch>
            <a:fillRect/>
          </a:stretch>
        </p:blipFill>
        <p:spPr bwMode="auto">
          <a:xfrm>
            <a:off x="6383867" y="4789489"/>
            <a:ext cx="4224867"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34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1200" y="325920"/>
            <a:ext cx="6096000" cy="2585323"/>
          </a:xfrm>
          <a:prstGeom prst="rect">
            <a:avLst/>
          </a:prstGeom>
        </p:spPr>
        <p:txBody>
          <a:bodyPr>
            <a:spAutoFit/>
          </a:bodyPr>
          <a:lstStyle/>
          <a:p>
            <a:pPr algn="just">
              <a:buFont typeface="Arial" panose="020B0604020202020204" pitchFamily="34" charset="0"/>
              <a:buChar char="•"/>
            </a:pPr>
            <a:r>
              <a:rPr lang="en-US" b="1" dirty="0">
                <a:solidFill>
                  <a:srgbClr val="000000"/>
                </a:solidFill>
                <a:effectLst/>
                <a:latin typeface="verdana" panose="020B0604030504040204" pitchFamily="34" charset="0"/>
              </a:rPr>
              <a:t>Circular Queue</a:t>
            </a:r>
            <a:endParaRPr lang="en-US" b="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In Circular Queue, all the nodes are represented as circular. It is similar to the linear Queue except that the last element of the queue is connected to the first element. </a:t>
            </a:r>
            <a:r>
              <a:rPr lang="en-US" sz="2400" b="0" i="0" dirty="0">
                <a:solidFill>
                  <a:srgbClr val="00B050"/>
                </a:solidFill>
                <a:effectLst/>
                <a:latin typeface="verdana" panose="020B0604030504040204" pitchFamily="34" charset="0"/>
              </a:rPr>
              <a:t>It is also known as </a:t>
            </a:r>
            <a:r>
              <a:rPr lang="en-US" sz="2400" b="1" i="0" dirty="0">
                <a:solidFill>
                  <a:srgbClr val="00B050"/>
                </a:solidFill>
                <a:effectLst/>
                <a:latin typeface="verdana" panose="020B0604030504040204" pitchFamily="34" charset="0"/>
              </a:rPr>
              <a:t>Ring Buffer</a:t>
            </a:r>
            <a:r>
              <a:rPr lang="en-US" sz="2400" b="0" i="0" dirty="0">
                <a:solidFill>
                  <a:srgbClr val="00B050"/>
                </a:solidFill>
                <a:effectLst/>
                <a:latin typeface="verdana" panose="020B0604030504040204" pitchFamily="34" charset="0"/>
              </a:rPr>
              <a:t> as all the ends are connected to another end.</a:t>
            </a:r>
            <a:r>
              <a:rPr lang="en-US" b="0" i="0" dirty="0">
                <a:solidFill>
                  <a:srgbClr val="000000"/>
                </a:solidFill>
                <a:effectLst/>
                <a:latin typeface="verdana" panose="020B0604030504040204" pitchFamily="34" charset="0"/>
              </a:rPr>
              <a:t> The circular queue can be represented as:</a:t>
            </a:r>
          </a:p>
        </p:txBody>
      </p:sp>
      <p:pic>
        <p:nvPicPr>
          <p:cNvPr id="5122" name="Picture 2" descr="Types of 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727" y="2573625"/>
            <a:ext cx="4762500"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6273" y="310422"/>
            <a:ext cx="6096000" cy="6063198"/>
          </a:xfrm>
          <a:prstGeom prst="rect">
            <a:avLst/>
          </a:prstGeom>
        </p:spPr>
        <p:txBody>
          <a:bodyPr>
            <a:spAutoFit/>
          </a:bodyPr>
          <a:lstStyle/>
          <a:p>
            <a:r>
              <a:rPr lang="en-US" sz="2800" b="0" i="0" dirty="0">
                <a:solidFill>
                  <a:srgbClr val="610B38"/>
                </a:solidFill>
                <a:effectLst/>
                <a:latin typeface="erdana"/>
              </a:rPr>
              <a:t>Applications of Queue</a:t>
            </a:r>
          </a:p>
          <a:p>
            <a:pPr algn="just"/>
            <a:r>
              <a:rPr lang="en-US" b="0" i="0" dirty="0">
                <a:solidFill>
                  <a:srgbClr val="000000"/>
                </a:solidFill>
                <a:effectLst/>
                <a:latin typeface="verdana" panose="020B0604030504040204" pitchFamily="34" charset="0"/>
              </a:rPr>
              <a:t>Due to the fact that queue performs actions on first in first out basis which is quite fair for the ordering of actions. There are various applications of queues discussed as below.</a:t>
            </a:r>
          </a:p>
          <a:p>
            <a:pPr algn="just"/>
            <a:endParaRPr lang="en-US" b="0" i="0" dirty="0">
              <a:solidFill>
                <a:srgbClr val="000000"/>
              </a:solidFill>
              <a:effectLst/>
              <a:latin typeface="verdana" panose="020B0604030504040204" pitchFamily="34" charset="0"/>
            </a:endParaRPr>
          </a:p>
          <a:p>
            <a:pPr algn="just">
              <a:buFont typeface="+mj-lt"/>
              <a:buAutoNum type="arabicPeriod"/>
            </a:pPr>
            <a:r>
              <a:rPr lang="en-US" b="0" i="0" dirty="0">
                <a:solidFill>
                  <a:srgbClr val="000000"/>
                </a:solidFill>
                <a:effectLst/>
                <a:latin typeface="verdana" panose="020B0604030504040204" pitchFamily="34" charset="0"/>
              </a:rPr>
              <a:t>Queues are widely used as waiting lists for a single shared resource </a:t>
            </a:r>
            <a:r>
              <a:rPr lang="en-US" b="0" i="0" dirty="0">
                <a:solidFill>
                  <a:srgbClr val="00B050"/>
                </a:solidFill>
                <a:effectLst/>
                <a:latin typeface="verdana" panose="020B0604030504040204" pitchFamily="34" charset="0"/>
              </a:rPr>
              <a:t>like printer, disk, CPU Scheduling algorithms .</a:t>
            </a:r>
          </a:p>
          <a:p>
            <a:pPr algn="just">
              <a:buFont typeface="+mj-lt"/>
              <a:buAutoNum type="arabicPeriod"/>
            </a:pPr>
            <a:endParaRPr lang="en-US" b="0" i="0" dirty="0">
              <a:solidFill>
                <a:srgbClr val="000000"/>
              </a:solidFill>
              <a:effectLst/>
              <a:latin typeface="verdana" panose="020B0604030504040204" pitchFamily="34" charset="0"/>
            </a:endParaRPr>
          </a:p>
          <a:p>
            <a:pPr algn="just">
              <a:buFont typeface="+mj-lt"/>
              <a:buAutoNum type="arabicPeriod"/>
            </a:pPr>
            <a:r>
              <a:rPr lang="en-US" b="0" i="0" dirty="0">
                <a:solidFill>
                  <a:srgbClr val="000000"/>
                </a:solidFill>
                <a:effectLst/>
                <a:latin typeface="verdana" panose="020B0604030504040204" pitchFamily="34" charset="0"/>
              </a:rPr>
              <a:t>Queues are used as buffers in most of the applications like MP3 media player, CD player, etc.</a:t>
            </a:r>
          </a:p>
          <a:p>
            <a:pPr algn="just">
              <a:buFont typeface="+mj-lt"/>
              <a:buAutoNum type="arabicPeriod"/>
            </a:pPr>
            <a:endParaRPr lang="en-US" b="0" i="0" dirty="0">
              <a:solidFill>
                <a:srgbClr val="000000"/>
              </a:solidFill>
              <a:effectLst/>
              <a:latin typeface="verdana" panose="020B0604030504040204" pitchFamily="34" charset="0"/>
            </a:endParaRPr>
          </a:p>
          <a:p>
            <a:pPr algn="just">
              <a:buFont typeface="+mj-lt"/>
              <a:buAutoNum type="arabicPeriod"/>
            </a:pPr>
            <a:r>
              <a:rPr lang="en-US" b="0" i="0" dirty="0">
                <a:solidFill>
                  <a:srgbClr val="000000"/>
                </a:solidFill>
                <a:effectLst/>
                <a:latin typeface="verdana" panose="020B0604030504040204" pitchFamily="34" charset="0"/>
              </a:rPr>
              <a:t>Queues are used to maintain the playlist in media players to add and remove the songs from the play-list.</a:t>
            </a:r>
          </a:p>
          <a:p>
            <a:pPr algn="just">
              <a:buFont typeface="+mj-lt"/>
              <a:buAutoNum type="arabicPeriod"/>
            </a:pPr>
            <a:endParaRPr lang="en-US" b="0" i="0" dirty="0">
              <a:solidFill>
                <a:srgbClr val="000000"/>
              </a:solidFill>
              <a:effectLst/>
              <a:latin typeface="verdana" panose="020B0604030504040204" pitchFamily="34" charset="0"/>
            </a:endParaRPr>
          </a:p>
          <a:p>
            <a:pPr algn="just">
              <a:buFont typeface="+mj-lt"/>
              <a:buAutoNum type="arabicPeriod"/>
            </a:pPr>
            <a:r>
              <a:rPr lang="en-US" b="0" i="0" dirty="0">
                <a:solidFill>
                  <a:srgbClr val="000000"/>
                </a:solidFill>
                <a:effectLst/>
                <a:latin typeface="verdana" panose="020B0604030504040204" pitchFamily="34" charset="0"/>
              </a:rPr>
              <a:t>Queues are used in operating systems for handling interrupts.</a:t>
            </a:r>
          </a:p>
          <a:p>
            <a:pPr>
              <a:buFont typeface="+mj-lt"/>
              <a:buAutoNum type="arabicPeriod"/>
            </a:pPr>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736543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047" y="255155"/>
            <a:ext cx="47625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645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758" y="1468940"/>
            <a:ext cx="10800784" cy="3416320"/>
          </a:xfrm>
          <a:prstGeom prst="rect">
            <a:avLst/>
          </a:prstGeom>
        </p:spPr>
        <p:txBody>
          <a:bodyPr wrap="square">
            <a:spAutoFit/>
          </a:bodyPr>
          <a:lstStyle/>
          <a:p>
            <a:pPr algn="just"/>
            <a:r>
              <a:rPr lang="en-US" sz="3600" b="0" i="0" dirty="0">
                <a:solidFill>
                  <a:srgbClr val="00B050"/>
                </a:solidFill>
                <a:effectLst/>
                <a:latin typeface="verdana" panose="020B0604030504040204" pitchFamily="34" charset="0"/>
              </a:rPr>
              <a:t>The drawback that occurs in a linear queue is overcome by using the circular queue. If the empty space is available in a circular queue, the new element can be added in an empty space by simply incrementing the value of rear.</a:t>
            </a:r>
            <a:endParaRPr lang="en-IN" sz="3600" dirty="0">
              <a:solidFill>
                <a:srgbClr val="00B050"/>
              </a:solidFill>
            </a:endParaRPr>
          </a:p>
        </p:txBody>
      </p:sp>
    </p:spTree>
    <p:extLst>
      <p:ext uri="{BB962C8B-B14F-4D97-AF65-F5344CB8AC3E}">
        <p14:creationId xmlns:p14="http://schemas.microsoft.com/office/powerpoint/2010/main" val="694460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solidFill>
                  <a:srgbClr val="610B4B"/>
                </a:solidFill>
                <a:latin typeface="erdana"/>
              </a:rPr>
              <a:t>Applications of Circular Queue</a:t>
            </a:r>
          </a:p>
          <a:p>
            <a:pPr algn="just"/>
            <a:r>
              <a:rPr lang="en-US" b="1" dirty="0">
                <a:solidFill>
                  <a:srgbClr val="000000"/>
                </a:solidFill>
                <a:latin typeface="verdana" panose="020B0604030504040204" pitchFamily="34" charset="0"/>
              </a:rPr>
              <a:t>The circular Queue can be used in the following scenarios:</a:t>
            </a: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Memory management:</a:t>
            </a:r>
            <a:r>
              <a:rPr lang="en-US" dirty="0">
                <a:solidFill>
                  <a:srgbClr val="000000"/>
                </a:solidFill>
                <a:latin typeface="verdana" panose="020B0604030504040204" pitchFamily="34" charset="0"/>
              </a:rPr>
              <a:t> The circular queue provides memory management. As we have already seen that in linear queue, the memory is not managed very efficiently. But in case of a circular queue, the memory is managed efficiently by placing the elements in a location which is unused.</a:t>
            </a:r>
          </a:p>
          <a:p>
            <a:pPr algn="just">
              <a:buFont typeface="Arial" panose="020B0604020202020204" pitchFamily="34" charset="0"/>
              <a:buChar char="•"/>
            </a:pPr>
            <a:r>
              <a:rPr lang="en-US" b="1" dirty="0">
                <a:solidFill>
                  <a:srgbClr val="000000"/>
                </a:solidFill>
                <a:latin typeface="verdana" panose="020B0604030504040204" pitchFamily="34" charset="0"/>
              </a:rPr>
              <a:t>CPU Scheduling:</a:t>
            </a:r>
            <a:r>
              <a:rPr lang="en-US" dirty="0">
                <a:solidFill>
                  <a:srgbClr val="000000"/>
                </a:solidFill>
                <a:latin typeface="verdana" panose="020B0604030504040204" pitchFamily="34" charset="0"/>
              </a:rPr>
              <a:t> The operating system also uses the circular queue to insert the processes and then execute them.(Round Robin algorithm )</a:t>
            </a:r>
          </a:p>
          <a:p>
            <a:pPr algn="just">
              <a:buFont typeface="Arial" panose="020B0604020202020204" pitchFamily="34" charset="0"/>
              <a:buChar char="•"/>
            </a:pPr>
            <a:r>
              <a:rPr lang="en-US" b="1" dirty="0">
                <a:solidFill>
                  <a:srgbClr val="000000"/>
                </a:solidFill>
                <a:latin typeface="verdana" panose="020B0604030504040204" pitchFamily="34" charset="0"/>
              </a:rPr>
              <a:t>Traffic system:</a:t>
            </a:r>
            <a:r>
              <a:rPr lang="en-US" dirty="0">
                <a:solidFill>
                  <a:srgbClr val="000000"/>
                </a:solidFill>
                <a:latin typeface="verdana" panose="020B0604030504040204" pitchFamily="34" charset="0"/>
              </a:rPr>
              <a:t> In a computer-control traffic system, traffic light is one of the best examples of the circular queue. Each light of traffic light gets ON one by one after every </a:t>
            </a:r>
            <a:r>
              <a:rPr lang="en-US" dirty="0" err="1">
                <a:solidFill>
                  <a:srgbClr val="000000"/>
                </a:solidFill>
                <a:latin typeface="verdana" panose="020B0604030504040204" pitchFamily="34" charset="0"/>
              </a:rPr>
              <a:t>jinterval</a:t>
            </a:r>
            <a:r>
              <a:rPr lang="en-US" dirty="0">
                <a:solidFill>
                  <a:srgbClr val="000000"/>
                </a:solidFill>
                <a:latin typeface="verdana" panose="020B0604030504040204" pitchFamily="34" charset="0"/>
              </a:rPr>
              <a:t> of time. Like red light gets ON for one minute then yellow light for one minute and then green light. After green light, the red light gets ON.</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70505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solidFill>
                  <a:srgbClr val="610B4B"/>
                </a:solidFill>
                <a:latin typeface="erdana"/>
              </a:rPr>
              <a:t>Applications of Circular Queue</a:t>
            </a:r>
          </a:p>
          <a:p>
            <a:pPr algn="just"/>
            <a:r>
              <a:rPr lang="en-US" b="1" dirty="0">
                <a:solidFill>
                  <a:srgbClr val="000000"/>
                </a:solidFill>
                <a:latin typeface="verdana" panose="020B0604030504040204" pitchFamily="34" charset="0"/>
              </a:rPr>
              <a:t>The circular Queue can be used in the following scenarios:</a:t>
            </a:r>
            <a:endParaRPr lang="en-US" dirty="0">
              <a:solidFill>
                <a:srgbClr val="000000"/>
              </a:solidFill>
              <a:latin typeface="verdana" panose="020B0604030504040204" pitchFamily="34" charset="0"/>
            </a:endParaRPr>
          </a:p>
          <a:p>
            <a:pPr algn="just">
              <a:buFont typeface="Arial" panose="020B0604020202020204" pitchFamily="34" charset="0"/>
              <a:buChar char="•"/>
            </a:pPr>
            <a:r>
              <a:rPr lang="en-US" b="1" dirty="0">
                <a:solidFill>
                  <a:srgbClr val="000000"/>
                </a:solidFill>
                <a:latin typeface="verdana" panose="020B0604030504040204" pitchFamily="34" charset="0"/>
              </a:rPr>
              <a:t>Memory management:</a:t>
            </a:r>
            <a:r>
              <a:rPr lang="en-US" dirty="0">
                <a:solidFill>
                  <a:srgbClr val="000000"/>
                </a:solidFill>
                <a:latin typeface="verdana" panose="020B0604030504040204" pitchFamily="34" charset="0"/>
              </a:rPr>
              <a:t> The circular queue provides memory management. As we have already seen that in linear queue, the memory is not managed very efficiently. But in case of a circular queue, the memory is managed efficiently by placing the elements in a location which is unused.</a:t>
            </a:r>
          </a:p>
          <a:p>
            <a:pPr algn="just">
              <a:buFont typeface="Arial" panose="020B0604020202020204" pitchFamily="34" charset="0"/>
              <a:buChar char="•"/>
            </a:pPr>
            <a:r>
              <a:rPr lang="en-US" b="1" dirty="0">
                <a:solidFill>
                  <a:srgbClr val="000000"/>
                </a:solidFill>
                <a:latin typeface="verdana" panose="020B0604030504040204" pitchFamily="34" charset="0"/>
              </a:rPr>
              <a:t>CPU Scheduling:</a:t>
            </a:r>
            <a:r>
              <a:rPr lang="en-US" dirty="0">
                <a:solidFill>
                  <a:srgbClr val="000000"/>
                </a:solidFill>
                <a:latin typeface="verdana" panose="020B0604030504040204" pitchFamily="34" charset="0"/>
              </a:rPr>
              <a:t> The operating system also uses the circular queue to insert the processes and then execute them.</a:t>
            </a:r>
          </a:p>
          <a:p>
            <a:pPr algn="just">
              <a:buFont typeface="Arial" panose="020B0604020202020204" pitchFamily="34" charset="0"/>
              <a:buChar char="•"/>
            </a:pPr>
            <a:r>
              <a:rPr lang="en-US" b="1" dirty="0">
                <a:solidFill>
                  <a:srgbClr val="000000"/>
                </a:solidFill>
                <a:latin typeface="verdana" panose="020B0604030504040204" pitchFamily="34" charset="0"/>
              </a:rPr>
              <a:t>Traffic system:</a:t>
            </a:r>
            <a:r>
              <a:rPr lang="en-US" dirty="0">
                <a:solidFill>
                  <a:srgbClr val="000000"/>
                </a:solidFill>
                <a:latin typeface="verdana" panose="020B0604030504040204" pitchFamily="34" charset="0"/>
              </a:rPr>
              <a:t> In a computer-control traffic system, traffic light is one of the best examples of the circular queue. Each light of traffic light gets ON one by one after every </a:t>
            </a:r>
            <a:r>
              <a:rPr lang="en-US" dirty="0" err="1">
                <a:solidFill>
                  <a:srgbClr val="000000"/>
                </a:solidFill>
                <a:latin typeface="verdana" panose="020B0604030504040204" pitchFamily="34" charset="0"/>
              </a:rPr>
              <a:t>jinterval</a:t>
            </a:r>
            <a:r>
              <a:rPr lang="en-US" dirty="0">
                <a:solidFill>
                  <a:srgbClr val="000000"/>
                </a:solidFill>
                <a:latin typeface="verdana" panose="020B0604030504040204" pitchFamily="34" charset="0"/>
              </a:rPr>
              <a:t> of time. Like red light gets ON for one minute then yellow light for one minute and then green light. After green light, the red light gets ON.</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163612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957" y="198582"/>
            <a:ext cx="4762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ircular Que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957" y="2862262"/>
            <a:ext cx="47625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766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ircular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194" y="143163"/>
            <a:ext cx="4762500" cy="243378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ircular Que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739" y="2576945"/>
            <a:ext cx="4762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5290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72" y="261257"/>
            <a:ext cx="10813142" cy="6429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503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29" y="217714"/>
            <a:ext cx="10261600" cy="637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5276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sz="3600" dirty="0"/>
              <a:t>Circular queue linked list</a:t>
            </a:r>
          </a:p>
        </p:txBody>
      </p:sp>
    </p:spTree>
    <p:extLst>
      <p:ext uri="{BB962C8B-B14F-4D97-AF65-F5344CB8AC3E}">
        <p14:creationId xmlns:p14="http://schemas.microsoft.com/office/powerpoint/2010/main" val="3195814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1" y="493487"/>
            <a:ext cx="10014856" cy="5965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93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6063198"/>
          </a:xfrm>
          <a:prstGeom prst="rect">
            <a:avLst/>
          </a:prstGeom>
        </p:spPr>
        <p:txBody>
          <a:bodyPr>
            <a:spAutoFit/>
          </a:bodyPr>
          <a:lstStyle/>
          <a:p>
            <a:pPr algn="just"/>
            <a:r>
              <a:rPr lang="en-US" b="0" i="0" dirty="0">
                <a:solidFill>
                  <a:srgbClr val="610B38"/>
                </a:solidFill>
                <a:effectLst/>
                <a:latin typeface="erdana"/>
              </a:rPr>
              <a:t>Types of Queues</a:t>
            </a:r>
          </a:p>
          <a:p>
            <a:pPr algn="just"/>
            <a:r>
              <a:rPr lang="en-US" b="0" i="0" dirty="0">
                <a:solidFill>
                  <a:srgbClr val="000000"/>
                </a:solidFill>
                <a:effectLst/>
                <a:latin typeface="verdana" panose="020B0604030504040204" pitchFamily="34" charset="0"/>
              </a:rPr>
              <a:t>Before understanding the types of queues, we first look at '</a:t>
            </a:r>
            <a:r>
              <a:rPr lang="en-US" b="1" i="0" dirty="0">
                <a:solidFill>
                  <a:srgbClr val="000000"/>
                </a:solidFill>
                <a:effectLst/>
                <a:latin typeface="verdana" panose="020B0604030504040204" pitchFamily="34" charset="0"/>
              </a:rPr>
              <a:t>what is Queue'</a:t>
            </a:r>
            <a:r>
              <a:rPr lang="en-US" b="0" i="0" dirty="0">
                <a:solidFill>
                  <a:srgbClr val="000000"/>
                </a:solidFill>
                <a:effectLst/>
                <a:latin typeface="verdana" panose="020B0604030504040204" pitchFamily="34" charset="0"/>
              </a:rPr>
              <a:t>.</a:t>
            </a:r>
          </a:p>
          <a:p>
            <a:pPr algn="just"/>
            <a:endParaRPr lang="en-US" b="0" i="0" dirty="0">
              <a:solidFill>
                <a:srgbClr val="610B4B"/>
              </a:solidFill>
              <a:effectLst/>
              <a:latin typeface="erdana"/>
            </a:endParaRPr>
          </a:p>
          <a:p>
            <a:pPr algn="just"/>
            <a:r>
              <a:rPr lang="en-US" b="0" i="0" dirty="0">
                <a:solidFill>
                  <a:srgbClr val="00B050"/>
                </a:solidFill>
                <a:effectLst/>
                <a:latin typeface="erdana"/>
              </a:rPr>
              <a:t>What is the Queue?</a:t>
            </a:r>
          </a:p>
          <a:p>
            <a:pPr algn="just"/>
            <a:r>
              <a:rPr lang="en-US" b="0" i="0" dirty="0">
                <a:solidFill>
                  <a:srgbClr val="000000"/>
                </a:solidFill>
                <a:effectLst/>
                <a:latin typeface="verdana" panose="020B0604030504040204" pitchFamily="34" charset="0"/>
              </a:rPr>
              <a:t>A queue in the data structure can be considered similar to the queue in the real-world. A queue is a data structure in which whatever comes first will go out first. It follows the </a:t>
            </a:r>
            <a:r>
              <a:rPr lang="en-US" sz="3200" b="0" i="0" dirty="0">
                <a:solidFill>
                  <a:srgbClr val="00B050"/>
                </a:solidFill>
                <a:effectLst/>
                <a:latin typeface="verdana" panose="020B0604030504040204" pitchFamily="34" charset="0"/>
              </a:rPr>
              <a:t>FIFO (First-In-First-Out</a:t>
            </a:r>
            <a:r>
              <a:rPr lang="en-US" sz="3200" b="0"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policy. In Queue, the insertion is done from one end known as the </a:t>
            </a:r>
            <a:r>
              <a:rPr lang="en-US" b="0" i="0" dirty="0">
                <a:solidFill>
                  <a:srgbClr val="00B050"/>
                </a:solidFill>
                <a:effectLst/>
                <a:latin typeface="verdana" panose="020B0604030504040204" pitchFamily="34" charset="0"/>
              </a:rPr>
              <a:t>rear end or the tail </a:t>
            </a:r>
            <a:r>
              <a:rPr lang="en-US" b="0" i="0" dirty="0">
                <a:solidFill>
                  <a:srgbClr val="000000"/>
                </a:solidFill>
                <a:effectLst/>
                <a:latin typeface="verdana" panose="020B0604030504040204" pitchFamily="34" charset="0"/>
              </a:rPr>
              <a:t>of the queue, whereas the deletion is done from another end known as the </a:t>
            </a:r>
            <a:r>
              <a:rPr lang="en-US" b="0" i="0" dirty="0">
                <a:solidFill>
                  <a:srgbClr val="00B050"/>
                </a:solidFill>
                <a:effectLst/>
                <a:latin typeface="verdana" panose="020B0604030504040204" pitchFamily="34" charset="0"/>
              </a:rPr>
              <a:t>front end or the head </a:t>
            </a:r>
            <a:r>
              <a:rPr lang="en-US" b="0" i="0" dirty="0">
                <a:solidFill>
                  <a:srgbClr val="000000"/>
                </a:solidFill>
                <a:effectLst/>
                <a:latin typeface="verdana" panose="020B0604030504040204" pitchFamily="34" charset="0"/>
              </a:rPr>
              <a:t>of the queue. In other words, it can be defined as a list or a collection with a constraint that the insertion can be performed at one end called as the rear end or tail of the queue and deletion is performed on another end called as the front end or the head of the queue.</a:t>
            </a:r>
          </a:p>
          <a:p>
            <a:pPr algn="just"/>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35926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9" y="188686"/>
            <a:ext cx="10072914" cy="650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8580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650" y="2109458"/>
            <a:ext cx="10515600" cy="2378751"/>
          </a:xfrm>
        </p:spPr>
        <p:txBody>
          <a:bodyPr>
            <a:normAutofit/>
          </a:bodyPr>
          <a:lstStyle/>
          <a:p>
            <a:pPr algn="ctr"/>
            <a:r>
              <a:rPr lang="en-US" sz="16600" b="1" i="1" u="sng" dirty="0">
                <a:solidFill>
                  <a:srgbClr val="92D050"/>
                </a:solidFill>
                <a:effectLst>
                  <a:outerShdw blurRad="38100" dist="38100" dir="2700000" algn="tl">
                    <a:srgbClr val="000000">
                      <a:alpha val="43137"/>
                    </a:srgbClr>
                  </a:outerShdw>
                </a:effectLst>
              </a:rPr>
              <a:t>Thanks</a:t>
            </a:r>
            <a:endParaRPr lang="en-IN" sz="16600" b="1" i="1" u="sng" dirty="0">
              <a:solidFill>
                <a:srgbClr val="92D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009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Que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356" y="766618"/>
            <a:ext cx="6191250" cy="1914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038764" y="2681143"/>
            <a:ext cx="6096000" cy="923330"/>
          </a:xfrm>
          <a:prstGeom prst="rect">
            <a:avLst/>
          </a:prstGeom>
        </p:spPr>
        <p:txBody>
          <a:bodyPr>
            <a:spAutoFit/>
          </a:bodyPr>
          <a:lstStyle/>
          <a:p>
            <a:r>
              <a:rPr lang="en-US" b="0" i="0" dirty="0">
                <a:solidFill>
                  <a:srgbClr val="610B4B"/>
                </a:solidFill>
                <a:effectLst/>
                <a:latin typeface="erdana"/>
              </a:rPr>
              <a:t>Operations on Queue</a:t>
            </a:r>
          </a:p>
          <a:p>
            <a:r>
              <a:rPr lang="en-US" b="1" i="0" dirty="0">
                <a:solidFill>
                  <a:srgbClr val="000000"/>
                </a:solidFill>
                <a:effectLst/>
                <a:latin typeface="verdana" panose="020B0604030504040204" pitchFamily="34" charset="0"/>
              </a:rPr>
              <a:t>There are two fundamental operations performed on a Queue:</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3317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5016758"/>
          </a:xfrm>
          <a:prstGeom prst="rect">
            <a:avLst/>
          </a:prstGeom>
        </p:spPr>
        <p:txBody>
          <a:bodyPr>
            <a:spAutoFit/>
          </a:bodyPr>
          <a:lstStyle/>
          <a:p>
            <a:pPr algn="just"/>
            <a:r>
              <a:rPr lang="en-US" sz="3200" b="1" dirty="0"/>
              <a:t>OPERATIONS : </a:t>
            </a:r>
          </a:p>
          <a:p>
            <a:pPr algn="just"/>
            <a:endParaRPr lang="en-US" b="1" dirty="0"/>
          </a:p>
          <a:p>
            <a:pPr algn="just"/>
            <a:r>
              <a:rPr lang="en-US" b="1" dirty="0" err="1"/>
              <a:t>Enqueue</a:t>
            </a:r>
            <a:r>
              <a:rPr lang="en-US" b="1" dirty="0"/>
              <a:t>:</a:t>
            </a:r>
            <a:r>
              <a:rPr lang="en-US" dirty="0"/>
              <a:t> The </a:t>
            </a:r>
            <a:r>
              <a:rPr lang="en-US" dirty="0" err="1"/>
              <a:t>enqueue</a:t>
            </a:r>
            <a:r>
              <a:rPr lang="en-US" dirty="0"/>
              <a:t> operation is used to insert the element at the rear end of the queue. It returns void.</a:t>
            </a:r>
          </a:p>
          <a:p>
            <a:pPr algn="just"/>
            <a:r>
              <a:rPr lang="en-US" b="1" dirty="0" err="1"/>
              <a:t>Dequeue</a:t>
            </a:r>
            <a:r>
              <a:rPr lang="en-US" b="1" dirty="0"/>
              <a:t>:</a:t>
            </a:r>
            <a:r>
              <a:rPr lang="en-US" dirty="0"/>
              <a:t> The </a:t>
            </a:r>
            <a:r>
              <a:rPr lang="en-US" dirty="0" err="1"/>
              <a:t>dequeue</a:t>
            </a:r>
            <a:r>
              <a:rPr lang="en-US" dirty="0"/>
              <a:t> operation performs the deletion from the front-end of the queue. It also returns the element which has been removed from the front-end. It returns an integer value. The </a:t>
            </a:r>
            <a:r>
              <a:rPr lang="en-US" dirty="0" err="1"/>
              <a:t>dequeue</a:t>
            </a:r>
            <a:r>
              <a:rPr lang="en-US" dirty="0"/>
              <a:t> operation can also be designed to void.</a:t>
            </a:r>
          </a:p>
          <a:p>
            <a:pPr algn="just"/>
            <a:r>
              <a:rPr lang="en-US" b="1" dirty="0"/>
              <a:t>Peek:</a:t>
            </a:r>
            <a:r>
              <a:rPr lang="en-US" dirty="0"/>
              <a:t> This is the third operation that returns the element, which is pointed by the front pointer in the queue but does not delete it.</a:t>
            </a:r>
          </a:p>
          <a:p>
            <a:pPr algn="just"/>
            <a:r>
              <a:rPr lang="en-US" b="1" dirty="0"/>
              <a:t>Queue overflow (</a:t>
            </a:r>
            <a:r>
              <a:rPr lang="en-US" b="1" dirty="0" err="1"/>
              <a:t>isfull</a:t>
            </a:r>
            <a:r>
              <a:rPr lang="en-US" b="1" dirty="0"/>
              <a:t>):</a:t>
            </a:r>
            <a:r>
              <a:rPr lang="en-US" dirty="0"/>
              <a:t> When the Queue is completely full, then it shows the overflow condition.</a:t>
            </a:r>
          </a:p>
          <a:p>
            <a:pPr algn="just"/>
            <a:r>
              <a:rPr lang="en-US" b="1" dirty="0"/>
              <a:t>Queue underflow (</a:t>
            </a:r>
            <a:r>
              <a:rPr lang="en-US" b="1" dirty="0" err="1"/>
              <a:t>isempty</a:t>
            </a:r>
            <a:r>
              <a:rPr lang="en-US" b="1" dirty="0"/>
              <a:t>):</a:t>
            </a:r>
            <a:r>
              <a:rPr lang="en-US" dirty="0"/>
              <a:t> When the Queue is empty, i.e., no elements are in the Queue then it throws the underflow condition.</a:t>
            </a:r>
          </a:p>
          <a:p>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7783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4945" y="1028343"/>
            <a:ext cx="6096000" cy="2308324"/>
          </a:xfrm>
          <a:prstGeom prst="rect">
            <a:avLst/>
          </a:prstGeom>
        </p:spPr>
        <p:txBody>
          <a:bodyPr>
            <a:spAutoFit/>
          </a:bodyPr>
          <a:lstStyle/>
          <a:p>
            <a:pPr algn="just"/>
            <a:r>
              <a:rPr lang="en-US" b="0" i="0" dirty="0">
                <a:solidFill>
                  <a:srgbClr val="610B4B"/>
                </a:solidFill>
                <a:effectLst/>
                <a:latin typeface="erdana"/>
              </a:rPr>
              <a:t>Implementation of Queue</a:t>
            </a:r>
          </a:p>
          <a:p>
            <a:pPr algn="just"/>
            <a:r>
              <a:rPr lang="en-US" b="1" i="0" dirty="0">
                <a:solidFill>
                  <a:srgbClr val="000000"/>
                </a:solidFill>
                <a:effectLst/>
                <a:latin typeface="verdana" panose="020B0604030504040204" pitchFamily="34" charset="0"/>
              </a:rPr>
              <a:t>There are two ways of implementing the Queue:</a:t>
            </a:r>
            <a:endParaRPr lang="en-US" b="0" i="0" dirty="0">
              <a:solidFill>
                <a:srgbClr val="000000"/>
              </a:solidFill>
              <a:effectLst/>
              <a:latin typeface="verdana" panose="020B0604030504040204" pitchFamily="34" charset="0"/>
            </a:endParaRPr>
          </a:p>
          <a:p>
            <a:pPr algn="just">
              <a:buFont typeface="Arial" panose="020B0604020202020204" pitchFamily="34" charset="0"/>
              <a:buChar char="•"/>
            </a:pPr>
            <a:r>
              <a:rPr lang="en-US" b="1" dirty="0">
                <a:solidFill>
                  <a:srgbClr val="000000"/>
                </a:solidFill>
                <a:effectLst/>
                <a:latin typeface="verdana" panose="020B0604030504040204" pitchFamily="34" charset="0"/>
              </a:rPr>
              <a:t>Sequential allocation:</a:t>
            </a:r>
            <a:r>
              <a:rPr lang="en-US" b="0" dirty="0">
                <a:solidFill>
                  <a:srgbClr val="000000"/>
                </a:solidFill>
                <a:effectLst/>
                <a:latin typeface="verdana" panose="020B0604030504040204" pitchFamily="34" charset="0"/>
              </a:rPr>
              <a:t> The sequential allocation in a Queue can be implemented using an array.</a:t>
            </a:r>
            <a:br>
              <a:rPr lang="en-US" b="0" dirty="0">
                <a:solidFill>
                  <a:srgbClr val="000000"/>
                </a:solidFill>
                <a:effectLst/>
                <a:latin typeface="verdana" panose="020B0604030504040204" pitchFamily="34" charset="0"/>
              </a:rPr>
            </a:br>
            <a:r>
              <a:rPr lang="en-US" b="1" dirty="0">
                <a:solidFill>
                  <a:srgbClr val="000000"/>
                </a:solidFill>
                <a:effectLst/>
                <a:latin typeface="verdana" panose="020B0604030504040204" pitchFamily="34" charset="0"/>
              </a:rPr>
              <a:t>Linked list allocation:</a:t>
            </a:r>
            <a:r>
              <a:rPr lang="en-US" b="0" dirty="0">
                <a:solidFill>
                  <a:srgbClr val="000000"/>
                </a:solidFill>
                <a:effectLst/>
                <a:latin typeface="verdana" panose="020B0604030504040204" pitchFamily="34" charset="0"/>
              </a:rPr>
              <a:t> The linked list allocation in a Queue can be implemented using a linked list.</a:t>
            </a:r>
            <a:br>
              <a:rPr lang="en-US" b="0" dirty="0">
                <a:solidFill>
                  <a:srgbClr val="000000"/>
                </a:solidFill>
                <a:effectLst/>
                <a:latin typeface="verdana" panose="020B0604030504040204" pitchFamily="34" charset="0"/>
              </a:rPr>
            </a:b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63598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599" y="158525"/>
            <a:ext cx="9508067" cy="1046162"/>
          </a:xfrm>
        </p:spPr>
        <p:txBody>
          <a:bodyPr/>
          <a:lstStyle/>
          <a:p>
            <a:r>
              <a:rPr lang="en-US" altLang="en-US" dirty="0"/>
              <a:t>Queue Implementation</a:t>
            </a:r>
          </a:p>
        </p:txBody>
      </p:sp>
      <p:sp>
        <p:nvSpPr>
          <p:cNvPr id="56323" name="Rectangle 3">
            <a:extLst>
              <a:ext uri="{FF2B5EF4-FFF2-40B4-BE49-F238E27FC236}">
                <a16:creationId xmlns:a16="http://schemas.microsoft.com/office/drawing/2014/main" id="{1385F71A-6335-4F8A-A893-A423FA5FDF3C}"/>
              </a:ext>
            </a:extLst>
          </p:cNvPr>
          <p:cNvSpPr>
            <a:spLocks noGrp="1" noChangeArrowheads="1"/>
          </p:cNvSpPr>
          <p:nvPr>
            <p:ph type="body" idx="1"/>
          </p:nvPr>
        </p:nvSpPr>
        <p:spPr>
          <a:xfrm>
            <a:off x="589491" y="1175657"/>
            <a:ext cx="10852151" cy="3091543"/>
          </a:xfrm>
        </p:spPr>
        <p:txBody>
          <a:bodyPr>
            <a:normAutofit/>
          </a:bodyPr>
          <a:lstStyle/>
          <a:p>
            <a:pPr marL="0" indent="0" algn="just">
              <a:lnSpc>
                <a:spcPct val="100000"/>
              </a:lnSpc>
              <a:spcBef>
                <a:spcPts val="0"/>
              </a:spcBef>
              <a:buFont typeface="Times New Roman" panose="02020603050405020304" pitchFamily="18" charset="0"/>
              <a:buNone/>
              <a:defRPr/>
            </a:pPr>
            <a:r>
              <a:rPr lang="en-US" sz="1600" b="0" dirty="0"/>
              <a:t>Queues can be implemented in two ways:-</a:t>
            </a:r>
          </a:p>
          <a:p>
            <a:pPr marL="514350" indent="-514350" algn="just">
              <a:lnSpc>
                <a:spcPct val="100000"/>
              </a:lnSpc>
              <a:spcBef>
                <a:spcPts val="0"/>
              </a:spcBef>
              <a:buFont typeface="Times New Roman" panose="02020603050405020304" pitchFamily="18" charset="0"/>
              <a:buAutoNum type="alphaLcParenR"/>
              <a:defRPr/>
            </a:pPr>
            <a:r>
              <a:rPr lang="en-US" sz="1600" b="0" dirty="0"/>
              <a:t>Arrays</a:t>
            </a:r>
          </a:p>
          <a:p>
            <a:pPr marL="514350" indent="-514350" algn="just">
              <a:lnSpc>
                <a:spcPct val="100000"/>
              </a:lnSpc>
              <a:spcBef>
                <a:spcPts val="0"/>
              </a:spcBef>
              <a:buFont typeface="Times New Roman" panose="02020603050405020304" pitchFamily="18" charset="0"/>
              <a:buAutoNum type="alphaLcParenR"/>
              <a:defRPr/>
            </a:pPr>
            <a:r>
              <a:rPr lang="en-US" sz="1600" b="0" dirty="0"/>
              <a:t>Linked List</a:t>
            </a:r>
          </a:p>
          <a:p>
            <a:pPr marL="0" indent="0" algn="just">
              <a:lnSpc>
                <a:spcPct val="100000"/>
              </a:lnSpc>
              <a:spcBef>
                <a:spcPts val="0"/>
              </a:spcBef>
              <a:buFont typeface="Times New Roman" panose="02020603050405020304" pitchFamily="18" charset="0"/>
              <a:buNone/>
              <a:defRPr/>
            </a:pPr>
            <a:r>
              <a:rPr lang="en-US" sz="1600" u="sng" dirty="0"/>
              <a:t>Way I</a:t>
            </a:r>
            <a:r>
              <a:rPr lang="en-US" sz="1600" b="0" dirty="0"/>
              <a:t>: Queues can be easily represented using linear arrays.</a:t>
            </a:r>
          </a:p>
          <a:p>
            <a:pPr marL="0" indent="0" algn="just">
              <a:lnSpc>
                <a:spcPct val="100000"/>
              </a:lnSpc>
              <a:spcBef>
                <a:spcPts val="0"/>
              </a:spcBef>
              <a:buFont typeface="Times New Roman" panose="02020603050405020304" pitchFamily="18" charset="0"/>
              <a:buNone/>
              <a:defRPr/>
            </a:pPr>
            <a:r>
              <a:rPr lang="en-US" sz="1600" b="0" dirty="0"/>
              <a:t>In an array of size 6 , FRONT = 0 and REAR = 5.</a:t>
            </a:r>
          </a:p>
          <a:p>
            <a:pPr marL="0" indent="0" algn="just">
              <a:lnSpc>
                <a:spcPct val="100000"/>
              </a:lnSpc>
              <a:spcBef>
                <a:spcPts val="0"/>
              </a:spcBef>
              <a:defRPr/>
            </a:pPr>
            <a:r>
              <a:rPr lang="en-US" sz="1600" dirty="0"/>
              <a:t>Suppose we want to add another element with value 45, then REAR would be incremented by 1 and the value would be stored at the position pointed by REAR.</a:t>
            </a:r>
          </a:p>
          <a:p>
            <a:pPr marL="0" indent="0" algn="just">
              <a:lnSpc>
                <a:spcPct val="100000"/>
              </a:lnSpc>
              <a:spcBef>
                <a:spcPts val="0"/>
              </a:spcBef>
              <a:buFont typeface="Times New Roman" panose="02020603050405020304" pitchFamily="18" charset="0"/>
              <a:buNone/>
              <a:defRPr/>
            </a:pPr>
            <a:r>
              <a:rPr lang="en-US" sz="1600" b="0" dirty="0"/>
              <a:t>	FRONT = 0 and REAR = 6</a:t>
            </a:r>
          </a:p>
          <a:p>
            <a:pPr marL="0" indent="0" algn="just">
              <a:lnSpc>
                <a:spcPct val="100000"/>
              </a:lnSpc>
              <a:spcBef>
                <a:spcPts val="0"/>
              </a:spcBef>
              <a:defRPr/>
            </a:pPr>
            <a:r>
              <a:rPr lang="en-US" sz="1600" b="0" dirty="0"/>
              <a:t>If we want to delete an element from the queue, then the value of FRONT will be incremented.</a:t>
            </a:r>
            <a:endParaRPr lang="en-US" sz="1600" dirty="0">
              <a:solidFill>
                <a:schemeClr val="accent4">
                  <a:lumMod val="95000"/>
                  <a:lumOff val="5000"/>
                </a:schemeClr>
              </a:solidFill>
              <a:latin typeface="Times New Roman" pitchFamily="18" charset="0"/>
              <a:cs typeface="Times New Roman" pitchFamily="18" charset="0"/>
            </a:endParaRPr>
          </a:p>
        </p:txBody>
      </p:sp>
      <p:sp>
        <p:nvSpPr>
          <p:cNvPr id="8196" name="Text Box 27"/>
          <p:cNvSpPr txBox="1">
            <a:spLocks noChangeArrowheads="1"/>
          </p:cNvSpPr>
          <p:nvPr/>
        </p:nvSpPr>
        <p:spPr bwMode="auto">
          <a:xfrm>
            <a:off x="4957233" y="493395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3</a:t>
            </a:r>
          </a:p>
        </p:txBody>
      </p:sp>
      <p:sp>
        <p:nvSpPr>
          <p:cNvPr id="8197" name="Text Box 28"/>
          <p:cNvSpPr txBox="1">
            <a:spLocks noChangeArrowheads="1"/>
          </p:cNvSpPr>
          <p:nvPr/>
        </p:nvSpPr>
        <p:spPr bwMode="auto">
          <a:xfrm>
            <a:off x="5812367" y="4953001"/>
            <a:ext cx="40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a:spAutoFit/>
          </a:bodyPr>
          <a:lstStyle/>
          <a:p>
            <a:pPr>
              <a:spcBef>
                <a:spcPct val="50000"/>
              </a:spcBef>
              <a:buClr>
                <a:srgbClr val="000000"/>
              </a:buClr>
              <a:buSzPct val="100000"/>
              <a:buFont typeface="Monotype Sorts"/>
              <a:buNone/>
            </a:pPr>
            <a:r>
              <a:rPr lang="en-US" altLang="en-US"/>
              <a:t>6</a:t>
            </a:r>
          </a:p>
        </p:txBody>
      </p:sp>
      <p:pic>
        <p:nvPicPr>
          <p:cNvPr id="8198" name="Picture 1"/>
          <p:cNvPicPr>
            <a:picLocks noChangeAspect="1" noChangeArrowheads="1"/>
          </p:cNvPicPr>
          <p:nvPr/>
        </p:nvPicPr>
        <p:blipFill>
          <a:blip r:embed="rId3">
            <a:extLst>
              <a:ext uri="{28A0092B-C50C-407E-A947-70E740481C1C}">
                <a14:useLocalDpi xmlns:a14="http://schemas.microsoft.com/office/drawing/2010/main" val="0"/>
              </a:ext>
            </a:extLst>
          </a:blip>
          <a:srcRect l="5403" t="49901" r="56004" b="11671"/>
          <a:stretch>
            <a:fillRect/>
          </a:stretch>
        </p:blipFill>
        <p:spPr bwMode="auto">
          <a:xfrm>
            <a:off x="812801" y="4383314"/>
            <a:ext cx="10813142" cy="220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8522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3645</Words>
  <Application>Microsoft Office PowerPoint</Application>
  <PresentationFormat>Widescreen</PresentationFormat>
  <Paragraphs>403</Paragraphs>
  <Slides>51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Arial Unicode MS</vt:lpstr>
      <vt:lpstr>Calibri</vt:lpstr>
      <vt:lpstr>Calibri Light</vt:lpstr>
      <vt:lpstr>erdana</vt:lpstr>
      <vt:lpstr>euclid_circular_a</vt:lpstr>
      <vt:lpstr>Monotype Sorts</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Queue Implementation</vt:lpstr>
      <vt:lpstr>PowerPoint Presentation</vt:lpstr>
      <vt:lpstr>PowerPoint Presentation</vt:lpstr>
      <vt:lpstr>PowerPoint Presentation</vt:lpstr>
      <vt:lpstr>Queue Implementation with Linked List</vt:lpstr>
      <vt:lpstr>PowerPoint Presentation</vt:lpstr>
      <vt:lpstr>PowerPoint Presentation</vt:lpstr>
      <vt:lpstr>   Ques</vt:lpstr>
      <vt:lpstr>Inbuilt functions</vt:lpstr>
      <vt:lpstr>PowerPoint Presentation</vt:lpstr>
      <vt:lpstr>DEQUES(Double Ended Queue)</vt:lpstr>
      <vt:lpstr>APPLICATION OF DEQUEUE</vt:lpstr>
      <vt:lpstr>https://www.programiz.com/dsa/deque</vt:lpstr>
      <vt:lpstr>PowerPoint Presentation</vt:lpstr>
      <vt:lpstr>PowerPoint Presentation</vt:lpstr>
      <vt:lpstr>PowerPoint Presentation</vt:lpstr>
      <vt:lpstr>PowerPoint Presentation</vt:lpstr>
      <vt:lpstr>PowerPoint Presentation</vt:lpstr>
      <vt:lpstr>Priority Queue</vt:lpstr>
      <vt:lpstr>PowerPoint Presentation</vt:lpstr>
      <vt:lpstr>PowerPoint Presentation</vt:lpstr>
      <vt:lpstr>PowerPoint Presentation</vt:lpstr>
      <vt:lpstr>PowerPoint Presentation</vt:lpstr>
      <vt:lpstr>PowerPoint Presentation</vt:lpstr>
      <vt:lpstr>PowerPoint Presentation</vt:lpstr>
      <vt:lpstr>Program </vt:lpstr>
      <vt:lpstr>PowerPoint Presentation</vt:lpstr>
      <vt:lpstr>PowerPoint Presentation</vt:lpstr>
      <vt:lpstr>PowerPoint Presentation</vt:lpstr>
      <vt:lpstr>Circular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Seema Kumari</cp:lastModifiedBy>
  <cp:revision>114</cp:revision>
  <dcterms:created xsi:type="dcterms:W3CDTF">2021-03-16T04:57:25Z</dcterms:created>
  <dcterms:modified xsi:type="dcterms:W3CDTF">2024-02-26T05:02:46Z</dcterms:modified>
</cp:coreProperties>
</file>