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269" r:id="rId2"/>
    <p:sldId id="272" r:id="rId3"/>
    <p:sldId id="273" r:id="rId4"/>
    <p:sldId id="274" r:id="rId5"/>
    <p:sldId id="275" r:id="rId6"/>
    <p:sldId id="276" r:id="rId7"/>
    <p:sldId id="279" r:id="rId8"/>
    <p:sldId id="277" r:id="rId9"/>
    <p:sldId id="278" r:id="rId10"/>
    <p:sldId id="280" r:id="rId11"/>
    <p:sldId id="283" r:id="rId12"/>
    <p:sldId id="281" r:id="rId13"/>
    <p:sldId id="282" r:id="rId14"/>
    <p:sldId id="284" r:id="rId15"/>
    <p:sldId id="285" r:id="rId16"/>
    <p:sldId id="286" r:id="rId17"/>
    <p:sldId id="301" r:id="rId18"/>
    <p:sldId id="302" r:id="rId19"/>
    <p:sldId id="303" r:id="rId20"/>
    <p:sldId id="304" r:id="rId2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3888">
          <p15:clr>
            <a:srgbClr val="A4A3A4"/>
          </p15:clr>
        </p15:guide>
        <p15:guide id="5" orient="horz" pos="3072">
          <p15:clr>
            <a:srgbClr val="A4A3A4"/>
          </p15:clr>
        </p15:guide>
        <p15:guide id="6" orient="horz" pos="432">
          <p15:clr>
            <a:srgbClr val="A4A3A4"/>
          </p15:clr>
        </p15:guide>
        <p15:guide id="7" orient="horz" pos="3648">
          <p15:clr>
            <a:srgbClr val="A4A3A4"/>
          </p15:clr>
        </p15:guide>
        <p15:guide id="8" pos="3839">
          <p15:clr>
            <a:srgbClr val="A4A3A4"/>
          </p15:clr>
        </p15:guide>
        <p15:guide id="9" pos="767">
          <p15:clr>
            <a:srgbClr val="A4A3A4"/>
          </p15:clr>
        </p15:guide>
        <p15:guide id="10" pos="6911">
          <p15:clr>
            <a:srgbClr val="A4A3A4"/>
          </p15:clr>
        </p15:guide>
        <p15:guide id="11" pos="5711">
          <p15:clr>
            <a:srgbClr val="A4A3A4"/>
          </p15:clr>
        </p15:guide>
        <p15:guide id="12" pos="7247">
          <p15:clr>
            <a:srgbClr val="A4A3A4"/>
          </p15:clr>
        </p15:guide>
        <p15:guide id="13" pos="3695">
          <p15:clr>
            <a:srgbClr val="A4A3A4"/>
          </p15:clr>
        </p15:guide>
        <p15:guide id="14" pos="431">
          <p15:clr>
            <a:srgbClr val="A4A3A4"/>
          </p15:clr>
        </p15:guide>
        <p15:guide id="15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>
      <p:cViewPr>
        <p:scale>
          <a:sx n="75" d="100"/>
          <a:sy n="75" d="100"/>
        </p:scale>
        <p:origin x="1950" y="858"/>
      </p:cViewPr>
      <p:guideLst>
        <p:guide orient="horz" pos="2160"/>
        <p:guide orient="horz" pos="1008"/>
        <p:guide orient="horz" pos="1152"/>
        <p:guide orient="horz" pos="3888"/>
        <p:guide orient="horz" pos="3072"/>
        <p:guide orient="horz" pos="432"/>
        <p:guide orient="horz" pos="3648"/>
        <p:guide pos="3839"/>
        <p:guide pos="767"/>
        <p:guide pos="6911"/>
        <p:guide pos="5711"/>
        <p:guide pos="7247"/>
        <p:guide pos="3695"/>
        <p:guide pos="431"/>
        <p:guide pos="287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2538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3/26/2024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3/26/2024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9619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2960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3542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572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4374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3040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4573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673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9544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2272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1216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2112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333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1949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8688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2687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1967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1499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386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>
            <a:spLocks noEditPoints="1"/>
          </p:cNvSpPr>
          <p:nvPr/>
        </p:nvSpPr>
        <p:spPr bwMode="auto">
          <a:xfrm>
            <a:off x="-4763" y="285750"/>
            <a:ext cx="12190413" cy="6381750"/>
          </a:xfrm>
          <a:custGeom>
            <a:avLst/>
            <a:gdLst>
              <a:gd name="T0" fmla="*/ 1321 w 3839"/>
              <a:gd name="T1" fmla="*/ 1341 h 2010"/>
              <a:gd name="T2" fmla="*/ 644 w 3839"/>
              <a:gd name="T3" fmla="*/ 1032 h 2010"/>
              <a:gd name="T4" fmla="*/ 995 w 3839"/>
              <a:gd name="T5" fmla="*/ 749 h 2010"/>
              <a:gd name="T6" fmla="*/ 1013 w 3839"/>
              <a:gd name="T7" fmla="*/ 526 h 2010"/>
              <a:gd name="T8" fmla="*/ 776 w 3839"/>
              <a:gd name="T9" fmla="*/ 409 h 2010"/>
              <a:gd name="T10" fmla="*/ 530 w 3839"/>
              <a:gd name="T11" fmla="*/ 365 h 2010"/>
              <a:gd name="T12" fmla="*/ 69 w 3839"/>
              <a:gd name="T13" fmla="*/ 510 h 2010"/>
              <a:gd name="T14" fmla="*/ 344 w 3839"/>
              <a:gd name="T15" fmla="*/ 718 h 2010"/>
              <a:gd name="T16" fmla="*/ 878 w 3839"/>
              <a:gd name="T17" fmla="*/ 1232 h 2010"/>
              <a:gd name="T18" fmla="*/ 915 w 3839"/>
              <a:gd name="T19" fmla="*/ 1949 h 2010"/>
              <a:gd name="T20" fmla="*/ 798 w 3839"/>
              <a:gd name="T21" fmla="*/ 732 h 2010"/>
              <a:gd name="T22" fmla="*/ 447 w 3839"/>
              <a:gd name="T23" fmla="*/ 485 h 2010"/>
              <a:gd name="T24" fmla="*/ 1031 w 3839"/>
              <a:gd name="T25" fmla="*/ 1993 h 2010"/>
              <a:gd name="T26" fmla="*/ 1022 w 3839"/>
              <a:gd name="T27" fmla="*/ 1085 h 2010"/>
              <a:gd name="T28" fmla="*/ 1145 w 3839"/>
              <a:gd name="T29" fmla="*/ 692 h 2010"/>
              <a:gd name="T30" fmla="*/ 1730 w 3839"/>
              <a:gd name="T31" fmla="*/ 572 h 2010"/>
              <a:gd name="T32" fmla="*/ 769 w 3839"/>
              <a:gd name="T33" fmla="*/ 322 h 2010"/>
              <a:gd name="T34" fmla="*/ 982 w 3839"/>
              <a:gd name="T35" fmla="*/ 409 h 2010"/>
              <a:gd name="T36" fmla="*/ 724 w 3839"/>
              <a:gd name="T37" fmla="*/ 56 h 2010"/>
              <a:gd name="T38" fmla="*/ 904 w 3839"/>
              <a:gd name="T39" fmla="*/ 129 h 2010"/>
              <a:gd name="T40" fmla="*/ 1688 w 3839"/>
              <a:gd name="T41" fmla="*/ 616 h 2010"/>
              <a:gd name="T42" fmla="*/ 3363 w 3839"/>
              <a:gd name="T43" fmla="*/ 206 h 2010"/>
              <a:gd name="T44" fmla="*/ 2041 w 3839"/>
              <a:gd name="T45" fmla="*/ 117 h 2010"/>
              <a:gd name="T46" fmla="*/ 1973 w 3839"/>
              <a:gd name="T47" fmla="*/ 332 h 2010"/>
              <a:gd name="T48" fmla="*/ 2419 w 3839"/>
              <a:gd name="T49" fmla="*/ 209 h 2010"/>
              <a:gd name="T50" fmla="*/ 229 w 3839"/>
              <a:gd name="T51" fmla="*/ 579 h 2010"/>
              <a:gd name="T52" fmla="*/ 478 w 3839"/>
              <a:gd name="T53" fmla="*/ 218 h 2010"/>
              <a:gd name="T54" fmla="*/ 672 w 3839"/>
              <a:gd name="T55" fmla="*/ 227 h 2010"/>
              <a:gd name="T56" fmla="*/ 799 w 3839"/>
              <a:gd name="T57" fmla="*/ 452 h 2010"/>
              <a:gd name="T58" fmla="*/ 599 w 3839"/>
              <a:gd name="T59" fmla="*/ 353 h 2010"/>
              <a:gd name="T60" fmla="*/ 3451 w 3839"/>
              <a:gd name="T61" fmla="*/ 742 h 2010"/>
              <a:gd name="T62" fmla="*/ 3361 w 3839"/>
              <a:gd name="T63" fmla="*/ 1324 h 2010"/>
              <a:gd name="T64" fmla="*/ 3374 w 3839"/>
              <a:gd name="T65" fmla="*/ 1451 h 2010"/>
              <a:gd name="T66" fmla="*/ 3332 w 3839"/>
              <a:gd name="T67" fmla="*/ 1692 h 2010"/>
              <a:gd name="T68" fmla="*/ 3404 w 3839"/>
              <a:gd name="T69" fmla="*/ 775 h 2010"/>
              <a:gd name="T70" fmla="*/ 3221 w 3839"/>
              <a:gd name="T71" fmla="*/ 1282 h 2010"/>
              <a:gd name="T72" fmla="*/ 3044 w 3839"/>
              <a:gd name="T73" fmla="*/ 242 h 2010"/>
              <a:gd name="T74" fmla="*/ 3561 w 3839"/>
              <a:gd name="T75" fmla="*/ 308 h 2010"/>
              <a:gd name="T76" fmla="*/ 2905 w 3839"/>
              <a:gd name="T77" fmla="*/ 187 h 2010"/>
              <a:gd name="T78" fmla="*/ 2430 w 3839"/>
              <a:gd name="T79" fmla="*/ 350 h 2010"/>
              <a:gd name="T80" fmla="*/ 1993 w 3839"/>
              <a:gd name="T81" fmla="*/ 339 h 2010"/>
              <a:gd name="T82" fmla="*/ 1882 w 3839"/>
              <a:gd name="T83" fmla="*/ 517 h 2010"/>
              <a:gd name="T84" fmla="*/ 1865 w 3839"/>
              <a:gd name="T85" fmla="*/ 563 h 2010"/>
              <a:gd name="T86" fmla="*/ 1950 w 3839"/>
              <a:gd name="T87" fmla="*/ 820 h 2010"/>
              <a:gd name="T88" fmla="*/ 2138 w 3839"/>
              <a:gd name="T89" fmla="*/ 929 h 2010"/>
              <a:gd name="T90" fmla="*/ 2050 w 3839"/>
              <a:gd name="T91" fmla="*/ 1700 h 2010"/>
              <a:gd name="T92" fmla="*/ 2336 w 3839"/>
              <a:gd name="T93" fmla="*/ 1003 h 2010"/>
              <a:gd name="T94" fmla="*/ 2852 w 3839"/>
              <a:gd name="T95" fmla="*/ 1110 h 2010"/>
              <a:gd name="T96" fmla="*/ 3151 w 3839"/>
              <a:gd name="T97" fmla="*/ 946 h 2010"/>
              <a:gd name="T98" fmla="*/ 3448 w 3839"/>
              <a:gd name="T99" fmla="*/ 526 h 2010"/>
              <a:gd name="T100" fmla="*/ 1819 w 3839"/>
              <a:gd name="T101" fmla="*/ 632 h 2010"/>
              <a:gd name="T102" fmla="*/ 2168 w 3839"/>
              <a:gd name="T103" fmla="*/ 724 h 2010"/>
              <a:gd name="T104" fmla="*/ 3013 w 3839"/>
              <a:gd name="T105" fmla="*/ 586 h 2010"/>
              <a:gd name="T106" fmla="*/ 1539 w 3839"/>
              <a:gd name="T107" fmla="*/ 229 h 2010"/>
              <a:gd name="T108" fmla="*/ 1244 w 3839"/>
              <a:gd name="T109" fmla="*/ 14 h 2010"/>
              <a:gd name="T110" fmla="*/ 1158 w 3839"/>
              <a:gd name="T111" fmla="*/ 294 h 2010"/>
              <a:gd name="T112" fmla="*/ 1214 w 3839"/>
              <a:gd name="T113" fmla="*/ 496 h 2010"/>
              <a:gd name="T114" fmla="*/ 2936 w 3839"/>
              <a:gd name="T115" fmla="*/ 1287 h 2010"/>
              <a:gd name="T116" fmla="*/ 2334 w 3839"/>
              <a:gd name="T117" fmla="*/ 1466 h 2010"/>
              <a:gd name="T118" fmla="*/ 925 w 3839"/>
              <a:gd name="T119" fmla="*/ 1053 h 2010"/>
              <a:gd name="T120" fmla="*/ 3158 w 3839"/>
              <a:gd name="T121" fmla="*/ 1165 h 2010"/>
              <a:gd name="T122" fmla="*/ 2967 w 3839"/>
              <a:gd name="T123" fmla="*/ 1314 h 2010"/>
              <a:gd name="T124" fmla="*/ 3121 w 3839"/>
              <a:gd name="T125" fmla="*/ 1172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39" h="201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>
              <a:solidFill>
                <a:schemeClr val="l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pPr/>
              <a:t>3/26/2024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671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455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21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150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624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453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05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068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785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988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941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9000">
              <a:schemeClr val="bg1"/>
            </a:gs>
            <a:gs pos="40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2">
                <a:lumMod val="90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ltGray">
          <a:xfrm>
            <a:off x="146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 lang="en-US" smtClean="0"/>
              <a:pPr/>
              <a:t>3/26/2024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716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74520" indent="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Leaf_node" TargetMode="External"/><Relationship Id="rId3" Type="http://schemas.openxmlformats.org/officeDocument/2006/relationships/hyperlink" Target="https://en.wikipedia.org/wiki/Tree_data_structure" TargetMode="External"/><Relationship Id="rId7" Type="http://schemas.openxmlformats.org/officeDocument/2006/relationships/hyperlink" Target="https://en.wikipedia.org/wiki/B-tre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Data_element" TargetMode="External"/><Relationship Id="rId5" Type="http://schemas.openxmlformats.org/officeDocument/2006/relationships/hyperlink" Target="https://en.wikipedia.org/wiki/Internal_node#Internal_nodes" TargetMode="External"/><Relationship Id="rId4" Type="http://schemas.openxmlformats.org/officeDocument/2006/relationships/hyperlink" Target="https://en.wikipedia.org/wiki/Node_(computer_science)" TargetMode="External"/><Relationship Id="rId9" Type="http://schemas.openxmlformats.org/officeDocument/2006/relationships/hyperlink" Target="https://en.wikipedia.org/wiki/John_Hopcroft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 3 trees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Yasir | Programming Domain</a:t>
            </a:r>
          </a:p>
        </p:txBody>
      </p:sp>
    </p:spTree>
    <p:extLst>
      <p:ext uri="{BB962C8B-B14F-4D97-AF65-F5344CB8AC3E}">
        <p14:creationId xmlns:p14="http://schemas.microsoft.com/office/powerpoint/2010/main" val="288708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9411" y="0"/>
            <a:ext cx="11734801" cy="715962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/>
              <a:t>Insertion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-155577" y="715962"/>
            <a:ext cx="12114213" cy="6142038"/>
          </a:xfrm>
        </p:spPr>
        <p:txBody>
          <a:bodyPr>
            <a:normAutofit/>
          </a:bodyPr>
          <a:lstStyle/>
          <a:p>
            <a:pPr marL="571500" lvl="0" indent="-571500">
              <a:lnSpc>
                <a:spcPct val="150000"/>
              </a:lnSpc>
              <a:spcBef>
                <a:spcPts val="0"/>
              </a:spcBef>
              <a:buClrTx/>
              <a:buSzTx/>
              <a:buFont typeface="Wingdings" charset="2"/>
              <a:buChar char="Ø"/>
              <a:defRPr/>
            </a:pPr>
            <a:r>
              <a:rPr lang="en-US" sz="3600" b="1" dirty="0"/>
              <a:t>Case 1:</a:t>
            </a:r>
            <a:r>
              <a:rPr lang="en-US" sz="3600" dirty="0"/>
              <a:t> Insert in a node with only one data element</a:t>
            </a:r>
            <a:r>
              <a:rPr lang="en-US" sz="3600"/>
              <a:t> </a:t>
            </a:r>
          </a:p>
          <a:p>
            <a:pPr marL="571500" lvl="0" indent="-571500">
              <a:lnSpc>
                <a:spcPct val="150000"/>
              </a:lnSpc>
              <a:spcBef>
                <a:spcPts val="0"/>
              </a:spcBef>
              <a:buClrTx/>
              <a:buSzTx/>
              <a:buFont typeface="Wingdings" charset="2"/>
              <a:buChar char="Ø"/>
              <a:defRPr/>
            </a:pPr>
            <a:endParaRPr lang="en-US" sz="3600" dirty="0"/>
          </a:p>
        </p:txBody>
      </p:sp>
      <p:pic>
        <p:nvPicPr>
          <p:cNvPr id="5122" name="Picture 2" descr="https://media.geeksforgeeks.org/wp-content/uploads/Insertion_2-3Tree_img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5812" y="2590800"/>
            <a:ext cx="6953250" cy="344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771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9411" y="0"/>
            <a:ext cx="11734801" cy="715962"/>
          </a:xfrm>
        </p:spPr>
        <p:txBody>
          <a:bodyPr>
            <a:noAutofit/>
          </a:bodyPr>
          <a:lstStyle/>
          <a:p>
            <a:pPr algn="ctr"/>
            <a:endParaRPr lang="en-US" sz="2800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4687" y="715962"/>
            <a:ext cx="12114213" cy="6142038"/>
          </a:xfrm>
        </p:spPr>
        <p:txBody>
          <a:bodyPr>
            <a:normAutofit/>
          </a:bodyPr>
          <a:lstStyle/>
          <a:p>
            <a:pPr marL="571500" lvl="0" indent="-571500">
              <a:lnSpc>
                <a:spcPct val="150000"/>
              </a:lnSpc>
              <a:spcBef>
                <a:spcPts val="0"/>
              </a:spcBef>
              <a:buClrTx/>
              <a:buSzTx/>
              <a:buFont typeface="Wingdings" charset="2"/>
              <a:buChar char="Ø"/>
              <a:defRPr/>
            </a:pPr>
            <a:r>
              <a:rPr lang="en-US" sz="3600" b="1" dirty="0"/>
              <a:t>Case 2:</a:t>
            </a:r>
            <a:r>
              <a:rPr lang="en-US" sz="3600" dirty="0"/>
              <a:t> Insert in a node with two data elements whose parent contains only one data element. </a:t>
            </a:r>
          </a:p>
        </p:txBody>
      </p:sp>
      <p:pic>
        <p:nvPicPr>
          <p:cNvPr id="6146" name="Picture 2" descr="https://media.geeksforgeeks.org/wp-content/uploads/Insert_2-3Tree_img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1612" y="2819400"/>
            <a:ext cx="5000625" cy="328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268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9411" y="0"/>
            <a:ext cx="11734801" cy="715962"/>
          </a:xfrm>
        </p:spPr>
        <p:txBody>
          <a:bodyPr>
            <a:noAutofit/>
          </a:bodyPr>
          <a:lstStyle/>
          <a:p>
            <a:pPr algn="ctr"/>
            <a:endParaRPr lang="en-US" sz="2800" b="1" dirty="0"/>
          </a:p>
        </p:txBody>
      </p:sp>
      <p:pic>
        <p:nvPicPr>
          <p:cNvPr id="7170" name="Picture 2" descr="https://media.geeksforgeeks.org/wp-content/uploads/Insert_2-3Tree_img3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843" y="838200"/>
            <a:ext cx="6955183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s://media.geeksforgeeks.org/wp-content/uploads/Insert_2-3Tree_img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1612" y="2862821"/>
            <a:ext cx="5562600" cy="3633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8012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9411" y="0"/>
            <a:ext cx="11734801" cy="715962"/>
          </a:xfrm>
        </p:spPr>
        <p:txBody>
          <a:bodyPr>
            <a:noAutofit/>
          </a:bodyPr>
          <a:lstStyle/>
          <a:p>
            <a:pPr algn="ctr"/>
            <a:endParaRPr lang="en-US" sz="2800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4611" y="715962"/>
            <a:ext cx="12114213" cy="6142038"/>
          </a:xfrm>
        </p:spPr>
        <p:txBody>
          <a:bodyPr>
            <a:normAutofit/>
          </a:bodyPr>
          <a:lstStyle/>
          <a:p>
            <a:pPr marL="571500" lvl="0" indent="-571500">
              <a:lnSpc>
                <a:spcPct val="150000"/>
              </a:lnSpc>
              <a:spcBef>
                <a:spcPts val="0"/>
              </a:spcBef>
              <a:buClrTx/>
              <a:buSzTx/>
              <a:buFont typeface="Wingdings" charset="2"/>
              <a:buChar char="Ø"/>
              <a:defRPr/>
            </a:pPr>
            <a:r>
              <a:rPr lang="en-US" sz="3600" b="1"/>
              <a:t>Case 3:</a:t>
            </a:r>
            <a:r>
              <a:rPr lang="en-US" sz="3600"/>
              <a:t> Insert in a node with two data elements whose parent also contains two data elements</a:t>
            </a:r>
          </a:p>
          <a:p>
            <a:pPr marL="571500" lvl="0" indent="-571500">
              <a:lnSpc>
                <a:spcPct val="150000"/>
              </a:lnSpc>
              <a:spcBef>
                <a:spcPts val="0"/>
              </a:spcBef>
              <a:buClrTx/>
              <a:buSzTx/>
              <a:buFont typeface="Wingdings" charset="2"/>
              <a:buChar char="Ø"/>
              <a:defRPr/>
            </a:pPr>
            <a:endParaRPr lang="en-US" sz="3600" dirty="0"/>
          </a:p>
        </p:txBody>
      </p:sp>
      <p:pic>
        <p:nvPicPr>
          <p:cNvPr id="8194" name="Picture 2" descr="https://media.geeksforgeeks.org/wp-content/uploads/Insert_2-3Tree_img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7212" y="2514600"/>
            <a:ext cx="5486400" cy="3544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1937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9411" y="0"/>
            <a:ext cx="11734801" cy="715962"/>
          </a:xfrm>
        </p:spPr>
        <p:txBody>
          <a:bodyPr>
            <a:noAutofit/>
          </a:bodyPr>
          <a:lstStyle/>
          <a:p>
            <a:pPr algn="ctr"/>
            <a:endParaRPr lang="en-US" sz="2800" b="1" dirty="0"/>
          </a:p>
        </p:txBody>
      </p:sp>
      <p:pic>
        <p:nvPicPr>
          <p:cNvPr id="9218" name="Picture 2" descr="https://media.geeksforgeeks.org/wp-content/uploads/Insert_2-3Tree_img6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8200"/>
            <a:ext cx="5789613" cy="3131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https://media.geeksforgeeks.org/wp-content/uploads/Insert_2-3Tree_img7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9" y="3629739"/>
            <a:ext cx="5791201" cy="3228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media.geeksforgeeks.org/wp-content/uploads/Insert_2-3Tree_img8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9212" y="1378265"/>
            <a:ext cx="5414800" cy="4502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4915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9411" y="0"/>
            <a:ext cx="11734801" cy="715962"/>
          </a:xfrm>
        </p:spPr>
        <p:txBody>
          <a:bodyPr>
            <a:noAutofit/>
          </a:bodyPr>
          <a:lstStyle/>
          <a:p>
            <a:pPr algn="ctr"/>
            <a:endParaRPr lang="en-US" sz="2800" b="1" dirty="0"/>
          </a:p>
        </p:txBody>
      </p:sp>
      <p:pic>
        <p:nvPicPr>
          <p:cNvPr id="10242" name="Picture 2" descr="https://media.geeksforgeeks.org/wp-content/uploads/Insert_2-3Tree_img8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7619" y="1253331"/>
            <a:ext cx="7188200" cy="506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885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9411" y="0"/>
            <a:ext cx="11734801" cy="715962"/>
          </a:xfrm>
        </p:spPr>
        <p:txBody>
          <a:bodyPr>
            <a:noAutofit/>
          </a:bodyPr>
          <a:lstStyle/>
          <a:p>
            <a:pPr algn="ctr"/>
            <a:endParaRPr lang="en-US" sz="2800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715962"/>
            <a:ext cx="10971214" cy="545623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sz="3600" b="1" dirty="0"/>
              <a:t>In Deletion Process</a:t>
            </a:r>
            <a:r>
              <a:rPr lang="en-US" sz="3600" dirty="0"/>
              <a:t> for a specific value: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To delete a value, it is replaced by its in-order successor and then removed.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If a node is left with less than one data value then two nodes must be merged together.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If a node becomes empty after deleting a value, it is then merged with another node.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471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9411" y="0"/>
            <a:ext cx="11734801" cy="715962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/>
              <a:t>Deletion case1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715962"/>
            <a:ext cx="10971214" cy="5456238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lang="en-US" sz="3600" dirty="0"/>
              <a:t>Simply delete</a:t>
            </a:r>
          </a:p>
          <a:p>
            <a:pPr>
              <a:buFont typeface="Wingdings" charset="2"/>
              <a:buChar char="Ø"/>
            </a:pPr>
            <a:r>
              <a:rPr lang="en-US" sz="3600" dirty="0"/>
              <a:t>Delete 9</a:t>
            </a:r>
          </a:p>
        </p:txBody>
      </p:sp>
      <p:sp>
        <p:nvSpPr>
          <p:cNvPr id="4" name="Rectangle 3"/>
          <p:cNvSpPr/>
          <p:nvPr/>
        </p:nvSpPr>
        <p:spPr>
          <a:xfrm>
            <a:off x="1827212" y="2834481"/>
            <a:ext cx="1828800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/>
              <a:t>5       </a:t>
            </a:r>
          </a:p>
        </p:txBody>
      </p:sp>
      <p:sp>
        <p:nvSpPr>
          <p:cNvPr id="5" name="Rectangle 4"/>
          <p:cNvSpPr/>
          <p:nvPr/>
        </p:nvSpPr>
        <p:spPr>
          <a:xfrm>
            <a:off x="3198812" y="4373641"/>
            <a:ext cx="1828800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6        9</a:t>
            </a:r>
          </a:p>
        </p:txBody>
      </p:sp>
      <p:sp>
        <p:nvSpPr>
          <p:cNvPr id="6" name="Rectangle 5"/>
          <p:cNvSpPr/>
          <p:nvPr/>
        </p:nvSpPr>
        <p:spPr>
          <a:xfrm>
            <a:off x="393063" y="4373641"/>
            <a:ext cx="1828800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/>
              <a:t>2</a:t>
            </a:r>
          </a:p>
        </p:txBody>
      </p:sp>
      <p:cxnSp>
        <p:nvCxnSpPr>
          <p:cNvPr id="8" name="Straight Connector 7"/>
          <p:cNvCxnSpPr>
            <a:stCxn id="4" idx="0"/>
            <a:endCxn id="4" idx="2"/>
          </p:cNvCxnSpPr>
          <p:nvPr/>
        </p:nvCxnSpPr>
        <p:spPr>
          <a:xfrm>
            <a:off x="2741612" y="2834481"/>
            <a:ext cx="0" cy="60960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0"/>
            <a:endCxn id="6" idx="2"/>
          </p:cNvCxnSpPr>
          <p:nvPr/>
        </p:nvCxnSpPr>
        <p:spPr>
          <a:xfrm>
            <a:off x="1307463" y="4373641"/>
            <a:ext cx="0" cy="60960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144325" y="4392452"/>
            <a:ext cx="0" cy="60960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1217612" y="3444081"/>
            <a:ext cx="1004251" cy="8231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970212" y="3497301"/>
            <a:ext cx="1143000" cy="7698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570412" y="3497301"/>
            <a:ext cx="13716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999412" y="2834481"/>
            <a:ext cx="1828800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/>
              <a:t>5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461279" y="4361733"/>
            <a:ext cx="1828800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/>
              <a:t>2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9630889" y="4387686"/>
            <a:ext cx="1828800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/>
              <a:t>6        </a:t>
            </a:r>
          </a:p>
        </p:txBody>
      </p:sp>
    </p:spTree>
    <p:extLst>
      <p:ext uri="{BB962C8B-B14F-4D97-AF65-F5344CB8AC3E}">
        <p14:creationId xmlns:p14="http://schemas.microsoft.com/office/powerpoint/2010/main" val="774324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9411" y="0"/>
            <a:ext cx="11734801" cy="715962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/>
              <a:t>Case 2 delete and merge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715962"/>
            <a:ext cx="12114212" cy="5456238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lang="en-US" sz="3200" dirty="0"/>
              <a:t>Delete 80</a:t>
            </a:r>
          </a:p>
          <a:p>
            <a:pPr>
              <a:buFont typeface="Wingdings" charset="2"/>
              <a:buChar char="Ø"/>
            </a:pPr>
            <a:r>
              <a:rPr lang="en-US" sz="3200" dirty="0"/>
              <a:t>Merge 60 and 80</a:t>
            </a:r>
          </a:p>
          <a:p>
            <a:pPr>
              <a:buFont typeface="Wingdings" charset="2"/>
              <a:buChar char="Ø"/>
            </a:pPr>
            <a:r>
              <a:rPr lang="en-US" sz="3200" dirty="0"/>
              <a:t>Pull parent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1827212" y="2834481"/>
            <a:ext cx="1828800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/>
              <a:t>50      	70   </a:t>
            </a:r>
          </a:p>
        </p:txBody>
      </p:sp>
      <p:sp>
        <p:nvSpPr>
          <p:cNvPr id="5" name="Rectangle 4"/>
          <p:cNvSpPr/>
          <p:nvPr/>
        </p:nvSpPr>
        <p:spPr>
          <a:xfrm>
            <a:off x="2132012" y="4198540"/>
            <a:ext cx="1828800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/>
              <a:t>60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37826" y="4160043"/>
            <a:ext cx="1828800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/>
              <a:t>40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4264024" y="4203452"/>
            <a:ext cx="1828800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/>
              <a:t>80       </a:t>
            </a:r>
          </a:p>
        </p:txBody>
      </p:sp>
      <p:sp>
        <p:nvSpPr>
          <p:cNvPr id="8" name="Rectangle 7"/>
          <p:cNvSpPr/>
          <p:nvPr/>
        </p:nvSpPr>
        <p:spPr>
          <a:xfrm>
            <a:off x="9218612" y="2971800"/>
            <a:ext cx="1828800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/>
              <a:t>50      	   </a:t>
            </a:r>
          </a:p>
        </p:txBody>
      </p:sp>
      <p:sp>
        <p:nvSpPr>
          <p:cNvPr id="9" name="Rectangle 8"/>
          <p:cNvSpPr/>
          <p:nvPr/>
        </p:nvSpPr>
        <p:spPr>
          <a:xfrm>
            <a:off x="10056814" y="4198540"/>
            <a:ext cx="1828800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/>
              <a:t>60      	70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7389812" y="4198540"/>
            <a:ext cx="1828800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/>
              <a:t>40      	   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1293812" y="3444081"/>
            <a:ext cx="990600" cy="5945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046412" y="3581400"/>
            <a:ext cx="76200" cy="5334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656012" y="3444081"/>
            <a:ext cx="1447800" cy="7159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8761412" y="3733800"/>
            <a:ext cx="457200" cy="3048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0285412" y="3733800"/>
            <a:ext cx="609600" cy="3048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865812" y="3444081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11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9411" y="0"/>
            <a:ext cx="11734801" cy="715962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/>
              <a:t>Case 3 borrowing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715962"/>
            <a:ext cx="10971214" cy="6218238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lang="en-US" dirty="0"/>
              <a:t>Delete 60</a:t>
            </a:r>
          </a:p>
          <a:p>
            <a:pPr>
              <a:buFont typeface="Wingdings" charset="2"/>
              <a:buChar char="Ø"/>
            </a:pPr>
            <a:r>
              <a:rPr lang="en-US" dirty="0"/>
              <a:t>Borrow values from left or right( here borrow right)</a:t>
            </a:r>
          </a:p>
          <a:p>
            <a:pPr>
              <a:buFont typeface="Wingdings" charset="2"/>
              <a:buChar char="Ø"/>
            </a:pPr>
            <a:r>
              <a:rPr lang="en-US" dirty="0"/>
              <a:t>Don’t </a:t>
            </a:r>
            <a:r>
              <a:rPr lang="en-US" dirty="0" err="1"/>
              <a:t>bollow</a:t>
            </a:r>
            <a:r>
              <a:rPr lang="en-US" dirty="0"/>
              <a:t> value directly, pull value from parent down </a:t>
            </a:r>
          </a:p>
          <a:p>
            <a:pPr>
              <a:buFont typeface="Wingdings" charset="2"/>
              <a:buChar char="Ø"/>
            </a:pP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4418011" y="3808289"/>
            <a:ext cx="1828800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/>
              <a:t>80      	90   </a:t>
            </a:r>
          </a:p>
        </p:txBody>
      </p:sp>
      <p:sp>
        <p:nvSpPr>
          <p:cNvPr id="5" name="Rectangle 4"/>
          <p:cNvSpPr/>
          <p:nvPr/>
        </p:nvSpPr>
        <p:spPr>
          <a:xfrm>
            <a:off x="2112031" y="2209800"/>
            <a:ext cx="1828800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/>
              <a:t>50      	70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7910594" y="4495800"/>
            <a:ext cx="1828800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/>
              <a:t>50      	80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5561012" y="6172200"/>
            <a:ext cx="1828800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/>
              <a:t>40      	   </a:t>
            </a:r>
          </a:p>
        </p:txBody>
      </p:sp>
      <p:sp>
        <p:nvSpPr>
          <p:cNvPr id="8" name="Rectangle 7"/>
          <p:cNvSpPr/>
          <p:nvPr/>
        </p:nvSpPr>
        <p:spPr>
          <a:xfrm>
            <a:off x="7910594" y="6248400"/>
            <a:ext cx="1828800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/>
              <a:t>70      	  </a:t>
            </a:r>
          </a:p>
        </p:txBody>
      </p:sp>
      <p:sp>
        <p:nvSpPr>
          <p:cNvPr id="9" name="Rectangle 8"/>
          <p:cNvSpPr/>
          <p:nvPr/>
        </p:nvSpPr>
        <p:spPr>
          <a:xfrm>
            <a:off x="10260176" y="6172200"/>
            <a:ext cx="1828800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/>
              <a:t>90      	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2132012" y="3808289"/>
            <a:ext cx="1828800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/>
              <a:t>60      	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3808289"/>
            <a:ext cx="1828800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/>
              <a:t>40   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1370012" y="2971800"/>
            <a:ext cx="990600" cy="6858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</p:cNvCxnSpPr>
          <p:nvPr/>
        </p:nvCxnSpPr>
        <p:spPr>
          <a:xfrm>
            <a:off x="3026431" y="2819400"/>
            <a:ext cx="19981" cy="8382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503612" y="2819400"/>
            <a:ext cx="1676400" cy="8382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6780212" y="5257800"/>
            <a:ext cx="1219200" cy="762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8837612" y="5257800"/>
            <a:ext cx="0" cy="9144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9218612" y="5257800"/>
            <a:ext cx="1752602" cy="762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3818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9411" y="0"/>
            <a:ext cx="11734801" cy="715962"/>
          </a:xfrm>
        </p:spPr>
        <p:txBody>
          <a:bodyPr>
            <a:noAutofit/>
          </a:bodyPr>
          <a:lstStyle/>
          <a:p>
            <a:pPr algn="ctr"/>
            <a:endParaRPr lang="en-US" sz="2800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4611" y="715962"/>
            <a:ext cx="12114213" cy="6142038"/>
          </a:xfrm>
        </p:spPr>
        <p:txBody>
          <a:bodyPr>
            <a:normAutofit fontScale="92500" lnSpcReduction="20000"/>
          </a:bodyPr>
          <a:lstStyle/>
          <a:p>
            <a:pPr marL="571500" lvl="0" indent="-571500">
              <a:lnSpc>
                <a:spcPct val="150000"/>
              </a:lnSpc>
              <a:spcBef>
                <a:spcPts val="0"/>
              </a:spcBef>
              <a:buClrTx/>
              <a:buSzTx/>
              <a:buFont typeface="Wingdings" charset="2"/>
              <a:buChar char="Ø"/>
              <a:defRPr/>
            </a:pPr>
            <a:r>
              <a:rPr lang="en-US" sz="3600" dirty="0"/>
              <a:t>2-3 Tree is also a height balanced tree, </a:t>
            </a:r>
          </a:p>
          <a:p>
            <a:pPr marL="571500" lvl="0" indent="-571500">
              <a:lnSpc>
                <a:spcPct val="150000"/>
              </a:lnSpc>
              <a:spcBef>
                <a:spcPts val="0"/>
              </a:spcBef>
              <a:buClrTx/>
              <a:buSzTx/>
              <a:buFont typeface="Wingdings" charset="2"/>
              <a:buChar char="Ø"/>
              <a:defRPr/>
            </a:pPr>
            <a:r>
              <a:rPr lang="en-US" sz="3600" dirty="0"/>
              <a:t> </a:t>
            </a:r>
            <a:r>
              <a:rPr lang="en-US" sz="3600" b="1" dirty="0"/>
              <a:t>2–3 tree</a:t>
            </a:r>
            <a:r>
              <a:rPr lang="en-US" sz="3600" dirty="0"/>
              <a:t> is a </a:t>
            </a:r>
            <a:r>
              <a:rPr lang="en-US" sz="3600" dirty="0">
                <a:hlinkClick r:id="rId3" tooltip="Tree data structure"/>
              </a:rPr>
              <a:t>tree data structure</a:t>
            </a:r>
            <a:r>
              <a:rPr lang="en-US" sz="3600" dirty="0"/>
              <a:t>, where every </a:t>
            </a:r>
            <a:r>
              <a:rPr lang="en-US" sz="3600" dirty="0">
                <a:hlinkClick r:id="rId4" tooltip="Node (computer science)"/>
              </a:rPr>
              <a:t>node</a:t>
            </a:r>
            <a:r>
              <a:rPr lang="en-US" sz="3600" dirty="0"/>
              <a:t> with children (</a:t>
            </a:r>
            <a:r>
              <a:rPr lang="en-US" sz="3600" dirty="0">
                <a:hlinkClick r:id="rId5" tooltip="Internal node"/>
              </a:rPr>
              <a:t>internal node</a:t>
            </a:r>
            <a:r>
              <a:rPr lang="en-US" sz="3600" dirty="0"/>
              <a:t>) has either two children (2-node) and one </a:t>
            </a:r>
            <a:r>
              <a:rPr lang="en-US" sz="3600" dirty="0">
                <a:hlinkClick r:id="rId6" tooltip="Data element"/>
              </a:rPr>
              <a:t>data element</a:t>
            </a:r>
            <a:r>
              <a:rPr lang="en-US" sz="3600" dirty="0"/>
              <a:t> or three children (3-nodes) and two data elements.</a:t>
            </a:r>
          </a:p>
          <a:p>
            <a:pPr marL="571500" lvl="0" indent="-571500">
              <a:lnSpc>
                <a:spcPct val="150000"/>
              </a:lnSpc>
              <a:spcBef>
                <a:spcPts val="0"/>
              </a:spcBef>
              <a:buClrTx/>
              <a:buSzTx/>
              <a:buFont typeface="Wingdings" charset="2"/>
              <a:buChar char="Ø"/>
              <a:defRPr/>
            </a:pPr>
            <a:r>
              <a:rPr lang="en-US" sz="3600" dirty="0"/>
              <a:t> A </a:t>
            </a:r>
            <a:r>
              <a:rPr lang="en-US" sz="3900" b="1" dirty="0">
                <a:solidFill>
                  <a:srgbClr val="92D050"/>
                </a:solidFill>
              </a:rPr>
              <a:t>2–3 tree is a </a:t>
            </a:r>
            <a:r>
              <a:rPr lang="en-US" sz="3900" b="1" dirty="0">
                <a:solidFill>
                  <a:srgbClr val="92D050"/>
                </a:solidFill>
                <a:hlinkClick r:id="rId7" tooltip="B-tree"/>
              </a:rPr>
              <a:t>B-tree</a:t>
            </a:r>
            <a:r>
              <a:rPr lang="en-US" sz="3900" b="1" dirty="0">
                <a:solidFill>
                  <a:srgbClr val="92D050"/>
                </a:solidFill>
              </a:rPr>
              <a:t> of order 3</a:t>
            </a:r>
            <a:r>
              <a:rPr lang="en-US" sz="3600" dirty="0"/>
              <a:t>. Nodes on the outside of the tree (</a:t>
            </a:r>
            <a:r>
              <a:rPr lang="en-US" sz="3600" dirty="0">
                <a:hlinkClick r:id="rId8" tooltip="Leaf node"/>
              </a:rPr>
              <a:t>leaf nodes</a:t>
            </a:r>
            <a:r>
              <a:rPr lang="en-US" sz="3600" dirty="0"/>
              <a:t>) have no children and one or two data elements.</a:t>
            </a:r>
            <a:endParaRPr lang="en-US" sz="3600" baseline="30000" dirty="0"/>
          </a:p>
          <a:p>
            <a:pPr marL="571500" lvl="0" indent="-571500">
              <a:lnSpc>
                <a:spcPct val="150000"/>
              </a:lnSpc>
              <a:spcBef>
                <a:spcPts val="0"/>
              </a:spcBef>
              <a:buClrTx/>
              <a:buSzTx/>
              <a:buFont typeface="Wingdings" charset="2"/>
              <a:buChar char="Ø"/>
              <a:defRPr/>
            </a:pPr>
            <a:r>
              <a:rPr lang="en-US" sz="3600" dirty="0"/>
              <a:t> 2–3 trees were invented by </a:t>
            </a:r>
            <a:r>
              <a:rPr lang="en-US" sz="3600" dirty="0">
                <a:hlinkClick r:id="rId9" tooltip="John Hopcroft"/>
              </a:rPr>
              <a:t>John Hopcroft</a:t>
            </a:r>
            <a:r>
              <a:rPr lang="en-US" sz="3600" dirty="0"/>
              <a:t> in 1970.</a:t>
            </a:r>
          </a:p>
        </p:txBody>
      </p:sp>
    </p:spTree>
    <p:extLst>
      <p:ext uri="{BB962C8B-B14F-4D97-AF65-F5344CB8AC3E}">
        <p14:creationId xmlns:p14="http://schemas.microsoft.com/office/powerpoint/2010/main" val="688526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9411" y="0"/>
            <a:ext cx="11734801" cy="715962"/>
          </a:xfrm>
        </p:spPr>
        <p:txBody>
          <a:bodyPr>
            <a:noAutofit/>
          </a:bodyPr>
          <a:lstStyle/>
          <a:p>
            <a:pPr algn="ctr"/>
            <a:endParaRPr lang="en-US" sz="2800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715962"/>
            <a:ext cx="10971214" cy="5456238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68850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9411" y="0"/>
            <a:ext cx="11734801" cy="715962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/>
              <a:t>properties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4611" y="715962"/>
            <a:ext cx="12114213" cy="6142038"/>
          </a:xfrm>
        </p:spPr>
        <p:txBody>
          <a:bodyPr>
            <a:normAutofit fontScale="92500" lnSpcReduction="20000"/>
          </a:bodyPr>
          <a:lstStyle/>
          <a:p>
            <a:pPr marL="571500" lvl="0" indent="-571500">
              <a:lnSpc>
                <a:spcPct val="150000"/>
              </a:lnSpc>
              <a:spcBef>
                <a:spcPts val="0"/>
              </a:spcBef>
              <a:buClrTx/>
              <a:buSzTx/>
              <a:buFont typeface="Wingdings" charset="2"/>
              <a:buChar char="Ø"/>
              <a:defRPr/>
            </a:pPr>
            <a:r>
              <a:rPr lang="en-US" sz="3600" dirty="0"/>
              <a:t>Nodes with two children are called 2-nodes. The 2-nodes have one data value and two children</a:t>
            </a:r>
          </a:p>
          <a:p>
            <a:pPr marL="571500" lvl="0" indent="-571500">
              <a:lnSpc>
                <a:spcPct val="150000"/>
              </a:lnSpc>
              <a:spcBef>
                <a:spcPts val="0"/>
              </a:spcBef>
              <a:buClrTx/>
              <a:buSzTx/>
              <a:buFont typeface="Wingdings" charset="2"/>
              <a:buChar char="Ø"/>
              <a:defRPr/>
            </a:pPr>
            <a:r>
              <a:rPr lang="en-US" sz="3600" dirty="0"/>
              <a:t>Nodes with three children are called 3-nodes. The 3-nodes have two data values and three children.</a:t>
            </a:r>
          </a:p>
          <a:p>
            <a:pPr marL="571500" lvl="0" indent="-571500">
              <a:lnSpc>
                <a:spcPct val="150000"/>
              </a:lnSpc>
              <a:spcBef>
                <a:spcPts val="0"/>
              </a:spcBef>
              <a:buClrTx/>
              <a:buSzTx/>
              <a:buFont typeface="Wingdings" charset="2"/>
              <a:buChar char="Ø"/>
              <a:defRPr/>
            </a:pPr>
            <a:r>
              <a:rPr lang="en-US" sz="3600" dirty="0"/>
              <a:t>Data is stored in sorted order.</a:t>
            </a:r>
          </a:p>
          <a:p>
            <a:pPr marL="571500" lvl="0" indent="-571500">
              <a:lnSpc>
                <a:spcPct val="150000"/>
              </a:lnSpc>
              <a:spcBef>
                <a:spcPts val="0"/>
              </a:spcBef>
              <a:buClrTx/>
              <a:buSzTx/>
              <a:buFont typeface="Wingdings" charset="2"/>
              <a:buChar char="Ø"/>
              <a:defRPr/>
            </a:pPr>
            <a:r>
              <a:rPr lang="en-US" sz="3600" dirty="0"/>
              <a:t>It is a balanced tree.</a:t>
            </a:r>
          </a:p>
          <a:p>
            <a:pPr marL="571500" lvl="0" indent="-571500">
              <a:lnSpc>
                <a:spcPct val="150000"/>
              </a:lnSpc>
              <a:spcBef>
                <a:spcPts val="0"/>
              </a:spcBef>
              <a:buClrTx/>
              <a:buSzTx/>
              <a:buFont typeface="Wingdings" charset="2"/>
              <a:buChar char="Ø"/>
              <a:defRPr/>
            </a:pPr>
            <a:r>
              <a:rPr lang="en-US" sz="3600" dirty="0"/>
              <a:t>All the leaf nodes are at same level.</a:t>
            </a:r>
          </a:p>
          <a:p>
            <a:pPr marL="571500" lvl="0" indent="-571500">
              <a:lnSpc>
                <a:spcPct val="150000"/>
              </a:lnSpc>
              <a:spcBef>
                <a:spcPts val="0"/>
              </a:spcBef>
              <a:buClrTx/>
              <a:buSzTx/>
              <a:buFont typeface="Wingdings" charset="2"/>
              <a:buChar char="Ø"/>
              <a:defRPr/>
            </a:pPr>
            <a:r>
              <a:rPr lang="en-US" sz="3600" dirty="0"/>
              <a:t>Each node can either be leaf, 2 node, or 3 node.</a:t>
            </a:r>
          </a:p>
          <a:p>
            <a:pPr marL="571500" lvl="0" indent="-571500">
              <a:lnSpc>
                <a:spcPct val="150000"/>
              </a:lnSpc>
              <a:spcBef>
                <a:spcPts val="0"/>
              </a:spcBef>
              <a:buClrTx/>
              <a:buSzTx/>
              <a:buFont typeface="Wingdings" charset="2"/>
              <a:buChar char="Ø"/>
              <a:defRPr/>
            </a:pPr>
            <a:r>
              <a:rPr lang="en-US" sz="3600" dirty="0"/>
              <a:t>Always insertion is done at leaf</a:t>
            </a:r>
          </a:p>
        </p:txBody>
      </p:sp>
    </p:spTree>
    <p:extLst>
      <p:ext uri="{BB962C8B-B14F-4D97-AF65-F5344CB8AC3E}">
        <p14:creationId xmlns:p14="http://schemas.microsoft.com/office/powerpoint/2010/main" val="994049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9411" y="0"/>
            <a:ext cx="11734801" cy="715962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/>
              <a:t>search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4611" y="715962"/>
            <a:ext cx="12114213" cy="6142038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sz="3600" dirty="0"/>
              <a:t> To search a key </a:t>
            </a:r>
            <a:r>
              <a:rPr lang="en-US" sz="3600" b="1" dirty="0"/>
              <a:t>K</a:t>
            </a:r>
            <a:r>
              <a:rPr lang="en-US" sz="3600" dirty="0"/>
              <a:t> in given 2-3 tree </a:t>
            </a:r>
            <a:r>
              <a:rPr lang="en-US" sz="3600" b="1" dirty="0"/>
              <a:t>T</a:t>
            </a:r>
            <a:r>
              <a:rPr lang="en-US" sz="3600" dirty="0"/>
              <a:t>, we follow the following procedure: </a:t>
            </a:r>
            <a:br>
              <a:rPr lang="en-US" sz="3600" dirty="0"/>
            </a:br>
            <a:r>
              <a:rPr lang="en-US" sz="3600" dirty="0"/>
              <a:t>Base cases: 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If </a:t>
            </a:r>
            <a:r>
              <a:rPr lang="en-US" sz="3600" b="1" dirty="0"/>
              <a:t>T</a:t>
            </a:r>
            <a:r>
              <a:rPr lang="en-US" sz="3600" dirty="0"/>
              <a:t> is empty, return False (key cannot be found in the tree).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If current node contains data value which is equal to </a:t>
            </a:r>
            <a:r>
              <a:rPr lang="en-US" sz="3600" b="1" dirty="0"/>
              <a:t>K</a:t>
            </a:r>
            <a:r>
              <a:rPr lang="en-US" sz="3600" dirty="0"/>
              <a:t>, return True.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If we reach the leaf-node and it doesn’t contain the required key value </a:t>
            </a:r>
            <a:r>
              <a:rPr lang="en-US" sz="3600" b="1" dirty="0"/>
              <a:t>K</a:t>
            </a:r>
            <a:r>
              <a:rPr lang="en-US" sz="3600" dirty="0"/>
              <a:t>, return False.</a:t>
            </a:r>
          </a:p>
          <a:p>
            <a:pPr marL="571500" lvl="0" indent="-571500">
              <a:lnSpc>
                <a:spcPct val="150000"/>
              </a:lnSpc>
              <a:spcBef>
                <a:spcPts val="0"/>
              </a:spcBef>
              <a:buClrTx/>
              <a:buSzTx/>
              <a:buFont typeface="Wingdings" charset="2"/>
              <a:buChar char="Ø"/>
              <a:defRPr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00241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9411" y="0"/>
            <a:ext cx="11734801" cy="715962"/>
          </a:xfrm>
        </p:spPr>
        <p:txBody>
          <a:bodyPr>
            <a:noAutofit/>
          </a:bodyPr>
          <a:lstStyle/>
          <a:p>
            <a:pPr algn="ctr"/>
            <a:endParaRPr lang="en-US" sz="2800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4611" y="715962"/>
            <a:ext cx="12114213" cy="6142038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sz="3600" dirty="0"/>
              <a:t>Recursive Calls: 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If </a:t>
            </a:r>
            <a:r>
              <a:rPr lang="en-US" sz="3600" b="1" dirty="0"/>
              <a:t>K</a:t>
            </a:r>
            <a:r>
              <a:rPr lang="en-US" sz="3600" dirty="0"/>
              <a:t> &lt; </a:t>
            </a:r>
            <a:r>
              <a:rPr lang="en-US" sz="3600" dirty="0" err="1"/>
              <a:t>currentNode.leftVal</a:t>
            </a:r>
            <a:r>
              <a:rPr lang="en-US" sz="3600" dirty="0"/>
              <a:t>, we explore the left subtree of the current node.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Else if </a:t>
            </a:r>
            <a:r>
              <a:rPr lang="en-US" sz="3600" dirty="0" err="1"/>
              <a:t>currentNode.leftVal</a:t>
            </a:r>
            <a:r>
              <a:rPr lang="en-US" sz="3600" dirty="0"/>
              <a:t> &lt; </a:t>
            </a:r>
            <a:r>
              <a:rPr lang="en-US" sz="3600" b="1" dirty="0"/>
              <a:t>K</a:t>
            </a:r>
            <a:r>
              <a:rPr lang="en-US" sz="3600" dirty="0"/>
              <a:t> &lt; </a:t>
            </a:r>
            <a:r>
              <a:rPr lang="en-US" sz="3600" dirty="0" err="1"/>
              <a:t>currentNode.rightVal</a:t>
            </a:r>
            <a:r>
              <a:rPr lang="en-US" sz="3600" dirty="0"/>
              <a:t>, we explore the middle subtree of the current node.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Else if </a:t>
            </a:r>
            <a:r>
              <a:rPr lang="en-US" sz="3600" b="1" dirty="0"/>
              <a:t>K</a:t>
            </a:r>
            <a:r>
              <a:rPr lang="en-US" sz="3600" dirty="0"/>
              <a:t> &gt; </a:t>
            </a:r>
            <a:r>
              <a:rPr lang="en-US" sz="3600" dirty="0" err="1"/>
              <a:t>currentNode.rightVal</a:t>
            </a:r>
            <a:r>
              <a:rPr lang="en-US" sz="3600" dirty="0"/>
              <a:t>, we explore the right subtree of the current node.</a:t>
            </a:r>
          </a:p>
          <a:p>
            <a:pPr marL="571500" lvl="0" indent="-571500">
              <a:lnSpc>
                <a:spcPct val="150000"/>
              </a:lnSpc>
              <a:spcBef>
                <a:spcPts val="0"/>
              </a:spcBef>
              <a:buClrTx/>
              <a:buSzTx/>
              <a:buFont typeface="Wingdings" charset="2"/>
              <a:buChar char="Ø"/>
              <a:defRPr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74520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9411" y="0"/>
            <a:ext cx="11734801" cy="715962"/>
          </a:xfrm>
        </p:spPr>
        <p:txBody>
          <a:bodyPr>
            <a:noAutofit/>
          </a:bodyPr>
          <a:lstStyle/>
          <a:p>
            <a:pPr algn="ctr"/>
            <a:endParaRPr lang="en-US" sz="2800" b="1" dirty="0"/>
          </a:p>
        </p:txBody>
      </p:sp>
      <p:pic>
        <p:nvPicPr>
          <p:cNvPr id="1026" name="Picture 2" descr="https://media.geeksforgeeks.org/wp-content/uploads/Search_2-3Tree_img1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12" y="990600"/>
            <a:ext cx="6692900" cy="379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1615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9411" y="0"/>
            <a:ext cx="11734801" cy="715962"/>
          </a:xfrm>
        </p:spPr>
        <p:txBody>
          <a:bodyPr>
            <a:noAutofit/>
          </a:bodyPr>
          <a:lstStyle/>
          <a:p>
            <a:pPr algn="ctr"/>
            <a:endParaRPr lang="en-US" sz="2800" b="1" dirty="0"/>
          </a:p>
        </p:txBody>
      </p:sp>
      <p:pic>
        <p:nvPicPr>
          <p:cNvPr id="2050" name="Picture 2" descr="https://media.geeksforgeeks.org/wp-content/uploads/Search_2-3Tree_img2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012" y="1524000"/>
            <a:ext cx="7988300" cy="298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339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9411" y="0"/>
            <a:ext cx="11734801" cy="715962"/>
          </a:xfrm>
        </p:spPr>
        <p:txBody>
          <a:bodyPr>
            <a:noAutofit/>
          </a:bodyPr>
          <a:lstStyle/>
          <a:p>
            <a:pPr algn="ctr"/>
            <a:endParaRPr lang="en-US" sz="2800" b="1" dirty="0"/>
          </a:p>
        </p:txBody>
      </p:sp>
      <p:pic>
        <p:nvPicPr>
          <p:cNvPr id="3074" name="Picture 2" descr="https://media.geeksforgeeks.org/wp-content/uploads/Search_2-3Tree_img3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612" y="1600200"/>
            <a:ext cx="6807200" cy="372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8920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9411" y="0"/>
            <a:ext cx="11734801" cy="715962"/>
          </a:xfrm>
        </p:spPr>
        <p:txBody>
          <a:bodyPr>
            <a:noAutofit/>
          </a:bodyPr>
          <a:lstStyle/>
          <a:p>
            <a:pPr algn="ctr"/>
            <a:endParaRPr lang="en-US" sz="2800" b="1" dirty="0"/>
          </a:p>
        </p:txBody>
      </p:sp>
      <p:pic>
        <p:nvPicPr>
          <p:cNvPr id="4098" name="Picture 2" descr="https://media.geeksforgeeks.org/wp-content/uploads/Search_2-3Tree_img4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1769" y="1875631"/>
            <a:ext cx="6819900" cy="382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6721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orld country report presenta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>
        <a:ln/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lnSpc>
            <a:spcPct val="90000"/>
          </a:lnSpc>
          <a:defRPr sz="2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World country report presentation.potx" id="{FF082492-D6CE-444E-B3E8-FB131EDFAC53}" vid="{71BD5CC8-96B3-46A6-8835-37741E89658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World country report presentation</Template>
  <TotalTime>1490</TotalTime>
  <Words>663</Words>
  <Application>Microsoft Office PowerPoint</Application>
  <PresentationFormat>Custom</PresentationFormat>
  <Paragraphs>101</Paragraphs>
  <Slides>20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Century Gothic</vt:lpstr>
      <vt:lpstr>Wingdings</vt:lpstr>
      <vt:lpstr>World country report presentation</vt:lpstr>
      <vt:lpstr>2 3 trees</vt:lpstr>
      <vt:lpstr>PowerPoint Presentation</vt:lpstr>
      <vt:lpstr>properties</vt:lpstr>
      <vt:lpstr>search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Insertion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Deletion case1</vt:lpstr>
      <vt:lpstr>Case 2 delete and merge</vt:lpstr>
      <vt:lpstr>Case 3 borrowing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1</dc:title>
  <dc:creator>Yasir</dc:creator>
  <cp:lastModifiedBy>Seema Kumari</cp:lastModifiedBy>
  <cp:revision>111</cp:revision>
  <dcterms:created xsi:type="dcterms:W3CDTF">2022-01-12T07:04:17Z</dcterms:created>
  <dcterms:modified xsi:type="dcterms:W3CDTF">2024-03-26T08:48:01Z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74068500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