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9" r:id="rId2"/>
    <p:sldId id="390" r:id="rId3"/>
    <p:sldId id="270" r:id="rId4"/>
    <p:sldId id="309" r:id="rId5"/>
    <p:sldId id="292" r:id="rId6"/>
    <p:sldId id="388" r:id="rId7"/>
    <p:sldId id="311" r:id="rId8"/>
    <p:sldId id="315" r:id="rId9"/>
    <p:sldId id="374" r:id="rId10"/>
    <p:sldId id="392" r:id="rId11"/>
    <p:sldId id="393" r:id="rId12"/>
    <p:sldId id="330" r:id="rId13"/>
    <p:sldId id="394" r:id="rId14"/>
    <p:sldId id="395" r:id="rId15"/>
    <p:sldId id="375" r:id="rId16"/>
    <p:sldId id="389" r:id="rId17"/>
    <p:sldId id="378" r:id="rId18"/>
    <p:sldId id="379" r:id="rId19"/>
    <p:sldId id="376" r:id="rId20"/>
    <p:sldId id="380" r:id="rId21"/>
    <p:sldId id="381" r:id="rId22"/>
    <p:sldId id="377" r:id="rId23"/>
    <p:sldId id="387" r:id="rId24"/>
    <p:sldId id="391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06" d="100"/>
          <a:sy n="106" d="100"/>
        </p:scale>
        <p:origin x="180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8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6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2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1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3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r-rotation-in-avl-tre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l-rotation-in-avl-tre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319B8A-0458-91CA-C085-F5C802B28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143000"/>
            <a:ext cx="9753600" cy="4191000"/>
          </a:xfrm>
        </p:spPr>
      </p:pic>
    </p:spTree>
    <p:extLst>
      <p:ext uri="{BB962C8B-B14F-4D97-AF65-F5344CB8AC3E}">
        <p14:creationId xmlns:p14="http://schemas.microsoft.com/office/powerpoint/2010/main" val="30059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29DE00-3FBC-DB8C-C118-B3352265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066800"/>
            <a:ext cx="8915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</a:rPr>
              <a:t>Deletion can also be performed in the same way as it is performed in a binary search tree.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0070C0"/>
                </a:solidFill>
              </a:rPr>
              <a:t>Deletion may also disturb the balance of the tree therefore, various types of rotations are used to rebalance the tree.</a:t>
            </a:r>
          </a:p>
        </p:txBody>
      </p:sp>
    </p:spTree>
    <p:extLst>
      <p:ext uri="{BB962C8B-B14F-4D97-AF65-F5344CB8AC3E}">
        <p14:creationId xmlns:p14="http://schemas.microsoft.com/office/powerpoint/2010/main" val="1510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1053B-38AF-5023-7693-B0FC17B2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1066800"/>
            <a:ext cx="9753600" cy="4537659"/>
          </a:xfrm>
        </p:spPr>
      </p:pic>
    </p:spTree>
    <p:extLst>
      <p:ext uri="{BB962C8B-B14F-4D97-AF65-F5344CB8AC3E}">
        <p14:creationId xmlns:p14="http://schemas.microsoft.com/office/powerpoint/2010/main" val="20795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229FA-2444-9200-C102-81405BE1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1219200"/>
            <a:ext cx="8610600" cy="3657600"/>
          </a:xfrm>
        </p:spPr>
      </p:pic>
    </p:spTree>
    <p:extLst>
      <p:ext uri="{BB962C8B-B14F-4D97-AF65-F5344CB8AC3E}">
        <p14:creationId xmlns:p14="http://schemas.microsoft.com/office/powerpoint/2010/main" val="29458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AVL Rotations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We perform rotation in AVL tree only in case if Balance Factor is other than </a:t>
            </a:r>
            <a:r>
              <a:rPr lang="en-US" sz="3200" b="1" dirty="0"/>
              <a:t>-1, 0, and 1</a:t>
            </a:r>
            <a:r>
              <a:rPr lang="en-US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There are basically four types of rotations which are as follows: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L L rotation: Inserted node is in the left subtree of left subtree of A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R R rotation : Inserted node is in the right subtree of right subtree of A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L R rotation : Inserted node is in the right subtree of left subtree of A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R L rotation : Inserted node is in the left subtree of right subtree of A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AVL Rotations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We perform rotation in AVL tree only in case if Balance Factor is other than </a:t>
            </a:r>
            <a:r>
              <a:rPr lang="en-US" sz="3200" b="1" dirty="0"/>
              <a:t>-1, 0, and 1</a:t>
            </a:r>
            <a:r>
              <a:rPr lang="en-US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There are basically four types of rotations which are as follows: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L L rotation: Inserted node is in the left subtree of left subtree of A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R R rotation : Inserted node is in the right subtree of right subtree of A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L R rotation : Inserted node is in the right subtree of left subtree of A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R L rotation : Inserted node is in the left subtree of right subtree of A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0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Where node A is the node whose balance Factor is other than -1, 0, 1.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first two rotations LL and RR are single rotations and the next two rotations LR and RL are double rotations.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For a tree to be unbalanced, minimum height must be at least 2,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b="1" dirty="0"/>
              <a:t>Let us understand each rotation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07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/>
          <a:lstStyle/>
          <a:p>
            <a:pPr algn="ctr"/>
            <a:r>
              <a:rPr lang="en-US" b="1" dirty="0"/>
              <a:t>RR Rotation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55577" y="70453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When BST becomes unbalanced, due to a node is inserted into the right subtree of the right subtree of A, then we perform RR rotation,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hlinkClick r:id="rId3"/>
              </a:rPr>
              <a:t>RR rotation</a:t>
            </a:r>
            <a:r>
              <a:rPr lang="en-US" sz="3200" dirty="0"/>
              <a:t> is an anticlockwise rotation, which is applied on the edge below a node having balance factor -2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430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In above example, node A has balance factor -2 because a node C is inserted in the right subtree of A right subtree. We perform the RR rotation on the edge below A.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4" name="Picture 2" descr="VL Ro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990600"/>
            <a:ext cx="679621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A8B6-B7A3-5D28-5649-BC2BEAF4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42019-6272-8C8A-058C-5538BB1BB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812" y="609600"/>
            <a:ext cx="9753600" cy="3048001"/>
          </a:xfrm>
        </p:spPr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E696141-E345-ECBC-8D55-977C8BB7A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3886200"/>
            <a:ext cx="7848600" cy="1143000"/>
          </a:xfrm>
        </p:spPr>
        <p:txBody>
          <a:bodyPr>
            <a:normAutofit fontScale="47500" lnSpcReduction="2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1.WHY : REDUCE HEIGHT OF TREE 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2. OVERCOME: drawback of BST ,if BST is in ascending or </a:t>
            </a:r>
            <a:r>
              <a:rPr lang="en-US" sz="3600" b="1" dirty="0" err="1">
                <a:solidFill>
                  <a:srgbClr val="0070C0"/>
                </a:solidFill>
              </a:rPr>
              <a:t>decending</a:t>
            </a:r>
            <a:r>
              <a:rPr lang="en-US" sz="3600" b="1" dirty="0">
                <a:solidFill>
                  <a:srgbClr val="0070C0"/>
                </a:solidFill>
              </a:rPr>
              <a:t> order or sometimes </a:t>
            </a:r>
            <a:r>
              <a:rPr lang="en-US" sz="3600" b="1" dirty="0" err="1">
                <a:solidFill>
                  <a:srgbClr val="0070C0"/>
                </a:solidFill>
              </a:rPr>
              <a:t>treeis</a:t>
            </a:r>
            <a:r>
              <a:rPr lang="en-US" sz="3600" b="1" dirty="0">
                <a:solidFill>
                  <a:srgbClr val="0070C0"/>
                </a:solidFill>
              </a:rPr>
              <a:t> in large size/say height of tree is large</a:t>
            </a:r>
          </a:p>
        </p:txBody>
      </p:sp>
    </p:spTree>
    <p:extLst>
      <p:ext uri="{BB962C8B-B14F-4D97-AF65-F5344CB8AC3E}">
        <p14:creationId xmlns:p14="http://schemas.microsoft.com/office/powerpoint/2010/main" val="6454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/>
          <a:lstStyle/>
          <a:p>
            <a:pPr algn="ctr"/>
            <a:r>
              <a:rPr lang="en-US" b="1" dirty="0"/>
              <a:t>LL Rotation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When BST becomes unbalanced, due to a node is inserted into the left subtree of the left subtree of C, then we perform LL rotation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hlinkClick r:id="rId3"/>
              </a:rPr>
              <a:t>LL rotation</a:t>
            </a:r>
            <a:r>
              <a:rPr lang="en-US" sz="3200" dirty="0"/>
              <a:t> is clockwise rotation, which is applied on the edge below a node having balance factor 2.</a:t>
            </a:r>
          </a:p>
        </p:txBody>
      </p:sp>
    </p:spTree>
    <p:extLst>
      <p:ext uri="{BB962C8B-B14F-4D97-AF65-F5344CB8AC3E}">
        <p14:creationId xmlns:p14="http://schemas.microsoft.com/office/powerpoint/2010/main" val="15821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In above example, node C has balance factor 2 because a node A is inserted in the left subtree of C left subtree. We perform the LL rotation on the edge below A.</a:t>
            </a:r>
          </a:p>
        </p:txBody>
      </p:sp>
      <p:pic>
        <p:nvPicPr>
          <p:cNvPr id="4098" name="Picture 2" descr="VL Ro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066800"/>
            <a:ext cx="8007229" cy="28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LR Rotation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LR Insertion = LL rotation then  RR rotation </a:t>
            </a:r>
          </a:p>
        </p:txBody>
      </p:sp>
      <p:pic>
        <p:nvPicPr>
          <p:cNvPr id="4" name="Picture 12" descr="VL Ro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" y="715962"/>
            <a:ext cx="152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L Rot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914400"/>
            <a:ext cx="1752600" cy="24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L Rota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17" y="970258"/>
            <a:ext cx="1752600" cy="236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L Rot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0" y="966196"/>
            <a:ext cx="2057400" cy="28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VL Rotati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47" y="1197131"/>
            <a:ext cx="2560665" cy="215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0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RL Rotation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R L insertion  = RR rotation then LL rotation 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4" name="Picture 2" descr="VL Ro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871509"/>
            <a:ext cx="137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L Rot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49761"/>
            <a:ext cx="1828800" cy="25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L Rota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317" y="884051"/>
            <a:ext cx="1828800" cy="25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L Rot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70" y="913218"/>
            <a:ext cx="1981200" cy="2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VL Rotati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038600"/>
            <a:ext cx="2286000" cy="191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FF68-0F86-E919-B8A7-CD75E3ED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27AC-5FFF-F469-BCEF-CEB86ACE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85000" lnSpcReduction="10000"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AVL Tree is invented by GM Adelson - </a:t>
            </a:r>
            <a:r>
              <a:rPr lang="en-US" sz="3600" dirty="0" err="1"/>
              <a:t>Velsky</a:t>
            </a:r>
            <a:r>
              <a:rPr lang="en-US" sz="3600" dirty="0"/>
              <a:t> and EM Landis in 1962. The tree is named AVL in </a:t>
            </a:r>
            <a:r>
              <a:rPr lang="en-US" sz="3600" dirty="0" err="1"/>
              <a:t>honour</a:t>
            </a:r>
            <a:r>
              <a:rPr lang="en-US" sz="3600" dirty="0"/>
              <a:t> of its inventors.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b="1" dirty="0">
                <a:solidFill>
                  <a:srgbClr val="C00000"/>
                </a:solidFill>
              </a:rPr>
              <a:t>2 PROPRTIES : tree is </a:t>
            </a:r>
            <a:r>
              <a:rPr lang="en-US" sz="3600" b="1" dirty="0" err="1">
                <a:solidFill>
                  <a:srgbClr val="C00000"/>
                </a:solidFill>
              </a:rPr>
              <a:t>avl</a:t>
            </a:r>
            <a:r>
              <a:rPr lang="en-US" sz="3600" b="1" dirty="0">
                <a:solidFill>
                  <a:srgbClr val="C00000"/>
                </a:solidFill>
              </a:rPr>
              <a:t> if tree holds 2 </a:t>
            </a:r>
            <a:r>
              <a:rPr lang="en-US" sz="3600" b="1" dirty="0" err="1">
                <a:solidFill>
                  <a:srgbClr val="C00000"/>
                </a:solidFill>
              </a:rPr>
              <a:t>proeprties</a:t>
            </a:r>
            <a:r>
              <a:rPr lang="en-US" sz="3600" b="1" dirty="0">
                <a:solidFill>
                  <a:srgbClr val="C00000"/>
                </a:solidFill>
              </a:rPr>
              <a:t> (a)BST           (b) Balancing factor (-1,0,1) means </a:t>
            </a:r>
            <a:r>
              <a:rPr lang="en-US" sz="3600" b="1" dirty="0" err="1">
                <a:solidFill>
                  <a:srgbClr val="C00000"/>
                </a:solidFill>
              </a:rPr>
              <a:t>heightof</a:t>
            </a:r>
            <a:r>
              <a:rPr lang="en-US" sz="3600" b="1" dirty="0">
                <a:solidFill>
                  <a:srgbClr val="C00000"/>
                </a:solidFill>
              </a:rPr>
              <a:t> left-right </a:t>
            </a:r>
            <a:r>
              <a:rPr lang="en-US" sz="3600" b="1" dirty="0" err="1">
                <a:solidFill>
                  <a:srgbClr val="C00000"/>
                </a:solidFill>
              </a:rPr>
              <a:t>subtree</a:t>
            </a:r>
            <a:r>
              <a:rPr lang="en-US" sz="3600" b="1" dirty="0">
                <a:solidFill>
                  <a:srgbClr val="C00000"/>
                </a:solidFill>
              </a:rPr>
              <a:t> of every node will be this.=&gt;how find height  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AVL Tree can be defined as height balanced binary search tree in which each node is associated with a balance factor which is calculated by </a:t>
            </a:r>
            <a:r>
              <a:rPr lang="en-US" sz="3600" b="1" dirty="0"/>
              <a:t>subtracting</a:t>
            </a:r>
            <a:r>
              <a:rPr lang="en-US" sz="3600" dirty="0"/>
              <a:t> the </a:t>
            </a:r>
            <a:r>
              <a:rPr lang="en-US" sz="3600" b="1" dirty="0"/>
              <a:t>height</a:t>
            </a:r>
            <a:r>
              <a:rPr lang="en-US" sz="3600" dirty="0"/>
              <a:t> of its </a:t>
            </a:r>
            <a:r>
              <a:rPr lang="en-US" sz="3600" b="1" dirty="0"/>
              <a:t>right sub-tree </a:t>
            </a:r>
            <a:r>
              <a:rPr lang="en-US" sz="3600" dirty="0"/>
              <a:t>from that of its </a:t>
            </a:r>
            <a:r>
              <a:rPr lang="en-US" sz="3600" b="1" dirty="0"/>
              <a:t>left sub-tree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Tree is said to be balanced if balance factor of each node is in between -1 to 1,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otherwise, the tree will be unbalanced and need to be balanced.</a:t>
            </a:r>
          </a:p>
        </p:txBody>
      </p:sp>
    </p:spTree>
    <p:extLst>
      <p:ext uri="{BB962C8B-B14F-4D97-AF65-F5344CB8AC3E}">
        <p14:creationId xmlns:p14="http://schemas.microsoft.com/office/powerpoint/2010/main" val="219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Balance Factor (k) = height (left(k)) - height (right(k))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If balance factor of any node is 1, it means that the left sub-tree is one level higher than the right sub-tree.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If balance factor of any node is 0, it means that the left sub-tree and right sub-tree contain equal height.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If balance factor of any node is -1, it means that the left sub-tree is one level lower than the right sub-tree.</a:t>
            </a:r>
          </a:p>
        </p:txBody>
      </p:sp>
    </p:spTree>
    <p:extLst>
      <p:ext uri="{BB962C8B-B14F-4D97-AF65-F5344CB8AC3E}">
        <p14:creationId xmlns:p14="http://schemas.microsoft.com/office/powerpoint/2010/main" val="987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pic>
        <p:nvPicPr>
          <p:cNvPr id="25602" name="Picture 2" descr="nbalanced AVL Tre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1" y="1219200"/>
            <a:ext cx="699795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800600"/>
            <a:ext cx="118094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err="1"/>
              <a:t>BalanceFactor</a:t>
            </a:r>
            <a:r>
              <a:rPr lang="en-US" sz="3200" dirty="0"/>
              <a:t> = height(left-</a:t>
            </a:r>
            <a:r>
              <a:rPr lang="en-US" sz="3200" dirty="0" err="1"/>
              <a:t>sutree</a:t>
            </a:r>
            <a:r>
              <a:rPr lang="en-US" sz="3200" dirty="0"/>
              <a:t>) − height(right-</a:t>
            </a:r>
            <a:r>
              <a:rPr lang="en-US" sz="3200" dirty="0" err="1"/>
              <a:t>sutree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49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6829" y="73120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balance factor associated with each node is in between -1 and +1. therefore, it is an example of AVL tree.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pic>
        <p:nvPicPr>
          <p:cNvPr id="5" name="Picture 2" descr="V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2590800"/>
            <a:ext cx="3248478" cy="384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Operations on AVL 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Due to the fact that, AVL tree is also a binary search tree therefore, all the operations are performed in the same way as they are performed in a binary search tree. </a:t>
            </a:r>
            <a:r>
              <a:rPr lang="en-US" sz="3600" b="1" dirty="0">
                <a:solidFill>
                  <a:srgbClr val="C00000"/>
                </a:solidFill>
                <a:highlight>
                  <a:srgbClr val="000080"/>
                </a:highlight>
              </a:rPr>
              <a:t>Searching and traversing do not lead to the violation in property of AVL tree.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However, insertion and deletion are the operations which can violate this property and therefore, they need to be revisited</a:t>
            </a:r>
          </a:p>
        </p:txBody>
      </p:sp>
    </p:spTree>
    <p:extLst>
      <p:ext uri="{BB962C8B-B14F-4D97-AF65-F5344CB8AC3E}">
        <p14:creationId xmlns:p14="http://schemas.microsoft.com/office/powerpoint/2010/main" val="20202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31777" y="7540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Insertion</a:t>
            </a:r>
            <a:r>
              <a:rPr lang="en-US" sz="3600" dirty="0"/>
              <a:t> in AVL tree is performed in the same way as it is performed in a binary search tree.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However, it may lead to violation in the AVL tree property and therefore the tree may need balancing.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The tree can be balanced by applying rotations.</a:t>
            </a:r>
          </a:p>
        </p:txBody>
      </p:sp>
    </p:spTree>
    <p:extLst>
      <p:ext uri="{BB962C8B-B14F-4D97-AF65-F5344CB8AC3E}">
        <p14:creationId xmlns:p14="http://schemas.microsoft.com/office/powerpoint/2010/main" val="15396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1207</TotalTime>
  <Words>1069</Words>
  <Application>Microsoft Office PowerPoint</Application>
  <PresentationFormat>Custom</PresentationFormat>
  <Paragraphs>104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</vt:lpstr>
      <vt:lpstr>World country report presentation</vt:lpstr>
      <vt:lpstr>AVL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on 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Rotations</vt:lpstr>
      <vt:lpstr>AVL Rotations</vt:lpstr>
      <vt:lpstr>PowerPoint Presentation</vt:lpstr>
      <vt:lpstr>RR Rotation</vt:lpstr>
      <vt:lpstr>PowerPoint Presentation</vt:lpstr>
      <vt:lpstr>LL Rotation</vt:lpstr>
      <vt:lpstr>PowerPoint Presentation</vt:lpstr>
      <vt:lpstr>LR Rotation</vt:lpstr>
      <vt:lpstr>RL Rotation</vt:lpstr>
      <vt:lpstr>AVL INSERTION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Seema Kumari</cp:lastModifiedBy>
  <cp:revision>120</cp:revision>
  <dcterms:created xsi:type="dcterms:W3CDTF">2022-01-12T07:04:17Z</dcterms:created>
  <dcterms:modified xsi:type="dcterms:W3CDTF">2024-03-11T03:49:44Z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