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0"/>
  </p:notesMasterIdLst>
  <p:handoutMasterIdLst>
    <p:handoutMasterId r:id="rId31"/>
  </p:handoutMasterIdLst>
  <p:sldIdLst>
    <p:sldId id="269" r:id="rId2"/>
    <p:sldId id="270" r:id="rId3"/>
    <p:sldId id="377" r:id="rId4"/>
    <p:sldId id="378" r:id="rId5"/>
    <p:sldId id="379" r:id="rId6"/>
    <p:sldId id="380" r:id="rId7"/>
    <p:sldId id="381" r:id="rId8"/>
    <p:sldId id="382" r:id="rId9"/>
    <p:sldId id="383" r:id="rId10"/>
    <p:sldId id="384" r:id="rId11"/>
    <p:sldId id="385" r:id="rId12"/>
    <p:sldId id="386" r:id="rId13"/>
    <p:sldId id="387" r:id="rId14"/>
    <p:sldId id="392" r:id="rId15"/>
    <p:sldId id="394" r:id="rId16"/>
    <p:sldId id="376" r:id="rId17"/>
    <p:sldId id="308" r:id="rId18"/>
    <p:sldId id="389" r:id="rId19"/>
    <p:sldId id="390" r:id="rId20"/>
    <p:sldId id="388" r:id="rId21"/>
    <p:sldId id="309" r:id="rId22"/>
    <p:sldId id="310" r:id="rId23"/>
    <p:sldId id="292" r:id="rId24"/>
    <p:sldId id="311" r:id="rId25"/>
    <p:sldId id="312" r:id="rId26"/>
    <p:sldId id="315" r:id="rId27"/>
    <p:sldId id="374" r:id="rId28"/>
    <p:sldId id="391" r:id="rId2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p:cViewPr varScale="1">
        <p:scale>
          <a:sx n="106" d="100"/>
          <a:sy n="106" d="100"/>
        </p:scale>
        <p:origin x="180" y="114"/>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3/4/2024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3/4/2024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11</a:t>
            </a:fld>
            <a:endParaRPr lang="en-US"/>
          </a:p>
        </p:txBody>
      </p:sp>
    </p:spTree>
    <p:extLst>
      <p:ext uri="{BB962C8B-B14F-4D97-AF65-F5344CB8AC3E}">
        <p14:creationId xmlns:p14="http://schemas.microsoft.com/office/powerpoint/2010/main" val="361386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12</a:t>
            </a:fld>
            <a:endParaRPr lang="en-US"/>
          </a:p>
        </p:txBody>
      </p:sp>
    </p:spTree>
    <p:extLst>
      <p:ext uri="{BB962C8B-B14F-4D97-AF65-F5344CB8AC3E}">
        <p14:creationId xmlns:p14="http://schemas.microsoft.com/office/powerpoint/2010/main" val="1834840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13</a:t>
            </a:fld>
            <a:endParaRPr lang="en-US"/>
          </a:p>
        </p:txBody>
      </p:sp>
    </p:spTree>
    <p:extLst>
      <p:ext uri="{BB962C8B-B14F-4D97-AF65-F5344CB8AC3E}">
        <p14:creationId xmlns:p14="http://schemas.microsoft.com/office/powerpoint/2010/main" val="1689288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16</a:t>
            </a:fld>
            <a:endParaRPr lang="en-US"/>
          </a:p>
        </p:txBody>
      </p:sp>
    </p:spTree>
    <p:extLst>
      <p:ext uri="{BB962C8B-B14F-4D97-AF65-F5344CB8AC3E}">
        <p14:creationId xmlns:p14="http://schemas.microsoft.com/office/powerpoint/2010/main" val="725861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17</a:t>
            </a:fld>
            <a:endParaRPr lang="en-US"/>
          </a:p>
        </p:txBody>
      </p:sp>
    </p:spTree>
    <p:extLst>
      <p:ext uri="{BB962C8B-B14F-4D97-AF65-F5344CB8AC3E}">
        <p14:creationId xmlns:p14="http://schemas.microsoft.com/office/powerpoint/2010/main" val="5350079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18</a:t>
            </a:fld>
            <a:endParaRPr lang="en-US"/>
          </a:p>
        </p:txBody>
      </p:sp>
    </p:spTree>
    <p:extLst>
      <p:ext uri="{BB962C8B-B14F-4D97-AF65-F5344CB8AC3E}">
        <p14:creationId xmlns:p14="http://schemas.microsoft.com/office/powerpoint/2010/main" val="1349596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19</a:t>
            </a:fld>
            <a:endParaRPr lang="en-US"/>
          </a:p>
        </p:txBody>
      </p:sp>
    </p:spTree>
    <p:extLst>
      <p:ext uri="{BB962C8B-B14F-4D97-AF65-F5344CB8AC3E}">
        <p14:creationId xmlns:p14="http://schemas.microsoft.com/office/powerpoint/2010/main" val="1070646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20</a:t>
            </a:fld>
            <a:endParaRPr lang="en-US"/>
          </a:p>
        </p:txBody>
      </p:sp>
    </p:spTree>
    <p:extLst>
      <p:ext uri="{BB962C8B-B14F-4D97-AF65-F5344CB8AC3E}">
        <p14:creationId xmlns:p14="http://schemas.microsoft.com/office/powerpoint/2010/main" val="2143532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21</a:t>
            </a:fld>
            <a:endParaRPr lang="en-US"/>
          </a:p>
        </p:txBody>
      </p:sp>
    </p:spTree>
    <p:extLst>
      <p:ext uri="{BB962C8B-B14F-4D97-AF65-F5344CB8AC3E}">
        <p14:creationId xmlns:p14="http://schemas.microsoft.com/office/powerpoint/2010/main" val="20856889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22</a:t>
            </a:fld>
            <a:endParaRPr lang="en-US"/>
          </a:p>
        </p:txBody>
      </p:sp>
    </p:spTree>
    <p:extLst>
      <p:ext uri="{BB962C8B-B14F-4D97-AF65-F5344CB8AC3E}">
        <p14:creationId xmlns:p14="http://schemas.microsoft.com/office/powerpoint/2010/main" val="1733479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4938721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23</a:t>
            </a:fld>
            <a:endParaRPr lang="en-US"/>
          </a:p>
        </p:txBody>
      </p:sp>
    </p:spTree>
    <p:extLst>
      <p:ext uri="{BB962C8B-B14F-4D97-AF65-F5344CB8AC3E}">
        <p14:creationId xmlns:p14="http://schemas.microsoft.com/office/powerpoint/2010/main" val="11694065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24</a:t>
            </a:fld>
            <a:endParaRPr lang="en-US"/>
          </a:p>
        </p:txBody>
      </p:sp>
    </p:spTree>
    <p:extLst>
      <p:ext uri="{BB962C8B-B14F-4D97-AF65-F5344CB8AC3E}">
        <p14:creationId xmlns:p14="http://schemas.microsoft.com/office/powerpoint/2010/main" val="1137251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25</a:t>
            </a:fld>
            <a:endParaRPr lang="en-US"/>
          </a:p>
        </p:txBody>
      </p:sp>
    </p:spTree>
    <p:extLst>
      <p:ext uri="{BB962C8B-B14F-4D97-AF65-F5344CB8AC3E}">
        <p14:creationId xmlns:p14="http://schemas.microsoft.com/office/powerpoint/2010/main" val="4580401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26</a:t>
            </a:fld>
            <a:endParaRPr lang="en-US"/>
          </a:p>
        </p:txBody>
      </p:sp>
    </p:spTree>
    <p:extLst>
      <p:ext uri="{BB962C8B-B14F-4D97-AF65-F5344CB8AC3E}">
        <p14:creationId xmlns:p14="http://schemas.microsoft.com/office/powerpoint/2010/main" val="6070363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27</a:t>
            </a:fld>
            <a:endParaRPr lang="en-US"/>
          </a:p>
        </p:txBody>
      </p:sp>
    </p:spTree>
    <p:extLst>
      <p:ext uri="{BB962C8B-B14F-4D97-AF65-F5344CB8AC3E}">
        <p14:creationId xmlns:p14="http://schemas.microsoft.com/office/powerpoint/2010/main" val="1162537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619506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1971000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6</a:t>
            </a:fld>
            <a:endParaRPr lang="en-US"/>
          </a:p>
        </p:txBody>
      </p:sp>
    </p:spTree>
    <p:extLst>
      <p:ext uri="{BB962C8B-B14F-4D97-AF65-F5344CB8AC3E}">
        <p14:creationId xmlns:p14="http://schemas.microsoft.com/office/powerpoint/2010/main" val="1131495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7</a:t>
            </a:fld>
            <a:endParaRPr lang="en-US"/>
          </a:p>
        </p:txBody>
      </p:sp>
    </p:spTree>
    <p:extLst>
      <p:ext uri="{BB962C8B-B14F-4D97-AF65-F5344CB8AC3E}">
        <p14:creationId xmlns:p14="http://schemas.microsoft.com/office/powerpoint/2010/main" val="248099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8</a:t>
            </a:fld>
            <a:endParaRPr lang="en-US"/>
          </a:p>
        </p:txBody>
      </p:sp>
    </p:spTree>
    <p:extLst>
      <p:ext uri="{BB962C8B-B14F-4D97-AF65-F5344CB8AC3E}">
        <p14:creationId xmlns:p14="http://schemas.microsoft.com/office/powerpoint/2010/main" val="1022423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9</a:t>
            </a:fld>
            <a:endParaRPr lang="en-US"/>
          </a:p>
        </p:txBody>
      </p:sp>
    </p:spTree>
    <p:extLst>
      <p:ext uri="{BB962C8B-B14F-4D97-AF65-F5344CB8AC3E}">
        <p14:creationId xmlns:p14="http://schemas.microsoft.com/office/powerpoint/2010/main" val="1431083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10</a:t>
            </a:fld>
            <a:endParaRPr lang="en-US"/>
          </a:p>
        </p:txBody>
      </p:sp>
    </p:spTree>
    <p:extLst>
      <p:ext uri="{BB962C8B-B14F-4D97-AF65-F5344CB8AC3E}">
        <p14:creationId xmlns:p14="http://schemas.microsoft.com/office/powerpoint/2010/main" val="1865363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3/4/2024</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3/4/2024</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3/4/2024</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3/4/2024</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3/4/2024</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3/4/2024</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3/4/2024</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3/4/2024</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3/4/2024</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3/4/2024</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3/4/2024</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3/4/2024</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Binary search trees</a:t>
            </a:r>
          </a:p>
        </p:txBody>
      </p:sp>
      <p:sp>
        <p:nvSpPr>
          <p:cNvPr id="5" name="Subtitle 4"/>
          <p:cNvSpPr>
            <a:spLocks noGrp="1"/>
          </p:cNvSpPr>
          <p:nvPr>
            <p:ph type="subTitle" idx="1"/>
          </p:nvPr>
        </p:nvSpPr>
        <p:spPr/>
        <p:txBody>
          <a:bodyPr/>
          <a:lstStyle/>
          <a:p>
            <a:r>
              <a:rPr lang="en-US" dirty="0"/>
              <a:t>Dr. Yasir | Programming Domain</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a:t>Binary </a:t>
            </a:r>
            <a:r>
              <a:rPr lang="en-US" sz="2800" b="1" dirty="0"/>
              <a:t>search tree</a:t>
            </a:r>
          </a:p>
        </p:txBody>
      </p:sp>
      <p:sp>
        <p:nvSpPr>
          <p:cNvPr id="2" name="Content Placeholder 1"/>
          <p:cNvSpPr>
            <a:spLocks noGrp="1"/>
          </p:cNvSpPr>
          <p:nvPr>
            <p:ph idx="1"/>
          </p:nvPr>
        </p:nvSpPr>
        <p:spPr>
          <a:xfrm>
            <a:off x="74611" y="715962"/>
            <a:ext cx="12114213" cy="6142038"/>
          </a:xfrm>
        </p:spPr>
        <p:txBody>
          <a:bodyPr>
            <a:normAutofit/>
          </a:bodyPr>
          <a:lstStyle/>
          <a:p>
            <a:r>
              <a:rPr lang="en-US" sz="3600" b="1" dirty="0"/>
              <a:t>Step 6 - Insert 55.</a:t>
            </a:r>
            <a:endParaRPr lang="en-US" sz="3600" dirty="0"/>
          </a:p>
          <a:p>
            <a:r>
              <a:rPr lang="en-US" sz="3600" dirty="0"/>
              <a:t>55 is larger than 45 and smaller than 79, so it will be inserted as the left subtree of 79.</a:t>
            </a:r>
          </a:p>
          <a:p>
            <a:pPr marL="0" marR="0" lvl="0" indent="0" defTabSz="914400" eaLnBrk="1" fontAlgn="auto" latinLnBrk="0" hangingPunct="1">
              <a:lnSpc>
                <a:spcPct val="80000"/>
              </a:lnSpc>
              <a:spcBef>
                <a:spcPts val="0"/>
              </a:spcBef>
              <a:spcAft>
                <a:spcPts val="0"/>
              </a:spcAft>
              <a:buClrTx/>
              <a:buSzTx/>
              <a:buFont typeface="Wingdings" panose="05000000000000000000" pitchFamily="2" charset="2"/>
              <a:buNone/>
              <a:tabLst/>
              <a:defRPr/>
            </a:pPr>
            <a:endParaRPr lang="en-US" sz="3600" dirty="0"/>
          </a:p>
        </p:txBody>
      </p:sp>
      <p:pic>
        <p:nvPicPr>
          <p:cNvPr id="7170" name="Picture 2" descr="inary Search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5812" y="2620926"/>
            <a:ext cx="5162550" cy="3541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061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a:t>Binary </a:t>
            </a:r>
            <a:r>
              <a:rPr lang="en-US" sz="2800" b="1" dirty="0"/>
              <a:t>search tree</a:t>
            </a:r>
          </a:p>
        </p:txBody>
      </p:sp>
      <p:sp>
        <p:nvSpPr>
          <p:cNvPr id="2" name="Content Placeholder 1"/>
          <p:cNvSpPr>
            <a:spLocks noGrp="1"/>
          </p:cNvSpPr>
          <p:nvPr>
            <p:ph idx="1"/>
          </p:nvPr>
        </p:nvSpPr>
        <p:spPr>
          <a:xfrm>
            <a:off x="74611" y="715962"/>
            <a:ext cx="12114213" cy="6142038"/>
          </a:xfrm>
        </p:spPr>
        <p:txBody>
          <a:bodyPr>
            <a:normAutofit/>
          </a:bodyPr>
          <a:lstStyle/>
          <a:p>
            <a:r>
              <a:rPr lang="en-US" sz="3600" b="1" dirty="0"/>
              <a:t>Step 7 - Insert 12.</a:t>
            </a:r>
            <a:endParaRPr lang="en-US" sz="3600" dirty="0"/>
          </a:p>
          <a:p>
            <a:r>
              <a:rPr lang="en-US" sz="3600" dirty="0"/>
              <a:t>12 is smaller than 45 and 15 but greater than 10, so it will be inserted as the right subtree of 10.</a:t>
            </a:r>
          </a:p>
          <a:p>
            <a:pPr marL="0" marR="0" lvl="0" indent="0" defTabSz="914400" eaLnBrk="1" fontAlgn="auto" latinLnBrk="0" hangingPunct="1">
              <a:lnSpc>
                <a:spcPct val="80000"/>
              </a:lnSpc>
              <a:spcBef>
                <a:spcPts val="0"/>
              </a:spcBef>
              <a:spcAft>
                <a:spcPts val="0"/>
              </a:spcAft>
              <a:buClrTx/>
              <a:buSzTx/>
              <a:buFont typeface="Wingdings" panose="05000000000000000000" pitchFamily="2" charset="2"/>
              <a:buNone/>
              <a:tabLst/>
              <a:defRPr/>
            </a:pPr>
            <a:endParaRPr lang="en-US" sz="3600" dirty="0"/>
          </a:p>
        </p:txBody>
      </p:sp>
      <p:pic>
        <p:nvPicPr>
          <p:cNvPr id="8194" name="Picture 2" descr="inary Search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6812" y="2590800"/>
            <a:ext cx="5067300" cy="3899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344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a:t>Binary </a:t>
            </a:r>
            <a:r>
              <a:rPr lang="en-US" sz="2800" b="1" dirty="0"/>
              <a:t>search tree</a:t>
            </a:r>
          </a:p>
        </p:txBody>
      </p:sp>
      <p:sp>
        <p:nvSpPr>
          <p:cNvPr id="2" name="Content Placeholder 1"/>
          <p:cNvSpPr>
            <a:spLocks noGrp="1"/>
          </p:cNvSpPr>
          <p:nvPr>
            <p:ph idx="1"/>
          </p:nvPr>
        </p:nvSpPr>
        <p:spPr>
          <a:xfrm>
            <a:off x="74611" y="715962"/>
            <a:ext cx="12114213" cy="6142038"/>
          </a:xfrm>
        </p:spPr>
        <p:txBody>
          <a:bodyPr>
            <a:normAutofit/>
          </a:bodyPr>
          <a:lstStyle/>
          <a:p>
            <a:r>
              <a:rPr lang="en-US" sz="3600" b="1" dirty="0"/>
              <a:t>Step 8 - Insert 20.</a:t>
            </a:r>
            <a:endParaRPr lang="en-US" sz="3600" dirty="0"/>
          </a:p>
          <a:p>
            <a:r>
              <a:rPr lang="en-US" sz="3600" dirty="0"/>
              <a:t>20 is smaller than 45 but greater than 15, so it will be inserted as the right subtree of 15.</a:t>
            </a:r>
          </a:p>
          <a:p>
            <a:pPr marL="0" marR="0" lvl="0" indent="0" defTabSz="914400" eaLnBrk="1" fontAlgn="auto" latinLnBrk="0" hangingPunct="1">
              <a:lnSpc>
                <a:spcPct val="80000"/>
              </a:lnSpc>
              <a:spcBef>
                <a:spcPts val="0"/>
              </a:spcBef>
              <a:spcAft>
                <a:spcPts val="0"/>
              </a:spcAft>
              <a:buClrTx/>
              <a:buSzTx/>
              <a:buFont typeface="Wingdings" panose="05000000000000000000" pitchFamily="2" charset="2"/>
              <a:buNone/>
              <a:tabLst/>
              <a:defRPr/>
            </a:pPr>
            <a:endParaRPr lang="en-US" sz="3600" dirty="0"/>
          </a:p>
        </p:txBody>
      </p:sp>
      <p:pic>
        <p:nvPicPr>
          <p:cNvPr id="9218" name="Picture 2" descr="inary Search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812" y="2743200"/>
            <a:ext cx="4953000" cy="3811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685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a:t>Binary </a:t>
            </a:r>
            <a:r>
              <a:rPr lang="en-US" sz="2800" b="1" dirty="0"/>
              <a:t>search tree</a:t>
            </a:r>
          </a:p>
        </p:txBody>
      </p:sp>
      <p:sp>
        <p:nvSpPr>
          <p:cNvPr id="2" name="Content Placeholder 1"/>
          <p:cNvSpPr>
            <a:spLocks noGrp="1"/>
          </p:cNvSpPr>
          <p:nvPr>
            <p:ph idx="1"/>
          </p:nvPr>
        </p:nvSpPr>
        <p:spPr>
          <a:xfrm>
            <a:off x="74611" y="715962"/>
            <a:ext cx="12114213" cy="6142038"/>
          </a:xfrm>
        </p:spPr>
        <p:txBody>
          <a:bodyPr>
            <a:normAutofit/>
          </a:bodyPr>
          <a:lstStyle/>
          <a:p>
            <a:pPr marL="0" lvl="0" indent="0">
              <a:lnSpc>
                <a:spcPct val="80000"/>
              </a:lnSpc>
              <a:spcBef>
                <a:spcPts val="0"/>
              </a:spcBef>
              <a:buClrTx/>
              <a:buSzTx/>
              <a:buNone/>
              <a:defRPr/>
            </a:pPr>
            <a:r>
              <a:rPr lang="en-US" sz="3600" b="1" dirty="0"/>
              <a:t>Step 9 - Insert 50.</a:t>
            </a:r>
          </a:p>
          <a:p>
            <a:pPr marL="0" lvl="0" indent="0">
              <a:lnSpc>
                <a:spcPct val="80000"/>
              </a:lnSpc>
              <a:spcBef>
                <a:spcPts val="0"/>
              </a:spcBef>
              <a:buClrTx/>
              <a:buSzTx/>
              <a:buNone/>
              <a:defRPr/>
            </a:pPr>
            <a:r>
              <a:rPr lang="en-US" sz="3600" dirty="0"/>
              <a:t>50 is greater than 45 but smaller than 79 and 55. So, it will be inserted as a left subtree of 55.</a:t>
            </a:r>
          </a:p>
          <a:p>
            <a:pPr marL="0" lvl="0" indent="0">
              <a:lnSpc>
                <a:spcPct val="80000"/>
              </a:lnSpc>
              <a:spcBef>
                <a:spcPts val="0"/>
              </a:spcBef>
              <a:buClrTx/>
              <a:buSzTx/>
              <a:buNone/>
              <a:defRPr/>
            </a:pPr>
            <a:endParaRPr lang="en-US" sz="3600" dirty="0"/>
          </a:p>
        </p:txBody>
      </p:sp>
      <p:pic>
        <p:nvPicPr>
          <p:cNvPr id="10242" name="Picture 2" descr="inary Search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6412" y="2209800"/>
            <a:ext cx="502001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528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F751A-7F57-1386-19D8-12277D275F84}"/>
              </a:ext>
            </a:extLst>
          </p:cNvPr>
          <p:cNvSpPr>
            <a:spLocks noGrp="1"/>
          </p:cNvSpPr>
          <p:nvPr>
            <p:ph type="title"/>
          </p:nvPr>
        </p:nvSpPr>
        <p:spPr/>
        <p:txBody>
          <a:bodyPr/>
          <a:lstStyle/>
          <a:p>
            <a:r>
              <a:rPr lang="fr-FR" b="1" i="0" dirty="0" err="1">
                <a:solidFill>
                  <a:srgbClr val="1F1F1F"/>
                </a:solidFill>
                <a:effectLst/>
                <a:latin typeface="Google Sans"/>
              </a:rPr>
              <a:t>Elements</a:t>
            </a:r>
            <a:r>
              <a:rPr lang="fr-FR" b="1" i="0" dirty="0">
                <a:solidFill>
                  <a:srgbClr val="1F1F1F"/>
                </a:solidFill>
                <a:effectLst/>
                <a:latin typeface="Google Sans"/>
              </a:rPr>
              <a:t>:</a:t>
            </a:r>
            <a:r>
              <a:rPr lang="fr-FR" b="0" i="0" dirty="0">
                <a:solidFill>
                  <a:srgbClr val="1F1F1F"/>
                </a:solidFill>
                <a:effectLst/>
                <a:latin typeface="Google Sans"/>
              </a:rPr>
              <a:t> 50, 30, 20, 40, 70, 60, 80</a:t>
            </a:r>
            <a:endParaRPr lang="en-IN" dirty="0"/>
          </a:p>
        </p:txBody>
      </p:sp>
      <p:sp>
        <p:nvSpPr>
          <p:cNvPr id="7" name="Content Placeholder 6">
            <a:extLst>
              <a:ext uri="{FF2B5EF4-FFF2-40B4-BE49-F238E27FC236}">
                <a16:creationId xmlns:a16="http://schemas.microsoft.com/office/drawing/2014/main" id="{81C7892D-22C4-ED5A-DE64-93E500A54F63}"/>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118228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C45B18-1E99-43DC-6C01-8E7AC89382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247146-9DB1-9E7C-65F5-DF3022F3D6A9}"/>
              </a:ext>
            </a:extLst>
          </p:cNvPr>
          <p:cNvSpPr>
            <a:spLocks noGrp="1"/>
          </p:cNvSpPr>
          <p:nvPr>
            <p:ph type="title"/>
          </p:nvPr>
        </p:nvSpPr>
        <p:spPr/>
        <p:txBody>
          <a:bodyPr/>
          <a:lstStyle/>
          <a:p>
            <a:r>
              <a:rPr lang="fr-FR" b="1" i="0" dirty="0" err="1">
                <a:solidFill>
                  <a:srgbClr val="1F1F1F"/>
                </a:solidFill>
                <a:effectLst/>
                <a:latin typeface="Google Sans"/>
              </a:rPr>
              <a:t>Elements</a:t>
            </a:r>
            <a:r>
              <a:rPr lang="fr-FR" b="1" i="0" dirty="0">
                <a:solidFill>
                  <a:srgbClr val="1F1F1F"/>
                </a:solidFill>
                <a:effectLst/>
                <a:latin typeface="Google Sans"/>
              </a:rPr>
              <a:t>:</a:t>
            </a:r>
            <a:r>
              <a:rPr lang="fr-FR" b="0" i="0" dirty="0">
                <a:solidFill>
                  <a:srgbClr val="1F1F1F"/>
                </a:solidFill>
                <a:effectLst/>
                <a:latin typeface="Google Sans"/>
              </a:rPr>
              <a:t> 50, 30, 20, 40, 70, 60, 80</a:t>
            </a:r>
            <a:endParaRPr lang="en-IN" dirty="0"/>
          </a:p>
        </p:txBody>
      </p:sp>
      <p:pic>
        <p:nvPicPr>
          <p:cNvPr id="5" name="Content Placeholder 4">
            <a:extLst>
              <a:ext uri="{FF2B5EF4-FFF2-40B4-BE49-F238E27FC236}">
                <a16:creationId xmlns:a16="http://schemas.microsoft.com/office/drawing/2014/main" id="{12C2A5AB-2C19-490A-0499-13971F75A620}"/>
              </a:ext>
            </a:extLst>
          </p:cNvPr>
          <p:cNvPicPr>
            <a:picLocks noGrp="1" noChangeAspect="1"/>
          </p:cNvPicPr>
          <p:nvPr>
            <p:ph idx="1"/>
          </p:nvPr>
        </p:nvPicPr>
        <p:blipFill>
          <a:blip r:embed="rId2"/>
          <a:stretch>
            <a:fillRect/>
          </a:stretch>
        </p:blipFill>
        <p:spPr>
          <a:xfrm>
            <a:off x="760412" y="2057400"/>
            <a:ext cx="10515600" cy="3810000"/>
          </a:xfrm>
        </p:spPr>
      </p:pic>
    </p:spTree>
    <p:extLst>
      <p:ext uri="{BB962C8B-B14F-4D97-AF65-F5344CB8AC3E}">
        <p14:creationId xmlns:p14="http://schemas.microsoft.com/office/powerpoint/2010/main" val="4023750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r>
              <a:rPr lang="en-US" sz="2800" b="1" dirty="0"/>
              <a:t>Algorithm to search an element in Binary search tree</a:t>
            </a:r>
          </a:p>
        </p:txBody>
      </p:sp>
      <p:sp>
        <p:nvSpPr>
          <p:cNvPr id="2" name="Content Placeholder 1"/>
          <p:cNvSpPr>
            <a:spLocks noGrp="1"/>
          </p:cNvSpPr>
          <p:nvPr>
            <p:ph idx="1"/>
          </p:nvPr>
        </p:nvSpPr>
        <p:spPr>
          <a:xfrm>
            <a:off x="74611" y="715962"/>
            <a:ext cx="12114213" cy="6142038"/>
          </a:xfrm>
        </p:spPr>
        <p:txBody>
          <a:bodyPr>
            <a:normAutofit lnSpcReduction="10000"/>
          </a:bodyPr>
          <a:lstStyle/>
          <a:p>
            <a:pPr marL="45720" indent="0">
              <a:buNone/>
            </a:pPr>
            <a:r>
              <a:rPr lang="en-US" sz="3600" dirty="0"/>
              <a:t>Search (root, item)  </a:t>
            </a:r>
          </a:p>
          <a:p>
            <a:pPr marL="45720" indent="0">
              <a:buNone/>
            </a:pPr>
            <a:r>
              <a:rPr lang="en-US" sz="3600" dirty="0"/>
              <a:t>Step 1 - if (item = root → data) or (root = NULL)  </a:t>
            </a:r>
          </a:p>
          <a:p>
            <a:pPr marL="45720" indent="0">
              <a:buNone/>
            </a:pPr>
            <a:r>
              <a:rPr lang="en-US" sz="3600" dirty="0"/>
              <a:t>return root  </a:t>
            </a:r>
          </a:p>
          <a:p>
            <a:pPr marL="45720" indent="0">
              <a:buNone/>
            </a:pPr>
            <a:r>
              <a:rPr lang="en-US" sz="3600" dirty="0"/>
              <a:t>else if (item &lt; root → data)  </a:t>
            </a:r>
          </a:p>
          <a:p>
            <a:pPr marL="45720" indent="0">
              <a:buNone/>
            </a:pPr>
            <a:r>
              <a:rPr lang="en-US" sz="3600" dirty="0"/>
              <a:t>return Search(root → left, item)  </a:t>
            </a:r>
          </a:p>
          <a:p>
            <a:pPr marL="45720" indent="0">
              <a:buNone/>
            </a:pPr>
            <a:r>
              <a:rPr lang="en-US" sz="3600" dirty="0"/>
              <a:t>else  </a:t>
            </a:r>
          </a:p>
          <a:p>
            <a:pPr marL="45720" indent="0">
              <a:buNone/>
            </a:pPr>
            <a:r>
              <a:rPr lang="en-US" sz="3600" dirty="0"/>
              <a:t>return Search(root → right, item)  </a:t>
            </a:r>
          </a:p>
          <a:p>
            <a:pPr marL="45720" indent="0">
              <a:buNone/>
            </a:pPr>
            <a:r>
              <a:rPr lang="en-US" sz="3600" dirty="0"/>
              <a:t>END if  </a:t>
            </a:r>
          </a:p>
          <a:p>
            <a:pPr marL="45720" indent="0">
              <a:buNone/>
            </a:pPr>
            <a:r>
              <a:rPr lang="en-US" sz="3600" dirty="0"/>
              <a:t>Step 2 - END  </a:t>
            </a:r>
          </a:p>
          <a:p>
            <a:pPr marL="0" marR="0" lvl="0" indent="0" defTabSz="914400" eaLnBrk="1" fontAlgn="auto" latinLnBrk="0" hangingPunct="1">
              <a:lnSpc>
                <a:spcPct val="80000"/>
              </a:lnSpc>
              <a:spcBef>
                <a:spcPts val="0"/>
              </a:spcBef>
              <a:spcAft>
                <a:spcPts val="0"/>
              </a:spcAft>
              <a:buClrTx/>
              <a:buSzTx/>
              <a:buFont typeface="Wingdings" panose="05000000000000000000" pitchFamily="2" charset="2"/>
              <a:buNone/>
              <a:tabLst/>
              <a:defRPr/>
            </a:pPr>
            <a:endParaRPr lang="en-US" sz="3600" dirty="0"/>
          </a:p>
        </p:txBody>
      </p:sp>
    </p:spTree>
    <p:extLst>
      <p:ext uri="{BB962C8B-B14F-4D97-AF65-F5344CB8AC3E}">
        <p14:creationId xmlns:p14="http://schemas.microsoft.com/office/powerpoint/2010/main" val="28395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r>
              <a:rPr lang="en-US" b="1" dirty="0"/>
              <a:t>Insertion in Binary Search tree</a:t>
            </a:r>
          </a:p>
        </p:txBody>
      </p:sp>
      <p:sp>
        <p:nvSpPr>
          <p:cNvPr id="2" name="Content Placeholder 1"/>
          <p:cNvSpPr>
            <a:spLocks noGrp="1"/>
          </p:cNvSpPr>
          <p:nvPr>
            <p:ph idx="1"/>
          </p:nvPr>
        </p:nvSpPr>
        <p:spPr>
          <a:xfrm>
            <a:off x="74611" y="715962"/>
            <a:ext cx="12114213" cy="6142038"/>
          </a:xfrm>
        </p:spPr>
        <p:txBody>
          <a:bodyPr>
            <a:normAutofit fontScale="92500"/>
          </a:bodyPr>
          <a:lstStyle/>
          <a:p>
            <a:pPr>
              <a:lnSpc>
                <a:spcPct val="150000"/>
              </a:lnSpc>
            </a:pPr>
            <a:r>
              <a:rPr lang="en-US" sz="3600" dirty="0"/>
              <a:t>A new key in BST is always inserted at the leaf.</a:t>
            </a:r>
          </a:p>
          <a:p>
            <a:pPr>
              <a:lnSpc>
                <a:spcPct val="150000"/>
              </a:lnSpc>
            </a:pPr>
            <a:r>
              <a:rPr lang="en-US" sz="3600" dirty="0"/>
              <a:t> To insert an element in BST, we have to start searching from the root node</a:t>
            </a:r>
          </a:p>
          <a:p>
            <a:pPr>
              <a:lnSpc>
                <a:spcPct val="150000"/>
              </a:lnSpc>
            </a:pPr>
            <a:r>
              <a:rPr lang="en-US" sz="3600" dirty="0"/>
              <a:t>if the node to be inserted is less than the root node, then search for an empty location in the left subtree. </a:t>
            </a:r>
          </a:p>
          <a:p>
            <a:pPr>
              <a:lnSpc>
                <a:spcPct val="150000"/>
              </a:lnSpc>
            </a:pPr>
            <a:r>
              <a:rPr lang="en-US" sz="3600" dirty="0"/>
              <a:t>Else, search for the empty location in the right subtree and insert the data</a:t>
            </a:r>
          </a:p>
        </p:txBody>
      </p:sp>
    </p:spTree>
    <p:extLst>
      <p:ext uri="{BB962C8B-B14F-4D97-AF65-F5344CB8AC3E}">
        <p14:creationId xmlns:p14="http://schemas.microsoft.com/office/powerpoint/2010/main" val="1811727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lstStyle/>
          <a:p>
            <a:pPr algn="ctr"/>
            <a:endParaRPr lang="en-US" b="1" dirty="0"/>
          </a:p>
        </p:txBody>
      </p:sp>
      <p:pic>
        <p:nvPicPr>
          <p:cNvPr id="11266" name="Picture 2" descr="inary Search tre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7012" y="1143000"/>
            <a:ext cx="11606631"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025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lstStyle/>
          <a:p>
            <a:pPr algn="ctr"/>
            <a:endParaRPr lang="en-US" b="1" dirty="0"/>
          </a:p>
        </p:txBody>
      </p:sp>
      <p:pic>
        <p:nvPicPr>
          <p:cNvPr id="12290" name="Picture 2" descr="inary Search tre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79410" y="1066800"/>
            <a:ext cx="11652325"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749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a:t>Binary search tree</a:t>
            </a:r>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a:t>In a Binary search tree, the value of left node must be smaller than the parent node</a:t>
            </a:r>
          </a:p>
          <a:p>
            <a:pPr marL="571500" lvl="0" indent="-571500">
              <a:lnSpc>
                <a:spcPct val="150000"/>
              </a:lnSpc>
              <a:spcBef>
                <a:spcPts val="0"/>
              </a:spcBef>
              <a:buClrTx/>
              <a:buSzTx/>
              <a:buFont typeface="Wingdings" charset="2"/>
              <a:buChar char="Ø"/>
              <a:defRPr/>
            </a:pPr>
            <a:r>
              <a:rPr lang="en-US" sz="3600" dirty="0"/>
              <a:t> the value of right node must be greater than the parent node. </a:t>
            </a:r>
          </a:p>
          <a:p>
            <a:pPr marL="571500" lvl="0" indent="-571500">
              <a:lnSpc>
                <a:spcPct val="150000"/>
              </a:lnSpc>
              <a:spcBef>
                <a:spcPts val="0"/>
              </a:spcBef>
              <a:buClrTx/>
              <a:buSzTx/>
              <a:buFont typeface="Wingdings" charset="2"/>
              <a:buChar char="Ø"/>
              <a:defRPr/>
            </a:pPr>
            <a:r>
              <a:rPr lang="en-US" sz="3600" dirty="0"/>
              <a:t>This rule is applied recursively to the left and right subtrees of the root.</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lstStyle/>
          <a:p>
            <a:pPr algn="ctr"/>
            <a:r>
              <a:rPr lang="en-US" b="1" dirty="0"/>
              <a:t>Deletion in Binary Search tree</a:t>
            </a:r>
          </a:p>
        </p:txBody>
      </p:sp>
      <p:sp>
        <p:nvSpPr>
          <p:cNvPr id="2" name="Content Placeholder 1"/>
          <p:cNvSpPr>
            <a:spLocks noGrp="1"/>
          </p:cNvSpPr>
          <p:nvPr>
            <p:ph idx="1"/>
          </p:nvPr>
        </p:nvSpPr>
        <p:spPr>
          <a:xfrm>
            <a:off x="74611" y="715962"/>
            <a:ext cx="12114213" cy="6142038"/>
          </a:xfrm>
        </p:spPr>
        <p:txBody>
          <a:bodyPr>
            <a:normAutofit/>
          </a:bodyPr>
          <a:lstStyle/>
          <a:p>
            <a:pPr>
              <a:lnSpc>
                <a:spcPct val="100000"/>
              </a:lnSpc>
            </a:pPr>
            <a:r>
              <a:rPr lang="en-US" sz="3600" dirty="0"/>
              <a:t>In a binary search tree, we must delete a node from the tree by keeping in mind that the property of BST is not violated. To delete a node from BST, there are three possible situations occur -</a:t>
            </a:r>
          </a:p>
          <a:p>
            <a:pPr>
              <a:buFont typeface="Wingdings" charset="2"/>
              <a:buChar char="ü"/>
            </a:pPr>
            <a:r>
              <a:rPr lang="en-US" sz="3600" b="1" dirty="0">
                <a:solidFill>
                  <a:srgbClr val="C00000"/>
                </a:solidFill>
              </a:rPr>
              <a:t>The node to be deleted is the leaf node, or,</a:t>
            </a:r>
          </a:p>
          <a:p>
            <a:pPr>
              <a:buFont typeface="Wingdings" charset="2"/>
              <a:buChar char="ü"/>
            </a:pPr>
            <a:r>
              <a:rPr lang="en-US" sz="3600" b="1" dirty="0">
                <a:solidFill>
                  <a:srgbClr val="C00000"/>
                </a:solidFill>
              </a:rPr>
              <a:t>The node to be deleted has only one child, and,</a:t>
            </a:r>
          </a:p>
          <a:p>
            <a:pPr>
              <a:lnSpc>
                <a:spcPct val="100000"/>
              </a:lnSpc>
              <a:buFont typeface="Wingdings" charset="2"/>
              <a:buChar char="ü"/>
            </a:pPr>
            <a:r>
              <a:rPr lang="en-US" sz="3600" b="1" dirty="0">
                <a:solidFill>
                  <a:srgbClr val="C00000"/>
                </a:solidFill>
              </a:rPr>
              <a:t>The node to be deleted has two children</a:t>
            </a:r>
          </a:p>
        </p:txBody>
      </p:sp>
    </p:spTree>
    <p:extLst>
      <p:ext uri="{BB962C8B-B14F-4D97-AF65-F5344CB8AC3E}">
        <p14:creationId xmlns:p14="http://schemas.microsoft.com/office/powerpoint/2010/main" val="1649295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fontScale="90000"/>
          </a:bodyPr>
          <a:lstStyle/>
          <a:p>
            <a:pPr algn="ctr"/>
            <a:r>
              <a:rPr lang="en-US" b="1" dirty="0"/>
              <a:t>When the node to be deleted is the leaf node</a:t>
            </a:r>
            <a:endParaRPr lang="en-US" dirty="0"/>
          </a:p>
        </p:txBody>
      </p:sp>
      <p:sp>
        <p:nvSpPr>
          <p:cNvPr id="2" name="Content Placeholder 1"/>
          <p:cNvSpPr>
            <a:spLocks noGrp="1"/>
          </p:cNvSpPr>
          <p:nvPr>
            <p:ph idx="1"/>
          </p:nvPr>
        </p:nvSpPr>
        <p:spPr>
          <a:xfrm>
            <a:off x="74611" y="715962"/>
            <a:ext cx="12114213" cy="6142038"/>
          </a:xfrm>
        </p:spPr>
        <p:txBody>
          <a:bodyPr>
            <a:normAutofit/>
          </a:bodyPr>
          <a:lstStyle/>
          <a:p>
            <a:pPr>
              <a:lnSpc>
                <a:spcPct val="100000"/>
              </a:lnSpc>
            </a:pPr>
            <a:r>
              <a:rPr lang="en-US" sz="3600" dirty="0"/>
              <a:t>It is the simplest case to delete a node in BST. Here, we have to replace the leaf node with NULL and simply free the allocated space.</a:t>
            </a:r>
          </a:p>
          <a:p>
            <a:pPr>
              <a:lnSpc>
                <a:spcPct val="100000"/>
              </a:lnSpc>
            </a:pPr>
            <a:r>
              <a:rPr lang="en-US" sz="3600" dirty="0"/>
              <a:t>We can see the process to delete a leaf node from BST in the below image.</a:t>
            </a:r>
          </a:p>
        </p:txBody>
      </p:sp>
    </p:spTree>
    <p:extLst>
      <p:ext uri="{BB962C8B-B14F-4D97-AF65-F5344CB8AC3E}">
        <p14:creationId xmlns:p14="http://schemas.microsoft.com/office/powerpoint/2010/main" val="219382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lstStyle/>
          <a:p>
            <a:pPr algn="ctr"/>
            <a:endParaRPr lang="en-US" dirty="0"/>
          </a:p>
        </p:txBody>
      </p:sp>
      <p:pic>
        <p:nvPicPr>
          <p:cNvPr id="1026" name="Picture 2" descr="inary Search tre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6612" y="3276600"/>
            <a:ext cx="8813800" cy="2921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065212" y="990600"/>
            <a:ext cx="9829800" cy="2062103"/>
          </a:xfrm>
          <a:prstGeom prst="rect">
            <a:avLst/>
          </a:prstGeom>
        </p:spPr>
        <p:txBody>
          <a:bodyPr wrap="square">
            <a:spAutoFit/>
          </a:bodyPr>
          <a:lstStyle/>
          <a:p>
            <a:r>
              <a:rPr lang="en-US" dirty="0"/>
              <a:t>.</a:t>
            </a:r>
            <a:r>
              <a:rPr lang="en-US" sz="3200" dirty="0"/>
              <a:t>In below image, suppose we have to delete node 90, as the node to be deleted is a leaf node, so it will be replaced with NULL, and the allocated space will free</a:t>
            </a:r>
          </a:p>
        </p:txBody>
      </p:sp>
    </p:spTree>
    <p:extLst>
      <p:ext uri="{BB962C8B-B14F-4D97-AF65-F5344CB8AC3E}">
        <p14:creationId xmlns:p14="http://schemas.microsoft.com/office/powerpoint/2010/main" val="361062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r>
              <a:rPr lang="en-US" sz="3200" b="1" dirty="0"/>
              <a:t>When the node to be deleted has only one child</a:t>
            </a:r>
            <a:endParaRPr lang="en-US" sz="3200" dirty="0"/>
          </a:p>
        </p:txBody>
      </p:sp>
      <p:sp>
        <p:nvSpPr>
          <p:cNvPr id="2" name="Content Placeholder 1"/>
          <p:cNvSpPr>
            <a:spLocks noGrp="1"/>
          </p:cNvSpPr>
          <p:nvPr>
            <p:ph idx="1"/>
          </p:nvPr>
        </p:nvSpPr>
        <p:spPr>
          <a:xfrm>
            <a:off x="74611" y="715962"/>
            <a:ext cx="12114213" cy="6142038"/>
          </a:xfrm>
        </p:spPr>
        <p:txBody>
          <a:bodyPr>
            <a:normAutofit/>
          </a:bodyPr>
          <a:lstStyle/>
          <a:p>
            <a:pPr>
              <a:lnSpc>
                <a:spcPct val="100000"/>
              </a:lnSpc>
            </a:pPr>
            <a:r>
              <a:rPr lang="en-US" sz="3600" dirty="0"/>
              <a:t>In this case, we have to replace the target node with its child, and then delete the child node.</a:t>
            </a:r>
          </a:p>
          <a:p>
            <a:pPr>
              <a:lnSpc>
                <a:spcPct val="100000"/>
              </a:lnSpc>
            </a:pPr>
            <a:r>
              <a:rPr lang="en-US" sz="3600" dirty="0"/>
              <a:t> It means that after replacing the target node with its child node, the child node will now contain the value to be deleted.</a:t>
            </a:r>
          </a:p>
          <a:p>
            <a:pPr>
              <a:lnSpc>
                <a:spcPct val="100000"/>
              </a:lnSpc>
            </a:pPr>
            <a:r>
              <a:rPr lang="en-US" sz="3600" dirty="0"/>
              <a:t> So, we simply have to replace the child node with NULL and free up the allocated space.</a:t>
            </a:r>
          </a:p>
        </p:txBody>
      </p:sp>
    </p:spTree>
    <p:extLst>
      <p:ext uri="{BB962C8B-B14F-4D97-AF65-F5344CB8AC3E}">
        <p14:creationId xmlns:p14="http://schemas.microsoft.com/office/powerpoint/2010/main" val="987035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lstStyle/>
          <a:p>
            <a:pPr algn="ctr"/>
            <a:endParaRPr lang="en-US" dirty="0"/>
          </a:p>
        </p:txBody>
      </p:sp>
      <p:sp>
        <p:nvSpPr>
          <p:cNvPr id="2" name="Content Placeholder 1"/>
          <p:cNvSpPr>
            <a:spLocks noGrp="1"/>
          </p:cNvSpPr>
          <p:nvPr>
            <p:ph idx="1"/>
          </p:nvPr>
        </p:nvSpPr>
        <p:spPr>
          <a:xfrm>
            <a:off x="-16829" y="731202"/>
            <a:ext cx="12114213" cy="6142038"/>
          </a:xfrm>
        </p:spPr>
        <p:txBody>
          <a:bodyPr>
            <a:normAutofit/>
          </a:bodyPr>
          <a:lstStyle/>
          <a:p>
            <a:pPr>
              <a:lnSpc>
                <a:spcPct val="100000"/>
              </a:lnSpc>
            </a:pPr>
            <a:r>
              <a:rPr lang="en-US" sz="3600" dirty="0"/>
              <a:t>We can see the process of deleting a node with one child from BST in the below image. </a:t>
            </a:r>
          </a:p>
          <a:p>
            <a:pPr>
              <a:lnSpc>
                <a:spcPct val="100000"/>
              </a:lnSpc>
            </a:pPr>
            <a:r>
              <a:rPr lang="en-US" sz="3600" dirty="0"/>
              <a:t>In the below image, suppose we have to delete the node 79, as the node to be deleted has only one child, so it will be replaced with its child 55.</a:t>
            </a:r>
          </a:p>
          <a:p>
            <a:pPr>
              <a:lnSpc>
                <a:spcPct val="100000"/>
              </a:lnSpc>
            </a:pPr>
            <a:r>
              <a:rPr lang="en-US" sz="3600" dirty="0"/>
              <a:t>So, the replaced node 79 will now be a leaf node that can be easily deleted</a:t>
            </a:r>
          </a:p>
        </p:txBody>
      </p:sp>
      <p:pic>
        <p:nvPicPr>
          <p:cNvPr id="2050" name="Picture 2" descr="inary Search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9212" y="4572000"/>
            <a:ext cx="5486400" cy="200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85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fontScale="90000"/>
          </a:bodyPr>
          <a:lstStyle/>
          <a:p>
            <a:pPr algn="ctr"/>
            <a:r>
              <a:rPr lang="en-US" b="1" dirty="0"/>
              <a:t>When the node to be deleted has two children</a:t>
            </a:r>
            <a:endParaRPr lang="en-US" dirty="0"/>
          </a:p>
        </p:txBody>
      </p:sp>
      <p:sp>
        <p:nvSpPr>
          <p:cNvPr id="2" name="Content Placeholder 1"/>
          <p:cNvSpPr>
            <a:spLocks noGrp="1"/>
          </p:cNvSpPr>
          <p:nvPr>
            <p:ph idx="1"/>
          </p:nvPr>
        </p:nvSpPr>
        <p:spPr>
          <a:xfrm>
            <a:off x="74611" y="715962"/>
            <a:ext cx="12114213" cy="6142038"/>
          </a:xfrm>
        </p:spPr>
        <p:txBody>
          <a:bodyPr>
            <a:normAutofit lnSpcReduction="10000"/>
          </a:bodyPr>
          <a:lstStyle/>
          <a:p>
            <a:pPr>
              <a:lnSpc>
                <a:spcPct val="100000"/>
              </a:lnSpc>
            </a:pPr>
            <a:r>
              <a:rPr lang="en-US" sz="3600" dirty="0"/>
              <a:t>This case of deleting a node in BST is a bit complex among other two cases. In such a case, the steps to be followed are listed as follows -</a:t>
            </a:r>
          </a:p>
          <a:p>
            <a:pPr>
              <a:lnSpc>
                <a:spcPct val="100000"/>
              </a:lnSpc>
            </a:pPr>
            <a:r>
              <a:rPr lang="en-US" sz="3600" dirty="0"/>
              <a:t>First, find the </a:t>
            </a:r>
            <a:r>
              <a:rPr lang="en-US" sz="3600" dirty="0" err="1"/>
              <a:t>inorder</a:t>
            </a:r>
            <a:r>
              <a:rPr lang="en-US" sz="3600" dirty="0"/>
              <a:t> successor of the node to be deleted.</a:t>
            </a:r>
          </a:p>
          <a:p>
            <a:pPr>
              <a:lnSpc>
                <a:spcPct val="100000"/>
              </a:lnSpc>
            </a:pPr>
            <a:r>
              <a:rPr lang="en-US" sz="3600" dirty="0"/>
              <a:t>After that, replace that node with the </a:t>
            </a:r>
            <a:r>
              <a:rPr lang="en-US" sz="3600" dirty="0" err="1"/>
              <a:t>inorder</a:t>
            </a:r>
            <a:r>
              <a:rPr lang="en-US" sz="3600" dirty="0"/>
              <a:t> successor until the target node is placed at the leaf of tree.</a:t>
            </a:r>
          </a:p>
          <a:p>
            <a:pPr>
              <a:lnSpc>
                <a:spcPct val="100000"/>
              </a:lnSpc>
            </a:pPr>
            <a:r>
              <a:rPr lang="en-US" sz="3600" dirty="0"/>
              <a:t>And at last, replace the node with NULL and free up the allocated space.</a:t>
            </a:r>
          </a:p>
          <a:p>
            <a:pPr>
              <a:buFont typeface="Arial" panose="020B0604020202020204" pitchFamily="34" charset="0"/>
              <a:buChar char="•"/>
            </a:pPr>
            <a:endParaRPr lang="en-US" sz="3600" dirty="0"/>
          </a:p>
        </p:txBody>
      </p:sp>
    </p:spTree>
    <p:extLst>
      <p:ext uri="{BB962C8B-B14F-4D97-AF65-F5344CB8AC3E}">
        <p14:creationId xmlns:p14="http://schemas.microsoft.com/office/powerpoint/2010/main" val="1863598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sp>
        <p:nvSpPr>
          <p:cNvPr id="2" name="Content Placeholder 1"/>
          <p:cNvSpPr>
            <a:spLocks noGrp="1"/>
          </p:cNvSpPr>
          <p:nvPr>
            <p:ph idx="1"/>
          </p:nvPr>
        </p:nvSpPr>
        <p:spPr>
          <a:xfrm>
            <a:off x="74611" y="715962"/>
            <a:ext cx="12114213" cy="6142038"/>
          </a:xfrm>
        </p:spPr>
        <p:txBody>
          <a:bodyPr>
            <a:normAutofit/>
          </a:bodyPr>
          <a:lstStyle/>
          <a:p>
            <a:pPr>
              <a:lnSpc>
                <a:spcPct val="100000"/>
              </a:lnSpc>
            </a:pPr>
            <a:r>
              <a:rPr lang="en-US" sz="3600" dirty="0"/>
              <a:t>The </a:t>
            </a:r>
            <a:r>
              <a:rPr lang="en-US" sz="3600" dirty="0" err="1"/>
              <a:t>inorder</a:t>
            </a:r>
            <a:r>
              <a:rPr lang="en-US" sz="3600" dirty="0"/>
              <a:t> successor is required when the right child of the node is not empty. </a:t>
            </a:r>
            <a:r>
              <a:rPr lang="en-US" sz="3600" b="1" dirty="0">
                <a:solidFill>
                  <a:srgbClr val="C00000"/>
                </a:solidFill>
              </a:rPr>
              <a:t>We can obtain the </a:t>
            </a:r>
            <a:r>
              <a:rPr lang="en-US" sz="3600" b="1" dirty="0" err="1">
                <a:solidFill>
                  <a:srgbClr val="C00000"/>
                </a:solidFill>
              </a:rPr>
              <a:t>inorder</a:t>
            </a:r>
            <a:r>
              <a:rPr lang="en-US" sz="3600" b="1" dirty="0">
                <a:solidFill>
                  <a:srgbClr val="C00000"/>
                </a:solidFill>
              </a:rPr>
              <a:t> successor by finding the minimum element in the right child of the node.</a:t>
            </a:r>
          </a:p>
          <a:p>
            <a:pPr>
              <a:lnSpc>
                <a:spcPct val="100000"/>
              </a:lnSpc>
            </a:pPr>
            <a:r>
              <a:rPr lang="en-US" sz="3600" dirty="0"/>
              <a:t>We can see the process of deleting a node with two children from BST in the below image. </a:t>
            </a:r>
          </a:p>
        </p:txBody>
      </p:sp>
    </p:spTree>
    <p:extLst>
      <p:ext uri="{BB962C8B-B14F-4D97-AF65-F5344CB8AC3E}">
        <p14:creationId xmlns:p14="http://schemas.microsoft.com/office/powerpoint/2010/main" val="202025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r>
              <a:rPr lang="en-US" dirty="0"/>
              <a:t>‘</a:t>
            </a:r>
          </a:p>
        </p:txBody>
      </p:sp>
      <p:sp>
        <p:nvSpPr>
          <p:cNvPr id="2" name="Content Placeholder 1"/>
          <p:cNvSpPr>
            <a:spLocks noGrp="1"/>
          </p:cNvSpPr>
          <p:nvPr>
            <p:ph idx="1"/>
          </p:nvPr>
        </p:nvSpPr>
        <p:spPr>
          <a:xfrm>
            <a:off x="-231777" y="754062"/>
            <a:ext cx="12114213" cy="6142038"/>
          </a:xfrm>
        </p:spPr>
        <p:txBody>
          <a:bodyPr>
            <a:normAutofit/>
          </a:bodyPr>
          <a:lstStyle/>
          <a:p>
            <a:pPr>
              <a:lnSpc>
                <a:spcPct val="100000"/>
              </a:lnSpc>
            </a:pPr>
            <a:r>
              <a:rPr lang="en-US" sz="3600" dirty="0"/>
              <a:t>In the below image, suppose we have to delete node 45 that is the root node, as the node to be deleted has two children, so it will be replaced with its </a:t>
            </a:r>
            <a:r>
              <a:rPr lang="en-US" sz="3600" dirty="0" err="1"/>
              <a:t>inorder</a:t>
            </a:r>
            <a:r>
              <a:rPr lang="en-US" sz="3600" dirty="0"/>
              <a:t> successor. Now, node 45 will be at the leaf of the tree so that it can be deleted easily</a:t>
            </a:r>
          </a:p>
        </p:txBody>
      </p:sp>
      <p:pic>
        <p:nvPicPr>
          <p:cNvPr id="3074" name="Picture 2" descr="inary Search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2412" y="3886200"/>
            <a:ext cx="8047383"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9608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COMPLEXITY</a:t>
            </a:r>
          </a:p>
        </p:txBody>
      </p:sp>
      <p:sp>
        <p:nvSpPr>
          <p:cNvPr id="3" name="Content Placeholder 2"/>
          <p:cNvSpPr>
            <a:spLocks noGrp="1"/>
          </p:cNvSpPr>
          <p:nvPr>
            <p:ph idx="1"/>
          </p:nvPr>
        </p:nvSpPr>
        <p:spPr>
          <a:xfrm>
            <a:off x="1370012" y="2895600"/>
            <a:ext cx="9753600" cy="762000"/>
          </a:xfrm>
        </p:spPr>
        <p:txBody>
          <a:bodyPr/>
          <a:lstStyle/>
          <a:p>
            <a:pPr marL="45720" indent="0">
              <a:buNone/>
            </a:pPr>
            <a:r>
              <a:rPr lang="en-US" dirty="0"/>
              <a:t>BST </a:t>
            </a:r>
          </a:p>
        </p:txBody>
      </p:sp>
    </p:spTree>
    <p:extLst>
      <p:ext uri="{BB962C8B-B14F-4D97-AF65-F5344CB8AC3E}">
        <p14:creationId xmlns:p14="http://schemas.microsoft.com/office/powerpoint/2010/main" val="570050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a:t>Binary </a:t>
            </a:r>
            <a:r>
              <a:rPr lang="en-US" sz="2800" b="1" dirty="0"/>
              <a:t>search tree</a:t>
            </a:r>
          </a:p>
        </p:txBody>
      </p:sp>
      <p:pic>
        <p:nvPicPr>
          <p:cNvPr id="1026" name="Picture 2" descr="inary Search tre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22412" y="1524000"/>
            <a:ext cx="6870515"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106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a:t>advantages</a:t>
            </a:r>
          </a:p>
        </p:txBody>
      </p:sp>
      <p:sp>
        <p:nvSpPr>
          <p:cNvPr id="2" name="Content Placeholder 1"/>
          <p:cNvSpPr>
            <a:spLocks noGrp="1"/>
          </p:cNvSpPr>
          <p:nvPr>
            <p:ph idx="1"/>
          </p:nvPr>
        </p:nvSpPr>
        <p:spPr>
          <a:xfrm>
            <a:off x="74611" y="715962"/>
            <a:ext cx="12114213" cy="6142038"/>
          </a:xfrm>
        </p:spPr>
        <p:txBody>
          <a:bodyPr>
            <a:normAutofit/>
          </a:bodyPr>
          <a:lstStyle/>
          <a:p>
            <a:pPr>
              <a:lnSpc>
                <a:spcPct val="150000"/>
              </a:lnSpc>
            </a:pPr>
            <a:r>
              <a:rPr lang="en-US" sz="3600" dirty="0"/>
              <a:t>Searching an element in the Binary search tree is easy as we always have a hint that which subtree has the desired element.</a:t>
            </a:r>
          </a:p>
          <a:p>
            <a:pPr>
              <a:lnSpc>
                <a:spcPct val="150000"/>
              </a:lnSpc>
            </a:pPr>
            <a:r>
              <a:rPr lang="en-US" sz="3600" dirty="0"/>
              <a:t>As compared to array and linked lists, insertion and deletion operations are faster in BST.</a:t>
            </a:r>
          </a:p>
          <a:p>
            <a:pPr marL="0" marR="0" lvl="0" indent="0" defTabSz="914400" eaLnBrk="1" fontAlgn="auto" latinLnBrk="0" hangingPunct="1">
              <a:lnSpc>
                <a:spcPct val="80000"/>
              </a:lnSpc>
              <a:spcBef>
                <a:spcPts val="0"/>
              </a:spcBef>
              <a:spcAft>
                <a:spcPts val="0"/>
              </a:spcAft>
              <a:buClrTx/>
              <a:buSzTx/>
              <a:buFont typeface="Wingdings" panose="05000000000000000000" pitchFamily="2" charset="2"/>
              <a:buNone/>
              <a:tabLst/>
              <a:defRPr/>
            </a:pPr>
            <a:endParaRPr lang="en-US" sz="3600" dirty="0"/>
          </a:p>
        </p:txBody>
      </p:sp>
    </p:spTree>
    <p:extLst>
      <p:ext uri="{BB962C8B-B14F-4D97-AF65-F5344CB8AC3E}">
        <p14:creationId xmlns:p14="http://schemas.microsoft.com/office/powerpoint/2010/main" val="1528842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a:t>creating a binary search tree</a:t>
            </a:r>
          </a:p>
        </p:txBody>
      </p:sp>
      <p:sp>
        <p:nvSpPr>
          <p:cNvPr id="2" name="Content Placeholder 1"/>
          <p:cNvSpPr>
            <a:spLocks noGrp="1"/>
          </p:cNvSpPr>
          <p:nvPr>
            <p:ph idx="1"/>
          </p:nvPr>
        </p:nvSpPr>
        <p:spPr>
          <a:xfrm>
            <a:off x="74611" y="715962"/>
            <a:ext cx="12114213" cy="6142038"/>
          </a:xfrm>
        </p:spPr>
        <p:txBody>
          <a:bodyPr>
            <a:normAutofit/>
          </a:bodyPr>
          <a:lstStyle/>
          <a:p>
            <a:pPr marL="0" lvl="0" indent="0">
              <a:lnSpc>
                <a:spcPct val="80000"/>
              </a:lnSpc>
              <a:spcBef>
                <a:spcPts val="0"/>
              </a:spcBef>
              <a:buClrTx/>
              <a:buSzTx/>
              <a:buNone/>
              <a:defRPr/>
            </a:pPr>
            <a:r>
              <a:rPr lang="fi-FI" sz="3600" b="1" dirty="0"/>
              <a:t>45, 15, 79, 90, 10, 55, 12, 20, 50</a:t>
            </a:r>
          </a:p>
          <a:p>
            <a:pPr marL="0" lvl="0" indent="0">
              <a:lnSpc>
                <a:spcPct val="80000"/>
              </a:lnSpc>
              <a:spcBef>
                <a:spcPts val="0"/>
              </a:spcBef>
              <a:buClrTx/>
              <a:buSzTx/>
              <a:buNone/>
              <a:defRPr/>
            </a:pPr>
            <a:endParaRPr lang="fi-FI" sz="3600" dirty="0"/>
          </a:p>
          <a:p>
            <a:pPr marL="0" lvl="0" indent="0">
              <a:lnSpc>
                <a:spcPct val="80000"/>
              </a:lnSpc>
              <a:spcBef>
                <a:spcPts val="0"/>
              </a:spcBef>
              <a:buClrTx/>
              <a:buSzTx/>
              <a:buNone/>
              <a:defRPr/>
            </a:pPr>
            <a:r>
              <a:rPr lang="fi-FI" sz="3600" dirty="0" err="1"/>
              <a:t>First</a:t>
            </a:r>
            <a:r>
              <a:rPr lang="fi-FI" sz="3600" dirty="0"/>
              <a:t>, </a:t>
            </a:r>
            <a:r>
              <a:rPr lang="fi-FI" sz="3600" dirty="0" err="1"/>
              <a:t>we</a:t>
            </a:r>
            <a:r>
              <a:rPr lang="fi-FI" sz="3600" dirty="0"/>
              <a:t> </a:t>
            </a:r>
            <a:r>
              <a:rPr lang="fi-FI" sz="3600" dirty="0" err="1"/>
              <a:t>have</a:t>
            </a:r>
            <a:r>
              <a:rPr lang="fi-FI" sz="3600" dirty="0"/>
              <a:t> to </a:t>
            </a:r>
            <a:r>
              <a:rPr lang="fi-FI" sz="3600" dirty="0" err="1"/>
              <a:t>insert</a:t>
            </a:r>
            <a:r>
              <a:rPr lang="fi-FI" sz="3600" dirty="0"/>
              <a:t> </a:t>
            </a:r>
            <a:r>
              <a:rPr lang="fi-FI" sz="3600" b="1" dirty="0"/>
              <a:t>45</a:t>
            </a:r>
            <a:r>
              <a:rPr lang="fi-FI" sz="3600" dirty="0"/>
              <a:t> into </a:t>
            </a:r>
            <a:r>
              <a:rPr lang="fi-FI" sz="3600" dirty="0" err="1"/>
              <a:t>the</a:t>
            </a:r>
            <a:r>
              <a:rPr lang="fi-FI" sz="3600" dirty="0"/>
              <a:t> </a:t>
            </a:r>
            <a:r>
              <a:rPr lang="fi-FI" sz="3600" dirty="0" err="1"/>
              <a:t>tree</a:t>
            </a:r>
            <a:r>
              <a:rPr lang="fi-FI" sz="3600" dirty="0"/>
              <a:t> as </a:t>
            </a:r>
            <a:r>
              <a:rPr lang="fi-FI" sz="3600" dirty="0" err="1"/>
              <a:t>the</a:t>
            </a:r>
            <a:r>
              <a:rPr lang="fi-FI" sz="3600" dirty="0"/>
              <a:t> </a:t>
            </a:r>
            <a:r>
              <a:rPr lang="fi-FI" sz="3600" dirty="0" err="1"/>
              <a:t>root</a:t>
            </a:r>
            <a:r>
              <a:rPr lang="fi-FI" sz="3600" dirty="0"/>
              <a:t> of </a:t>
            </a:r>
            <a:r>
              <a:rPr lang="fi-FI" sz="3600" dirty="0" err="1"/>
              <a:t>the</a:t>
            </a:r>
            <a:r>
              <a:rPr lang="fi-FI" sz="3600" dirty="0"/>
              <a:t> </a:t>
            </a:r>
            <a:r>
              <a:rPr lang="fi-FI" sz="3600" dirty="0" err="1"/>
              <a:t>tree</a:t>
            </a:r>
            <a:r>
              <a:rPr lang="fi-FI" sz="3600" dirty="0"/>
              <a:t>.</a:t>
            </a:r>
          </a:p>
          <a:p>
            <a:pPr marL="0" lvl="0" indent="0">
              <a:lnSpc>
                <a:spcPct val="80000"/>
              </a:lnSpc>
              <a:spcBef>
                <a:spcPts val="0"/>
              </a:spcBef>
              <a:buClrTx/>
              <a:buSzTx/>
              <a:buNone/>
              <a:defRPr/>
            </a:pPr>
            <a:endParaRPr lang="fi-FI" sz="3600" dirty="0"/>
          </a:p>
          <a:p>
            <a:pPr marL="0" lvl="0" indent="0">
              <a:lnSpc>
                <a:spcPct val="80000"/>
              </a:lnSpc>
              <a:spcBef>
                <a:spcPts val="0"/>
              </a:spcBef>
              <a:buClrTx/>
              <a:buSzTx/>
              <a:buNone/>
              <a:defRPr/>
            </a:pPr>
            <a:endParaRPr lang="en-US" sz="3600" dirty="0"/>
          </a:p>
        </p:txBody>
      </p:sp>
      <p:pic>
        <p:nvPicPr>
          <p:cNvPr id="2050" name="Picture 2" descr="inary Search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1212" y="2743200"/>
            <a:ext cx="1143000" cy="2189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736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a:t>Binary </a:t>
            </a:r>
            <a:r>
              <a:rPr lang="en-US" sz="2800" b="1" dirty="0"/>
              <a:t>search tree</a:t>
            </a:r>
          </a:p>
        </p:txBody>
      </p:sp>
      <p:sp>
        <p:nvSpPr>
          <p:cNvPr id="2" name="Content Placeholder 1"/>
          <p:cNvSpPr>
            <a:spLocks noGrp="1"/>
          </p:cNvSpPr>
          <p:nvPr>
            <p:ph idx="1"/>
          </p:nvPr>
        </p:nvSpPr>
        <p:spPr>
          <a:xfrm>
            <a:off x="74611" y="715962"/>
            <a:ext cx="12114213" cy="6142038"/>
          </a:xfrm>
        </p:spPr>
        <p:txBody>
          <a:bodyPr>
            <a:normAutofit/>
          </a:bodyPr>
          <a:lstStyle/>
          <a:p>
            <a:pPr marL="0" lvl="0" indent="0">
              <a:lnSpc>
                <a:spcPct val="80000"/>
              </a:lnSpc>
              <a:spcBef>
                <a:spcPts val="0"/>
              </a:spcBef>
              <a:buClrTx/>
              <a:buSzTx/>
              <a:buNone/>
              <a:defRPr/>
            </a:pPr>
            <a:r>
              <a:rPr lang="en-US" sz="3600" b="1" dirty="0"/>
              <a:t>Step 2 - Insert 15.</a:t>
            </a:r>
          </a:p>
          <a:p>
            <a:pPr marL="0" lvl="0" indent="0">
              <a:lnSpc>
                <a:spcPct val="80000"/>
              </a:lnSpc>
              <a:spcBef>
                <a:spcPts val="0"/>
              </a:spcBef>
              <a:buClrTx/>
              <a:buSzTx/>
              <a:buNone/>
              <a:defRPr/>
            </a:pPr>
            <a:endParaRPr lang="en-US" sz="3600" b="1" dirty="0"/>
          </a:p>
          <a:p>
            <a:pPr marL="0" indent="0">
              <a:lnSpc>
                <a:spcPct val="150000"/>
              </a:lnSpc>
              <a:spcBef>
                <a:spcPts val="0"/>
              </a:spcBef>
              <a:buClrTx/>
              <a:buSzTx/>
              <a:buNone/>
              <a:defRPr/>
            </a:pPr>
            <a:r>
              <a:rPr lang="en-US" sz="3600" dirty="0"/>
              <a:t>As 15 is smaller than 45, so insert it as the root node of the left subtree</a:t>
            </a:r>
          </a:p>
          <a:p>
            <a:pPr marL="0" indent="0">
              <a:lnSpc>
                <a:spcPct val="150000"/>
              </a:lnSpc>
              <a:spcBef>
                <a:spcPts val="0"/>
              </a:spcBef>
              <a:buClrTx/>
              <a:buSzTx/>
              <a:buNone/>
              <a:defRPr/>
            </a:pPr>
            <a:endParaRPr lang="en-US" sz="3600" dirty="0"/>
          </a:p>
        </p:txBody>
      </p:sp>
      <p:pic>
        <p:nvPicPr>
          <p:cNvPr id="3074" name="Picture 2" descr="inary Search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1812" y="2667000"/>
            <a:ext cx="2995168"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3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a:t>Binary </a:t>
            </a:r>
            <a:r>
              <a:rPr lang="en-US" sz="2800" b="1" dirty="0"/>
              <a:t>search tree</a:t>
            </a:r>
          </a:p>
        </p:txBody>
      </p:sp>
      <p:sp>
        <p:nvSpPr>
          <p:cNvPr id="2" name="Content Placeholder 1"/>
          <p:cNvSpPr>
            <a:spLocks noGrp="1"/>
          </p:cNvSpPr>
          <p:nvPr>
            <p:ph idx="1"/>
          </p:nvPr>
        </p:nvSpPr>
        <p:spPr>
          <a:xfrm>
            <a:off x="74611" y="715962"/>
            <a:ext cx="12114213" cy="6142038"/>
          </a:xfrm>
        </p:spPr>
        <p:txBody>
          <a:bodyPr>
            <a:normAutofit/>
          </a:bodyPr>
          <a:lstStyle/>
          <a:p>
            <a:pPr marL="0" lvl="0" indent="0">
              <a:lnSpc>
                <a:spcPct val="80000"/>
              </a:lnSpc>
              <a:spcBef>
                <a:spcPts val="0"/>
              </a:spcBef>
              <a:buClrTx/>
              <a:buSzTx/>
              <a:buNone/>
              <a:defRPr/>
            </a:pPr>
            <a:r>
              <a:rPr lang="en-US" sz="3600" b="1" dirty="0"/>
              <a:t>Step 3 - Insert 79.</a:t>
            </a:r>
          </a:p>
          <a:p>
            <a:pPr marL="0" lvl="0" indent="0">
              <a:lnSpc>
                <a:spcPct val="150000"/>
              </a:lnSpc>
              <a:spcBef>
                <a:spcPts val="0"/>
              </a:spcBef>
              <a:buClrTx/>
              <a:buSzTx/>
              <a:buNone/>
              <a:defRPr/>
            </a:pPr>
            <a:r>
              <a:rPr lang="en-US" sz="3600" dirty="0"/>
              <a:t>As 79 is greater than 45, so insert it as the root node of the right subtree.</a:t>
            </a:r>
          </a:p>
          <a:p>
            <a:pPr marL="0" lvl="0" indent="0">
              <a:lnSpc>
                <a:spcPct val="150000"/>
              </a:lnSpc>
              <a:spcBef>
                <a:spcPts val="0"/>
              </a:spcBef>
              <a:buClrTx/>
              <a:buSzTx/>
              <a:buNone/>
              <a:defRPr/>
            </a:pPr>
            <a:endParaRPr lang="en-US" sz="3600" dirty="0"/>
          </a:p>
        </p:txBody>
      </p:sp>
      <p:pic>
        <p:nvPicPr>
          <p:cNvPr id="4098" name="Picture 2" descr="inary Search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7812" y="3124200"/>
            <a:ext cx="3469821"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505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a:t>Binary </a:t>
            </a:r>
            <a:r>
              <a:rPr lang="en-US" sz="2800" b="1" dirty="0"/>
              <a:t>search tree</a:t>
            </a:r>
          </a:p>
        </p:txBody>
      </p:sp>
      <p:sp>
        <p:nvSpPr>
          <p:cNvPr id="2" name="Content Placeholder 1"/>
          <p:cNvSpPr>
            <a:spLocks noGrp="1"/>
          </p:cNvSpPr>
          <p:nvPr>
            <p:ph idx="1"/>
          </p:nvPr>
        </p:nvSpPr>
        <p:spPr>
          <a:xfrm>
            <a:off x="74611" y="715962"/>
            <a:ext cx="12114213" cy="6142038"/>
          </a:xfrm>
        </p:spPr>
        <p:txBody>
          <a:bodyPr>
            <a:normAutofit/>
          </a:bodyPr>
          <a:lstStyle/>
          <a:p>
            <a:r>
              <a:rPr lang="en-US" sz="3600" b="1" dirty="0"/>
              <a:t>Step 4 - Insert 90.</a:t>
            </a:r>
            <a:endParaRPr lang="en-US" sz="3600" dirty="0"/>
          </a:p>
          <a:p>
            <a:r>
              <a:rPr lang="en-US" sz="3600" dirty="0"/>
              <a:t>90 is greater than 45 and 79, so it will be inserted as the right subtree of 79</a:t>
            </a:r>
          </a:p>
          <a:p>
            <a:endParaRPr lang="en-US" sz="3600" dirty="0"/>
          </a:p>
          <a:p>
            <a:pPr marL="0" marR="0" lvl="0" indent="0" defTabSz="914400" eaLnBrk="1" fontAlgn="auto" latinLnBrk="0" hangingPunct="1">
              <a:lnSpc>
                <a:spcPct val="80000"/>
              </a:lnSpc>
              <a:spcBef>
                <a:spcPts val="0"/>
              </a:spcBef>
              <a:spcAft>
                <a:spcPts val="0"/>
              </a:spcAft>
              <a:buClrTx/>
              <a:buSzTx/>
              <a:buFont typeface="Wingdings" panose="05000000000000000000" pitchFamily="2" charset="2"/>
              <a:buNone/>
              <a:tabLst/>
              <a:defRPr/>
            </a:pPr>
            <a:endParaRPr lang="en-US" sz="3600" dirty="0"/>
          </a:p>
        </p:txBody>
      </p:sp>
      <p:pic>
        <p:nvPicPr>
          <p:cNvPr id="5122" name="Picture 2" descr="inary Search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6012" y="2895600"/>
            <a:ext cx="4424516"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167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a:t>Binary </a:t>
            </a:r>
            <a:r>
              <a:rPr lang="en-US" sz="2800" b="1" dirty="0"/>
              <a:t>search tree</a:t>
            </a:r>
          </a:p>
        </p:txBody>
      </p:sp>
      <p:sp>
        <p:nvSpPr>
          <p:cNvPr id="2" name="Content Placeholder 1"/>
          <p:cNvSpPr>
            <a:spLocks noGrp="1"/>
          </p:cNvSpPr>
          <p:nvPr>
            <p:ph idx="1"/>
          </p:nvPr>
        </p:nvSpPr>
        <p:spPr>
          <a:xfrm>
            <a:off x="74611" y="715962"/>
            <a:ext cx="12114213" cy="6142038"/>
          </a:xfrm>
        </p:spPr>
        <p:txBody>
          <a:bodyPr>
            <a:normAutofit/>
          </a:bodyPr>
          <a:lstStyle/>
          <a:p>
            <a:r>
              <a:rPr lang="en-US" sz="3600" b="1" dirty="0"/>
              <a:t>Step 5 - Insert 10.</a:t>
            </a:r>
            <a:endParaRPr lang="en-US" sz="3600" dirty="0"/>
          </a:p>
          <a:p>
            <a:r>
              <a:rPr lang="en-US" sz="3600" dirty="0"/>
              <a:t>10 is smaller than 45 and 15, so it will be inserted as a left subtree of 15.</a:t>
            </a:r>
          </a:p>
          <a:p>
            <a:pPr marL="0" marR="0" lvl="0" indent="0" defTabSz="914400" eaLnBrk="1" fontAlgn="auto" latinLnBrk="0" hangingPunct="1">
              <a:lnSpc>
                <a:spcPct val="80000"/>
              </a:lnSpc>
              <a:spcBef>
                <a:spcPts val="0"/>
              </a:spcBef>
              <a:spcAft>
                <a:spcPts val="0"/>
              </a:spcAft>
              <a:buClrTx/>
              <a:buSzTx/>
              <a:buFont typeface="Wingdings" panose="05000000000000000000" pitchFamily="2" charset="2"/>
              <a:buNone/>
              <a:tabLst/>
              <a:defRPr/>
            </a:pPr>
            <a:endParaRPr lang="en-US" sz="3600" dirty="0"/>
          </a:p>
        </p:txBody>
      </p:sp>
      <p:pic>
        <p:nvPicPr>
          <p:cNvPr id="6146" name="Picture 2" descr="inary Search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9412" y="2743200"/>
            <a:ext cx="4886326" cy="3355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50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1176</TotalTime>
  <Words>1276</Words>
  <Application>Microsoft Office PowerPoint</Application>
  <PresentationFormat>Custom</PresentationFormat>
  <Paragraphs>131</Paragraphs>
  <Slides>28</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Century Gothic</vt:lpstr>
      <vt:lpstr>Google Sans</vt:lpstr>
      <vt:lpstr>Wingdings</vt:lpstr>
      <vt:lpstr>World country report presentation</vt:lpstr>
      <vt:lpstr>Binary search trees</vt:lpstr>
      <vt:lpstr>Binary search tree</vt:lpstr>
      <vt:lpstr>Binary search tree</vt:lpstr>
      <vt:lpstr>advantages</vt:lpstr>
      <vt:lpstr>creating a binary search tree</vt:lpstr>
      <vt:lpstr>Binary search tree</vt:lpstr>
      <vt:lpstr>Binary search tree</vt:lpstr>
      <vt:lpstr>Binary search tree</vt:lpstr>
      <vt:lpstr>Binary search tree</vt:lpstr>
      <vt:lpstr>Binary search tree</vt:lpstr>
      <vt:lpstr>Binary search tree</vt:lpstr>
      <vt:lpstr>Binary search tree</vt:lpstr>
      <vt:lpstr>Binary search tree</vt:lpstr>
      <vt:lpstr>Elements: 50, 30, 20, 40, 70, 60, 80</vt:lpstr>
      <vt:lpstr>Elements: 50, 30, 20, 40, 70, 60, 80</vt:lpstr>
      <vt:lpstr>Algorithm to search an element in Binary search tree</vt:lpstr>
      <vt:lpstr>Insertion in Binary Search tree</vt:lpstr>
      <vt:lpstr>PowerPoint Presentation</vt:lpstr>
      <vt:lpstr>PowerPoint Presentation</vt:lpstr>
      <vt:lpstr>Deletion in Binary Search tree</vt:lpstr>
      <vt:lpstr>When the node to be deleted is the leaf node</vt:lpstr>
      <vt:lpstr>PowerPoint Presentation</vt:lpstr>
      <vt:lpstr>When the node to be deleted has only one child</vt:lpstr>
      <vt:lpstr>PowerPoint Presentation</vt:lpstr>
      <vt:lpstr>When the node to be deleted has two children</vt:lpstr>
      <vt:lpstr>PowerPoint Presentation</vt:lpstr>
      <vt:lpstr>‘</vt:lpstr>
      <vt:lpstr>Time COMPLEXITY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Yasir</dc:creator>
  <cp:lastModifiedBy>Seema Kumari</cp:lastModifiedBy>
  <cp:revision>91</cp:revision>
  <dcterms:created xsi:type="dcterms:W3CDTF">2022-01-12T07:04:17Z</dcterms:created>
  <dcterms:modified xsi:type="dcterms:W3CDTF">2024-03-04T08:58:33Z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