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handoutMasterIdLst>
    <p:handoutMasterId r:id="rId56"/>
  </p:handoutMasterIdLst>
  <p:sldIdLst>
    <p:sldId id="269" r:id="rId2"/>
    <p:sldId id="270" r:id="rId3"/>
    <p:sldId id="271" r:id="rId4"/>
    <p:sldId id="272" r:id="rId5"/>
    <p:sldId id="273" r:id="rId6"/>
    <p:sldId id="309" r:id="rId7"/>
    <p:sldId id="274" r:id="rId8"/>
    <p:sldId id="320" r:id="rId9"/>
    <p:sldId id="324" r:id="rId10"/>
    <p:sldId id="322" r:id="rId11"/>
    <p:sldId id="302" r:id="rId12"/>
    <p:sldId id="303" r:id="rId13"/>
    <p:sldId id="310" r:id="rId14"/>
    <p:sldId id="304" r:id="rId15"/>
    <p:sldId id="312" r:id="rId16"/>
    <p:sldId id="313" r:id="rId17"/>
    <p:sldId id="314" r:id="rId18"/>
    <p:sldId id="315" r:id="rId19"/>
    <p:sldId id="316" r:id="rId20"/>
    <p:sldId id="317" r:id="rId21"/>
    <p:sldId id="318" r:id="rId22"/>
    <p:sldId id="305" r:id="rId23"/>
    <p:sldId id="306" r:id="rId24"/>
    <p:sldId id="311" r:id="rId25"/>
    <p:sldId id="325" r:id="rId26"/>
    <p:sldId id="307" r:id="rId27"/>
    <p:sldId id="308" r:id="rId28"/>
    <p:sldId id="276" r:id="rId29"/>
    <p:sldId id="280" r:id="rId30"/>
    <p:sldId id="281" r:id="rId31"/>
    <p:sldId id="282" r:id="rId32"/>
    <p:sldId id="283" r:id="rId33"/>
    <p:sldId id="284" r:id="rId34"/>
    <p:sldId id="285" r:id="rId35"/>
    <p:sldId id="286" r:id="rId36"/>
    <p:sldId id="287" r:id="rId37"/>
    <p:sldId id="277" r:id="rId38"/>
    <p:sldId id="288" r:id="rId39"/>
    <p:sldId id="289" r:id="rId40"/>
    <p:sldId id="290" r:id="rId41"/>
    <p:sldId id="291" r:id="rId42"/>
    <p:sldId id="292" r:id="rId43"/>
    <p:sldId id="293" r:id="rId44"/>
    <p:sldId id="294" r:id="rId45"/>
    <p:sldId id="295" r:id="rId46"/>
    <p:sldId id="296" r:id="rId47"/>
    <p:sldId id="278" r:id="rId48"/>
    <p:sldId id="297" r:id="rId49"/>
    <p:sldId id="298" r:id="rId50"/>
    <p:sldId id="299" r:id="rId51"/>
    <p:sldId id="300" r:id="rId52"/>
    <p:sldId id="301" r:id="rId53"/>
    <p:sldId id="279" r:id="rId5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62" d="100"/>
          <a:sy n="62" d="100"/>
        </p:scale>
        <p:origin x="840"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23</a:t>
            </a:fld>
            <a:endParaRPr lang="en-US"/>
          </a:p>
        </p:txBody>
      </p:sp>
    </p:spTree>
    <p:extLst>
      <p:ext uri="{BB962C8B-B14F-4D97-AF65-F5344CB8AC3E}">
        <p14:creationId xmlns:p14="http://schemas.microsoft.com/office/powerpoint/2010/main" val="26433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72498-E666-B553-F01F-780F8EEFA8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B7658D-E97E-C156-12A1-553432F7FD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949AB5-D827-B9DF-2704-2BFD622E851D}"/>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a:extLst>
              <a:ext uri="{FF2B5EF4-FFF2-40B4-BE49-F238E27FC236}">
                <a16:creationId xmlns:a16="http://schemas.microsoft.com/office/drawing/2014/main" id="{A117ABA9-86AB-26C3-3916-710341CBAFE2}"/>
              </a:ext>
            </a:extLst>
          </p:cNvPr>
          <p:cNvSpPr>
            <a:spLocks noGrp="1"/>
          </p:cNvSpPr>
          <p:nvPr>
            <p:ph type="sldNum" sz="quarter" idx="10"/>
          </p:nvPr>
        </p:nvSpPr>
        <p:spPr/>
        <p:txBody>
          <a:bodyPr/>
          <a:lstStyle/>
          <a:p>
            <a:fld id="{69C971FF-EF28-4195-A575-329446EFAA55}" type="slidenum">
              <a:rPr lang="en-US" smtClean="0"/>
              <a:t>25</a:t>
            </a:fld>
            <a:endParaRPr lang="en-US"/>
          </a:p>
        </p:txBody>
      </p:sp>
    </p:spTree>
    <p:extLst>
      <p:ext uri="{BB962C8B-B14F-4D97-AF65-F5344CB8AC3E}">
        <p14:creationId xmlns:p14="http://schemas.microsoft.com/office/powerpoint/2010/main" val="3921296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26</a:t>
            </a:fld>
            <a:endParaRPr lang="en-US"/>
          </a:p>
        </p:txBody>
      </p:sp>
    </p:spTree>
    <p:extLst>
      <p:ext uri="{BB962C8B-B14F-4D97-AF65-F5344CB8AC3E}">
        <p14:creationId xmlns:p14="http://schemas.microsoft.com/office/powerpoint/2010/main" val="111691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27</a:t>
            </a:fld>
            <a:endParaRPr lang="en-US"/>
          </a:p>
        </p:txBody>
      </p:sp>
    </p:spTree>
    <p:extLst>
      <p:ext uri="{BB962C8B-B14F-4D97-AF65-F5344CB8AC3E}">
        <p14:creationId xmlns:p14="http://schemas.microsoft.com/office/powerpoint/2010/main" val="2130315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28</a:t>
            </a:fld>
            <a:endParaRPr lang="en-US"/>
          </a:p>
        </p:txBody>
      </p:sp>
    </p:spTree>
    <p:extLst>
      <p:ext uri="{BB962C8B-B14F-4D97-AF65-F5344CB8AC3E}">
        <p14:creationId xmlns:p14="http://schemas.microsoft.com/office/powerpoint/2010/main" val="205977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29</a:t>
            </a:fld>
            <a:endParaRPr lang="en-US"/>
          </a:p>
        </p:txBody>
      </p:sp>
    </p:spTree>
    <p:extLst>
      <p:ext uri="{BB962C8B-B14F-4D97-AF65-F5344CB8AC3E}">
        <p14:creationId xmlns:p14="http://schemas.microsoft.com/office/powerpoint/2010/main" val="669670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30</a:t>
            </a:fld>
            <a:endParaRPr lang="en-US"/>
          </a:p>
        </p:txBody>
      </p:sp>
    </p:spTree>
    <p:extLst>
      <p:ext uri="{BB962C8B-B14F-4D97-AF65-F5344CB8AC3E}">
        <p14:creationId xmlns:p14="http://schemas.microsoft.com/office/powerpoint/2010/main" val="2113766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31</a:t>
            </a:fld>
            <a:endParaRPr lang="en-US"/>
          </a:p>
        </p:txBody>
      </p:sp>
    </p:spTree>
    <p:extLst>
      <p:ext uri="{BB962C8B-B14F-4D97-AF65-F5344CB8AC3E}">
        <p14:creationId xmlns:p14="http://schemas.microsoft.com/office/powerpoint/2010/main" val="1417980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32</a:t>
            </a:fld>
            <a:endParaRPr lang="en-US"/>
          </a:p>
        </p:txBody>
      </p:sp>
    </p:spTree>
    <p:extLst>
      <p:ext uri="{BB962C8B-B14F-4D97-AF65-F5344CB8AC3E}">
        <p14:creationId xmlns:p14="http://schemas.microsoft.com/office/powerpoint/2010/main" val="1684775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33</a:t>
            </a:fld>
            <a:endParaRPr lang="en-US"/>
          </a:p>
        </p:txBody>
      </p:sp>
    </p:spTree>
    <p:extLst>
      <p:ext uri="{BB962C8B-B14F-4D97-AF65-F5344CB8AC3E}">
        <p14:creationId xmlns:p14="http://schemas.microsoft.com/office/powerpoint/2010/main" val="188207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202826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34</a:t>
            </a:fld>
            <a:endParaRPr lang="en-US"/>
          </a:p>
        </p:txBody>
      </p:sp>
    </p:spTree>
    <p:extLst>
      <p:ext uri="{BB962C8B-B14F-4D97-AF65-F5344CB8AC3E}">
        <p14:creationId xmlns:p14="http://schemas.microsoft.com/office/powerpoint/2010/main" val="9797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35</a:t>
            </a:fld>
            <a:endParaRPr lang="en-US"/>
          </a:p>
        </p:txBody>
      </p:sp>
    </p:spTree>
    <p:extLst>
      <p:ext uri="{BB962C8B-B14F-4D97-AF65-F5344CB8AC3E}">
        <p14:creationId xmlns:p14="http://schemas.microsoft.com/office/powerpoint/2010/main" val="2118638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36</a:t>
            </a:fld>
            <a:endParaRPr lang="en-US"/>
          </a:p>
        </p:txBody>
      </p:sp>
    </p:spTree>
    <p:extLst>
      <p:ext uri="{BB962C8B-B14F-4D97-AF65-F5344CB8AC3E}">
        <p14:creationId xmlns:p14="http://schemas.microsoft.com/office/powerpoint/2010/main" val="575268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37</a:t>
            </a:fld>
            <a:endParaRPr lang="en-US"/>
          </a:p>
        </p:txBody>
      </p:sp>
    </p:spTree>
    <p:extLst>
      <p:ext uri="{BB962C8B-B14F-4D97-AF65-F5344CB8AC3E}">
        <p14:creationId xmlns:p14="http://schemas.microsoft.com/office/powerpoint/2010/main" val="481144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38</a:t>
            </a:fld>
            <a:endParaRPr lang="en-US"/>
          </a:p>
        </p:txBody>
      </p:sp>
    </p:spTree>
    <p:extLst>
      <p:ext uri="{BB962C8B-B14F-4D97-AF65-F5344CB8AC3E}">
        <p14:creationId xmlns:p14="http://schemas.microsoft.com/office/powerpoint/2010/main" val="772055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39</a:t>
            </a:fld>
            <a:endParaRPr lang="en-US"/>
          </a:p>
        </p:txBody>
      </p:sp>
    </p:spTree>
    <p:extLst>
      <p:ext uri="{BB962C8B-B14F-4D97-AF65-F5344CB8AC3E}">
        <p14:creationId xmlns:p14="http://schemas.microsoft.com/office/powerpoint/2010/main" val="516414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40</a:t>
            </a:fld>
            <a:endParaRPr lang="en-US"/>
          </a:p>
        </p:txBody>
      </p:sp>
    </p:spTree>
    <p:extLst>
      <p:ext uri="{BB962C8B-B14F-4D97-AF65-F5344CB8AC3E}">
        <p14:creationId xmlns:p14="http://schemas.microsoft.com/office/powerpoint/2010/main" val="1116146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41</a:t>
            </a:fld>
            <a:endParaRPr lang="en-US"/>
          </a:p>
        </p:txBody>
      </p:sp>
    </p:spTree>
    <p:extLst>
      <p:ext uri="{BB962C8B-B14F-4D97-AF65-F5344CB8AC3E}">
        <p14:creationId xmlns:p14="http://schemas.microsoft.com/office/powerpoint/2010/main" val="1744780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42</a:t>
            </a:fld>
            <a:endParaRPr lang="en-US"/>
          </a:p>
        </p:txBody>
      </p:sp>
    </p:spTree>
    <p:extLst>
      <p:ext uri="{BB962C8B-B14F-4D97-AF65-F5344CB8AC3E}">
        <p14:creationId xmlns:p14="http://schemas.microsoft.com/office/powerpoint/2010/main" val="2095574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43</a:t>
            </a:fld>
            <a:endParaRPr lang="en-US"/>
          </a:p>
        </p:txBody>
      </p:sp>
    </p:spTree>
    <p:extLst>
      <p:ext uri="{BB962C8B-B14F-4D97-AF65-F5344CB8AC3E}">
        <p14:creationId xmlns:p14="http://schemas.microsoft.com/office/powerpoint/2010/main" val="32257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1942554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44</a:t>
            </a:fld>
            <a:endParaRPr lang="en-US"/>
          </a:p>
        </p:txBody>
      </p:sp>
    </p:spTree>
    <p:extLst>
      <p:ext uri="{BB962C8B-B14F-4D97-AF65-F5344CB8AC3E}">
        <p14:creationId xmlns:p14="http://schemas.microsoft.com/office/powerpoint/2010/main" val="413654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45</a:t>
            </a:fld>
            <a:endParaRPr lang="en-US"/>
          </a:p>
        </p:txBody>
      </p:sp>
    </p:spTree>
    <p:extLst>
      <p:ext uri="{BB962C8B-B14F-4D97-AF65-F5344CB8AC3E}">
        <p14:creationId xmlns:p14="http://schemas.microsoft.com/office/powerpoint/2010/main" val="1876846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46</a:t>
            </a:fld>
            <a:endParaRPr lang="en-US"/>
          </a:p>
        </p:txBody>
      </p:sp>
    </p:spTree>
    <p:extLst>
      <p:ext uri="{BB962C8B-B14F-4D97-AF65-F5344CB8AC3E}">
        <p14:creationId xmlns:p14="http://schemas.microsoft.com/office/powerpoint/2010/main" val="1610565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47</a:t>
            </a:fld>
            <a:endParaRPr lang="en-US"/>
          </a:p>
        </p:txBody>
      </p:sp>
    </p:spTree>
    <p:extLst>
      <p:ext uri="{BB962C8B-B14F-4D97-AF65-F5344CB8AC3E}">
        <p14:creationId xmlns:p14="http://schemas.microsoft.com/office/powerpoint/2010/main" val="17270568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48</a:t>
            </a:fld>
            <a:endParaRPr lang="en-US"/>
          </a:p>
        </p:txBody>
      </p:sp>
    </p:spTree>
    <p:extLst>
      <p:ext uri="{BB962C8B-B14F-4D97-AF65-F5344CB8AC3E}">
        <p14:creationId xmlns:p14="http://schemas.microsoft.com/office/powerpoint/2010/main" val="1105301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49</a:t>
            </a:fld>
            <a:endParaRPr lang="en-US"/>
          </a:p>
        </p:txBody>
      </p:sp>
    </p:spTree>
    <p:extLst>
      <p:ext uri="{BB962C8B-B14F-4D97-AF65-F5344CB8AC3E}">
        <p14:creationId xmlns:p14="http://schemas.microsoft.com/office/powerpoint/2010/main" val="1892733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50</a:t>
            </a:fld>
            <a:endParaRPr lang="en-US"/>
          </a:p>
        </p:txBody>
      </p:sp>
    </p:spTree>
    <p:extLst>
      <p:ext uri="{BB962C8B-B14F-4D97-AF65-F5344CB8AC3E}">
        <p14:creationId xmlns:p14="http://schemas.microsoft.com/office/powerpoint/2010/main" val="1989230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51</a:t>
            </a:fld>
            <a:endParaRPr lang="en-US"/>
          </a:p>
        </p:txBody>
      </p:sp>
    </p:spTree>
    <p:extLst>
      <p:ext uri="{BB962C8B-B14F-4D97-AF65-F5344CB8AC3E}">
        <p14:creationId xmlns:p14="http://schemas.microsoft.com/office/powerpoint/2010/main" val="134106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52</a:t>
            </a:fld>
            <a:endParaRPr lang="en-US"/>
          </a:p>
        </p:txBody>
      </p:sp>
    </p:spTree>
    <p:extLst>
      <p:ext uri="{BB962C8B-B14F-4D97-AF65-F5344CB8AC3E}">
        <p14:creationId xmlns:p14="http://schemas.microsoft.com/office/powerpoint/2010/main" val="735819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53</a:t>
            </a:fld>
            <a:endParaRPr lang="en-US"/>
          </a:p>
        </p:txBody>
      </p:sp>
    </p:spTree>
    <p:extLst>
      <p:ext uri="{BB962C8B-B14F-4D97-AF65-F5344CB8AC3E}">
        <p14:creationId xmlns:p14="http://schemas.microsoft.com/office/powerpoint/2010/main" val="141874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61559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563846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457797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118230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300339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22</a:t>
            </a:fld>
            <a:endParaRPr lang="en-US"/>
          </a:p>
        </p:txBody>
      </p:sp>
    </p:spTree>
    <p:extLst>
      <p:ext uri="{BB962C8B-B14F-4D97-AF65-F5344CB8AC3E}">
        <p14:creationId xmlns:p14="http://schemas.microsoft.com/office/powerpoint/2010/main" val="78629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3/5/2024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3/5/2024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3/5/2024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3/5/2024</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write-a-c-program-to-delete-a-t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3212" y="1828799"/>
            <a:ext cx="10668001" cy="3048001"/>
          </a:xfrm>
        </p:spPr>
        <p:txBody>
          <a:bodyPr/>
          <a:lstStyle/>
          <a:p>
            <a:r>
              <a:rPr lang="en-US" dirty="0"/>
              <a:t>Trees traversal</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A4E4-B780-77C6-B328-489CA1A0A589}"/>
              </a:ext>
            </a:extLst>
          </p:cNvPr>
          <p:cNvSpPr>
            <a:spLocks noGrp="1"/>
          </p:cNvSpPr>
          <p:nvPr>
            <p:ph type="title"/>
          </p:nvPr>
        </p:nvSpPr>
        <p:spPr/>
        <p:txBody>
          <a:bodyPr/>
          <a:lstStyle/>
          <a:p>
            <a:r>
              <a:rPr lang="en-US" dirty="0"/>
              <a:t>IF create </a:t>
            </a:r>
            <a:r>
              <a:rPr lang="en-US" dirty="0" err="1"/>
              <a:t>bst</a:t>
            </a:r>
            <a:r>
              <a:rPr lang="en-US" dirty="0"/>
              <a:t> tree ,then result  will be in </a:t>
            </a:r>
            <a:r>
              <a:rPr lang="en-US" dirty="0" err="1"/>
              <a:t>ascdending</a:t>
            </a:r>
            <a:r>
              <a:rPr lang="en-US" dirty="0"/>
              <a:t> order </a:t>
            </a:r>
            <a:endParaRPr lang="en-IN" dirty="0"/>
          </a:p>
        </p:txBody>
      </p:sp>
      <p:sp>
        <p:nvSpPr>
          <p:cNvPr id="3" name="Content Placeholder 2">
            <a:extLst>
              <a:ext uri="{FF2B5EF4-FFF2-40B4-BE49-F238E27FC236}">
                <a16:creationId xmlns:a16="http://schemas.microsoft.com/office/drawing/2014/main" id="{421A0DE6-4DC7-158A-F12C-72DBAB68B3A1}"/>
              </a:ext>
            </a:extLst>
          </p:cNvPr>
          <p:cNvSpPr>
            <a:spLocks noGrp="1"/>
          </p:cNvSpPr>
          <p:nvPr>
            <p:ph idx="1"/>
          </p:nvPr>
        </p:nvSpPr>
        <p:spPr/>
        <p:txBody>
          <a:bodyPr>
            <a:normAutofit/>
          </a:bodyPr>
          <a:lstStyle/>
          <a:p>
            <a:pPr marL="45720" indent="0">
              <a:buNone/>
            </a:pPr>
            <a:r>
              <a:rPr lang="en-US" sz="3200" b="1" dirty="0"/>
              <a:t>ELEMENTS :  50  , 30 ,  20 , 40 , 90 ,100 </a:t>
            </a:r>
          </a:p>
          <a:p>
            <a:pPr marL="45720" indent="0">
              <a:buNone/>
            </a:pPr>
            <a:endParaRPr lang="en-US" sz="3200" b="1" dirty="0"/>
          </a:p>
          <a:p>
            <a:pPr marL="45720" indent="0">
              <a:buNone/>
            </a:pPr>
            <a:r>
              <a:rPr lang="en-US" sz="3200" b="1" dirty="0"/>
              <a:t>In this example create tree acc to BST property and perform transversing operation acc to </a:t>
            </a:r>
            <a:r>
              <a:rPr lang="en-US" sz="3200" b="1" dirty="0" err="1"/>
              <a:t>inorder</a:t>
            </a:r>
            <a:r>
              <a:rPr lang="en-US" sz="3200" b="1" dirty="0"/>
              <a:t> traversing method .</a:t>
            </a:r>
            <a:endParaRPr lang="en-IN" sz="3200" b="1" dirty="0"/>
          </a:p>
        </p:txBody>
      </p:sp>
    </p:spTree>
    <p:extLst>
      <p:ext uri="{BB962C8B-B14F-4D97-AF65-F5344CB8AC3E}">
        <p14:creationId xmlns:p14="http://schemas.microsoft.com/office/powerpoint/2010/main" val="309347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algorithm</a:t>
            </a:r>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Until all nodes are traversed − </a:t>
            </a:r>
          </a:p>
          <a:p>
            <a:pPr>
              <a:lnSpc>
                <a:spcPct val="160000"/>
              </a:lnSpc>
              <a:buFont typeface="Wingdings" panose="05000000000000000000" pitchFamily="2" charset="2"/>
              <a:buChar char="Ø"/>
            </a:pPr>
            <a:r>
              <a:rPr lang="en-US" sz="3600" b="1" dirty="0"/>
              <a:t>Step 1</a:t>
            </a:r>
            <a:r>
              <a:rPr lang="en-US" sz="3600" dirty="0"/>
              <a:t> − Recursively traverse left subtree. </a:t>
            </a:r>
          </a:p>
          <a:p>
            <a:pPr>
              <a:lnSpc>
                <a:spcPct val="160000"/>
              </a:lnSpc>
              <a:buFont typeface="Wingdings" panose="05000000000000000000" pitchFamily="2" charset="2"/>
              <a:buChar char="Ø"/>
            </a:pPr>
            <a:r>
              <a:rPr lang="en-US" sz="3600" b="1" dirty="0"/>
              <a:t>Step 2</a:t>
            </a:r>
            <a:r>
              <a:rPr lang="en-US" sz="3600" dirty="0"/>
              <a:t> − Visit root node. </a:t>
            </a:r>
          </a:p>
          <a:p>
            <a:pPr>
              <a:lnSpc>
                <a:spcPct val="160000"/>
              </a:lnSpc>
              <a:buFont typeface="Wingdings" panose="05000000000000000000" pitchFamily="2" charset="2"/>
              <a:buChar char="Ø"/>
            </a:pPr>
            <a:r>
              <a:rPr lang="en-US" sz="3600" b="1" dirty="0"/>
              <a:t>Step 3</a:t>
            </a:r>
            <a:r>
              <a:rPr lang="en-US" sz="3600" dirty="0"/>
              <a:t> − Recursively traverse right subtree.</a:t>
            </a:r>
          </a:p>
        </p:txBody>
      </p:sp>
    </p:spTree>
    <p:extLst>
      <p:ext uri="{BB962C8B-B14F-4D97-AF65-F5344CB8AC3E}">
        <p14:creationId xmlns:p14="http://schemas.microsoft.com/office/powerpoint/2010/main" val="127252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Pre-order Traversal</a:t>
            </a:r>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In this traversal method, the root node is visited first, then the left subtree and finally the right subtree.</a:t>
            </a:r>
          </a:p>
        </p:txBody>
      </p:sp>
    </p:spTree>
    <p:extLst>
      <p:ext uri="{BB962C8B-B14F-4D97-AF65-F5344CB8AC3E}">
        <p14:creationId xmlns:p14="http://schemas.microsoft.com/office/powerpoint/2010/main" val="141132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0709-2672-1BE0-3857-83AF6E68D64F}"/>
              </a:ext>
            </a:extLst>
          </p:cNvPr>
          <p:cNvSpPr>
            <a:spLocks noGrp="1"/>
          </p:cNvSpPr>
          <p:nvPr>
            <p:ph type="title"/>
          </p:nvPr>
        </p:nvSpPr>
        <p:spPr/>
        <p:txBody>
          <a:bodyPr/>
          <a:lstStyle/>
          <a:p>
            <a:r>
              <a:rPr lang="en-US" b="1" i="0" dirty="0">
                <a:solidFill>
                  <a:srgbClr val="273239"/>
                </a:solidFill>
                <a:effectLst/>
                <a:latin typeface="Nunito" pitchFamily="2" charset="0"/>
              </a:rPr>
              <a:t>Uses of Preorder</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B7F07F10-4573-A0B9-1523-BD11B50BD7A5}"/>
              </a:ext>
            </a:extLst>
          </p:cNvPr>
          <p:cNvSpPr>
            <a:spLocks noGrp="1"/>
          </p:cNvSpPr>
          <p:nvPr>
            <p:ph idx="1"/>
          </p:nvPr>
        </p:nvSpPr>
        <p:spPr/>
        <p:txBody>
          <a:bodyPr>
            <a:normAutofit/>
          </a:bodyPr>
          <a:lstStyle/>
          <a:p>
            <a:pPr marL="45720" indent="0" algn="l" rtl="0" fontAlgn="base">
              <a:buNone/>
            </a:pPr>
            <a:r>
              <a:rPr lang="en-US" sz="4000" b="0" i="0" dirty="0">
                <a:solidFill>
                  <a:srgbClr val="273239"/>
                </a:solidFill>
                <a:effectLst/>
                <a:latin typeface="Nunito" pitchFamily="2" charset="0"/>
              </a:rPr>
              <a:t>Preorder traversal is used to create a copy of the tree. Preorder traversal is also used to get prefix expressions on an expression tree.</a:t>
            </a:r>
          </a:p>
          <a:p>
            <a:endParaRPr lang="en-IN" sz="4000" dirty="0"/>
          </a:p>
        </p:txBody>
      </p:sp>
    </p:spTree>
    <p:extLst>
      <p:ext uri="{BB962C8B-B14F-4D97-AF65-F5344CB8AC3E}">
        <p14:creationId xmlns:p14="http://schemas.microsoft.com/office/powerpoint/2010/main" val="173421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4" name="Rectangle 3"/>
          <p:cNvSpPr/>
          <p:nvPr/>
        </p:nvSpPr>
        <p:spPr>
          <a:xfrm>
            <a:off x="227012" y="914400"/>
            <a:ext cx="6463351" cy="6678751"/>
          </a:xfrm>
          <a:prstGeom prst="rect">
            <a:avLst/>
          </a:prstGeom>
        </p:spPr>
        <p:txBody>
          <a:bodyPr wrap="square">
            <a:spAutoFit/>
          </a:bodyPr>
          <a:lstStyle/>
          <a:p>
            <a:r>
              <a:rPr lang="en-US" sz="3600" dirty="0"/>
              <a:t>We start from </a:t>
            </a:r>
            <a:r>
              <a:rPr lang="en-US" sz="3600" b="1" dirty="0"/>
              <a:t>A</a:t>
            </a:r>
            <a:r>
              <a:rPr lang="en-US" sz="3600" dirty="0"/>
              <a:t>, and following pre-order traversal, we first visit </a:t>
            </a:r>
            <a:r>
              <a:rPr lang="en-US" sz="3600" b="1" dirty="0"/>
              <a:t>A</a:t>
            </a:r>
            <a:r>
              <a:rPr lang="en-US" sz="3600" dirty="0"/>
              <a:t> itself and then move to its left subtree </a:t>
            </a:r>
            <a:r>
              <a:rPr lang="en-US" sz="3600" b="1" dirty="0"/>
              <a:t>B</a:t>
            </a:r>
            <a:r>
              <a:rPr lang="en-US" sz="3600" dirty="0"/>
              <a:t>.</a:t>
            </a:r>
          </a:p>
          <a:p>
            <a:r>
              <a:rPr lang="en-US" sz="3600" dirty="0"/>
              <a:t> </a:t>
            </a:r>
            <a:r>
              <a:rPr lang="en-US" sz="3600" b="1" dirty="0"/>
              <a:t>B</a:t>
            </a:r>
            <a:r>
              <a:rPr lang="en-US" sz="3600" dirty="0"/>
              <a:t> is also traversed pre-order. The process goes on until all the nodes are visited. The output of pre-order traversal of this tree will be −</a:t>
            </a:r>
          </a:p>
          <a:p>
            <a:r>
              <a:rPr lang="is-IS" sz="3200" b="1" i="1" dirty="0"/>
              <a:t>A → B → D → E → C → F → G</a:t>
            </a:r>
            <a:endParaRPr lang="en-US" sz="3200" dirty="0"/>
          </a:p>
        </p:txBody>
      </p:sp>
      <p:pic>
        <p:nvPicPr>
          <p:cNvPr id="29702" name="Picture 6" descr="re Order Travers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2" y="1600200"/>
            <a:ext cx="488696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05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7B7B-6241-BDFB-24D6-2682D81AA354}"/>
              </a:ext>
            </a:extLst>
          </p:cNvPr>
          <p:cNvSpPr>
            <a:spLocks noGrp="1"/>
          </p:cNvSpPr>
          <p:nvPr>
            <p:ph type="title"/>
          </p:nvPr>
        </p:nvSpPr>
        <p:spPr/>
        <p:txBody>
          <a:bodyPr/>
          <a:lstStyle/>
          <a:p>
            <a:r>
              <a:rPr lang="en-US" dirty="0"/>
              <a:t>Consider below tree</a:t>
            </a:r>
            <a:endParaRPr lang="en-IN" dirty="0"/>
          </a:p>
        </p:txBody>
      </p:sp>
      <p:pic>
        <p:nvPicPr>
          <p:cNvPr id="5" name="Content Placeholder 4">
            <a:extLst>
              <a:ext uri="{FF2B5EF4-FFF2-40B4-BE49-F238E27FC236}">
                <a16:creationId xmlns:a16="http://schemas.microsoft.com/office/drawing/2014/main" id="{A7BF5239-3C0F-8168-2D85-2BA5DE9DB3F9}"/>
              </a:ext>
            </a:extLst>
          </p:cNvPr>
          <p:cNvPicPr>
            <a:picLocks noGrp="1" noChangeAspect="1"/>
          </p:cNvPicPr>
          <p:nvPr>
            <p:ph idx="1"/>
          </p:nvPr>
        </p:nvPicPr>
        <p:blipFill>
          <a:blip r:embed="rId2"/>
          <a:stretch>
            <a:fillRect/>
          </a:stretch>
        </p:blipFill>
        <p:spPr>
          <a:xfrm>
            <a:off x="2741145" y="1923760"/>
            <a:ext cx="6706536" cy="4153480"/>
          </a:xfrm>
        </p:spPr>
      </p:pic>
    </p:spTree>
    <p:extLst>
      <p:ext uri="{BB962C8B-B14F-4D97-AF65-F5344CB8AC3E}">
        <p14:creationId xmlns:p14="http://schemas.microsoft.com/office/powerpoint/2010/main" val="292548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20B772-4BC9-26D8-1581-F3AC44D4F45A}"/>
              </a:ext>
            </a:extLst>
          </p:cNvPr>
          <p:cNvPicPr>
            <a:picLocks noGrp="1" noChangeAspect="1"/>
          </p:cNvPicPr>
          <p:nvPr>
            <p:ph idx="1"/>
          </p:nvPr>
        </p:nvPicPr>
        <p:blipFill>
          <a:blip r:embed="rId2"/>
          <a:stretch>
            <a:fillRect/>
          </a:stretch>
        </p:blipFill>
        <p:spPr>
          <a:xfrm>
            <a:off x="1370012" y="685800"/>
            <a:ext cx="8303117" cy="5486400"/>
          </a:xfrm>
        </p:spPr>
      </p:pic>
    </p:spTree>
    <p:extLst>
      <p:ext uri="{BB962C8B-B14F-4D97-AF65-F5344CB8AC3E}">
        <p14:creationId xmlns:p14="http://schemas.microsoft.com/office/powerpoint/2010/main" val="89990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254887-2AAB-327C-7E12-0C1061850E97}"/>
              </a:ext>
            </a:extLst>
          </p:cNvPr>
          <p:cNvPicPr>
            <a:picLocks noGrp="1" noChangeAspect="1"/>
          </p:cNvPicPr>
          <p:nvPr>
            <p:ph idx="1"/>
          </p:nvPr>
        </p:nvPicPr>
        <p:blipFill>
          <a:blip r:embed="rId2"/>
          <a:stretch>
            <a:fillRect/>
          </a:stretch>
        </p:blipFill>
        <p:spPr>
          <a:xfrm>
            <a:off x="379412" y="457200"/>
            <a:ext cx="10896599" cy="5715000"/>
          </a:xfrm>
        </p:spPr>
      </p:pic>
    </p:spTree>
    <p:extLst>
      <p:ext uri="{BB962C8B-B14F-4D97-AF65-F5344CB8AC3E}">
        <p14:creationId xmlns:p14="http://schemas.microsoft.com/office/powerpoint/2010/main" val="300496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36CCC5-7F52-11F0-8E7E-3DB37B49183B}"/>
              </a:ext>
            </a:extLst>
          </p:cNvPr>
          <p:cNvPicPr>
            <a:picLocks noGrp="1" noChangeAspect="1"/>
          </p:cNvPicPr>
          <p:nvPr>
            <p:ph idx="1"/>
          </p:nvPr>
        </p:nvPicPr>
        <p:blipFill>
          <a:blip r:embed="rId2"/>
          <a:stretch>
            <a:fillRect/>
          </a:stretch>
        </p:blipFill>
        <p:spPr>
          <a:xfrm>
            <a:off x="836612" y="381000"/>
            <a:ext cx="10896600" cy="5791200"/>
          </a:xfrm>
        </p:spPr>
      </p:pic>
    </p:spTree>
    <p:extLst>
      <p:ext uri="{BB962C8B-B14F-4D97-AF65-F5344CB8AC3E}">
        <p14:creationId xmlns:p14="http://schemas.microsoft.com/office/powerpoint/2010/main" val="420046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0D9813-C561-5298-DB1A-605BDAF3D758}"/>
              </a:ext>
            </a:extLst>
          </p:cNvPr>
          <p:cNvPicPr>
            <a:picLocks noGrp="1" noChangeAspect="1"/>
          </p:cNvPicPr>
          <p:nvPr>
            <p:ph idx="1"/>
          </p:nvPr>
        </p:nvPicPr>
        <p:blipFill>
          <a:blip r:embed="rId2"/>
          <a:stretch>
            <a:fillRect/>
          </a:stretch>
        </p:blipFill>
        <p:spPr>
          <a:xfrm>
            <a:off x="912812" y="381000"/>
            <a:ext cx="10439400" cy="5791200"/>
          </a:xfrm>
        </p:spPr>
      </p:pic>
    </p:spTree>
    <p:extLst>
      <p:ext uri="{BB962C8B-B14F-4D97-AF65-F5344CB8AC3E}">
        <p14:creationId xmlns:p14="http://schemas.microsoft.com/office/powerpoint/2010/main" val="231860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In  linear data structures (Array, Linked List, Queues, Stacks, </a:t>
            </a:r>
            <a:r>
              <a:rPr lang="en-US" sz="3600" dirty="0" err="1"/>
              <a:t>etc</a:t>
            </a:r>
            <a:r>
              <a:rPr lang="en-US" sz="3600" dirty="0"/>
              <a:t>) which have only one logical way to traverse them, trees can be traversed in different ways. </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737DC-C6FA-9BE7-5D7A-4280DA1B75E8}"/>
              </a:ext>
            </a:extLst>
          </p:cNvPr>
          <p:cNvPicPr>
            <a:picLocks noGrp="1" noChangeAspect="1"/>
          </p:cNvPicPr>
          <p:nvPr>
            <p:ph idx="1"/>
          </p:nvPr>
        </p:nvPicPr>
        <p:blipFill>
          <a:blip r:embed="rId2"/>
          <a:stretch>
            <a:fillRect/>
          </a:stretch>
        </p:blipFill>
        <p:spPr>
          <a:xfrm>
            <a:off x="1293812" y="457200"/>
            <a:ext cx="9906000" cy="5334000"/>
          </a:xfrm>
        </p:spPr>
      </p:pic>
    </p:spTree>
    <p:extLst>
      <p:ext uri="{BB962C8B-B14F-4D97-AF65-F5344CB8AC3E}">
        <p14:creationId xmlns:p14="http://schemas.microsoft.com/office/powerpoint/2010/main" val="1219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5ADAF0-006E-0933-2647-2A9707F7702F}"/>
              </a:ext>
            </a:extLst>
          </p:cNvPr>
          <p:cNvPicPr>
            <a:picLocks noGrp="1" noChangeAspect="1"/>
          </p:cNvPicPr>
          <p:nvPr>
            <p:ph idx="1"/>
          </p:nvPr>
        </p:nvPicPr>
        <p:blipFill>
          <a:blip r:embed="rId2"/>
          <a:stretch>
            <a:fillRect/>
          </a:stretch>
        </p:blipFill>
        <p:spPr>
          <a:xfrm>
            <a:off x="608012" y="228600"/>
            <a:ext cx="10896600" cy="5943600"/>
          </a:xfrm>
        </p:spPr>
      </p:pic>
    </p:spTree>
    <p:extLst>
      <p:ext uri="{BB962C8B-B14F-4D97-AF65-F5344CB8AC3E}">
        <p14:creationId xmlns:p14="http://schemas.microsoft.com/office/powerpoint/2010/main" val="193362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algorithm</a:t>
            </a:r>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Until all nodes are traversed − </a:t>
            </a:r>
          </a:p>
          <a:p>
            <a:pPr>
              <a:lnSpc>
                <a:spcPct val="160000"/>
              </a:lnSpc>
              <a:buFont typeface="Wingdings" panose="05000000000000000000" pitchFamily="2" charset="2"/>
              <a:buChar char="Ø"/>
            </a:pPr>
            <a:r>
              <a:rPr lang="en-US" sz="3600" b="1" dirty="0"/>
              <a:t>Step 1</a:t>
            </a:r>
            <a:r>
              <a:rPr lang="en-US" sz="3600" dirty="0"/>
              <a:t> − Visit root node. </a:t>
            </a:r>
          </a:p>
          <a:p>
            <a:pPr>
              <a:lnSpc>
                <a:spcPct val="160000"/>
              </a:lnSpc>
              <a:buFont typeface="Wingdings" panose="05000000000000000000" pitchFamily="2" charset="2"/>
              <a:buChar char="Ø"/>
            </a:pPr>
            <a:r>
              <a:rPr lang="en-US" sz="3600" b="1" dirty="0"/>
              <a:t>Step 2</a:t>
            </a:r>
            <a:r>
              <a:rPr lang="en-US" sz="3600" dirty="0"/>
              <a:t> − Recursively traverse left subtree. </a:t>
            </a:r>
          </a:p>
          <a:p>
            <a:pPr>
              <a:lnSpc>
                <a:spcPct val="160000"/>
              </a:lnSpc>
              <a:buFont typeface="Wingdings" panose="05000000000000000000" pitchFamily="2" charset="2"/>
              <a:buChar char="Ø"/>
            </a:pPr>
            <a:r>
              <a:rPr lang="en-US" sz="3600" b="1" dirty="0"/>
              <a:t>Step 3</a:t>
            </a:r>
            <a:r>
              <a:rPr lang="en-US" sz="3600" dirty="0"/>
              <a:t> − Recursively traverse right subtree.</a:t>
            </a:r>
          </a:p>
        </p:txBody>
      </p:sp>
    </p:spTree>
    <p:extLst>
      <p:ext uri="{BB962C8B-B14F-4D97-AF65-F5344CB8AC3E}">
        <p14:creationId xmlns:p14="http://schemas.microsoft.com/office/powerpoint/2010/main" val="8355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Post-order Traversal</a:t>
            </a:r>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In this traversal method, the root node is visited last, hence the name.</a:t>
            </a:r>
          </a:p>
          <a:p>
            <a:pPr>
              <a:lnSpc>
                <a:spcPct val="160000"/>
              </a:lnSpc>
              <a:buFont typeface="Wingdings" panose="05000000000000000000" pitchFamily="2" charset="2"/>
              <a:buChar char="Ø"/>
            </a:pPr>
            <a:r>
              <a:rPr lang="en-US" sz="3600" dirty="0"/>
              <a:t> First we traverse the left subtree, then the right subtree and finally the root node</a:t>
            </a:r>
          </a:p>
        </p:txBody>
      </p:sp>
    </p:spTree>
    <p:extLst>
      <p:ext uri="{BB962C8B-B14F-4D97-AF65-F5344CB8AC3E}">
        <p14:creationId xmlns:p14="http://schemas.microsoft.com/office/powerpoint/2010/main" val="3579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0224-C96F-2B3B-4CED-8AAA16164372}"/>
              </a:ext>
            </a:extLst>
          </p:cNvPr>
          <p:cNvSpPr>
            <a:spLocks noGrp="1"/>
          </p:cNvSpPr>
          <p:nvPr>
            <p:ph type="title"/>
          </p:nvPr>
        </p:nvSpPr>
        <p:spPr/>
        <p:txBody>
          <a:bodyPr/>
          <a:lstStyle/>
          <a:p>
            <a:r>
              <a:rPr lang="en-US" b="1" i="0" dirty="0">
                <a:solidFill>
                  <a:srgbClr val="273239"/>
                </a:solidFill>
                <a:effectLst/>
                <a:latin typeface="Nunito" pitchFamily="2" charset="0"/>
              </a:rPr>
              <a:t>Uses of </a:t>
            </a:r>
            <a:r>
              <a:rPr lang="en-US" b="1" i="0" dirty="0" err="1">
                <a:solidFill>
                  <a:srgbClr val="273239"/>
                </a:solidFill>
                <a:effectLst/>
                <a:latin typeface="Nunito" pitchFamily="2" charset="0"/>
              </a:rPr>
              <a:t>Postorder</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2A572A2-CD43-F83C-07F2-91DE814E83E1}"/>
              </a:ext>
            </a:extLst>
          </p:cNvPr>
          <p:cNvSpPr>
            <a:spLocks noGrp="1"/>
          </p:cNvSpPr>
          <p:nvPr>
            <p:ph idx="1"/>
          </p:nvPr>
        </p:nvSpPr>
        <p:spPr/>
        <p:txBody>
          <a:bodyPr>
            <a:normAutofit/>
          </a:bodyPr>
          <a:lstStyle/>
          <a:p>
            <a:pPr marL="45720" indent="0" algn="l" rtl="0" fontAlgn="base">
              <a:buNone/>
            </a:pPr>
            <a:r>
              <a:rPr lang="en-US" sz="3600" b="0" i="0" dirty="0" err="1">
                <a:solidFill>
                  <a:srgbClr val="273239"/>
                </a:solidFill>
                <a:effectLst/>
                <a:latin typeface="Nunito" pitchFamily="2" charset="0"/>
              </a:rPr>
              <a:t>Postorder</a:t>
            </a:r>
            <a:r>
              <a:rPr lang="en-US" sz="3600" b="0" i="0" dirty="0">
                <a:solidFill>
                  <a:srgbClr val="273239"/>
                </a:solidFill>
                <a:effectLst/>
                <a:latin typeface="Nunito" pitchFamily="2" charset="0"/>
              </a:rPr>
              <a:t> traversal is used to delete the tree. Please see </a:t>
            </a:r>
            <a:r>
              <a:rPr lang="en-US" sz="3600" b="0" i="0" u="sng" dirty="0">
                <a:solidFill>
                  <a:srgbClr val="273239"/>
                </a:solidFill>
                <a:effectLst/>
                <a:latin typeface="Nunito" pitchFamily="2" charset="0"/>
                <a:hlinkClick r:id="rId2"/>
              </a:rPr>
              <a:t>the question for the deletion of a tree </a:t>
            </a:r>
            <a:r>
              <a:rPr lang="en-US" sz="3600" b="0" i="0" dirty="0">
                <a:solidFill>
                  <a:srgbClr val="273239"/>
                </a:solidFill>
                <a:effectLst/>
                <a:latin typeface="Nunito" pitchFamily="2" charset="0"/>
              </a:rPr>
              <a:t>for details. </a:t>
            </a:r>
            <a:r>
              <a:rPr lang="en-US" sz="3600" b="0" i="0" dirty="0" err="1">
                <a:solidFill>
                  <a:srgbClr val="273239"/>
                </a:solidFill>
                <a:effectLst/>
                <a:latin typeface="Nunito" pitchFamily="2" charset="0"/>
              </a:rPr>
              <a:t>Postorder</a:t>
            </a:r>
            <a:r>
              <a:rPr lang="en-US" sz="3600" b="0" i="0" dirty="0">
                <a:solidFill>
                  <a:srgbClr val="273239"/>
                </a:solidFill>
                <a:effectLst/>
                <a:latin typeface="Nunito" pitchFamily="2" charset="0"/>
              </a:rPr>
              <a:t> traversal is also useful to get the postfix expression of an expression tree</a:t>
            </a:r>
          </a:p>
          <a:p>
            <a:endParaRPr lang="en-IN" sz="3600" dirty="0"/>
          </a:p>
        </p:txBody>
      </p:sp>
    </p:spTree>
    <p:extLst>
      <p:ext uri="{BB962C8B-B14F-4D97-AF65-F5344CB8AC3E}">
        <p14:creationId xmlns:p14="http://schemas.microsoft.com/office/powerpoint/2010/main" val="174657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5981-167D-6AD2-74A2-BFE7838B843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56C2EA4-56BA-7E38-2BDF-A84AB7F51B71}"/>
              </a:ext>
            </a:extLst>
          </p:cNvPr>
          <p:cNvSpPr>
            <a:spLocks noGrp="1"/>
          </p:cNvSpPr>
          <p:nvPr>
            <p:ph type="title"/>
          </p:nvPr>
        </p:nvSpPr>
        <p:spPr>
          <a:xfrm>
            <a:off x="379411" y="0"/>
            <a:ext cx="11734801" cy="715962"/>
          </a:xfrm>
        </p:spPr>
        <p:txBody>
          <a:bodyPr>
            <a:normAutofit/>
          </a:bodyPr>
          <a:lstStyle/>
          <a:p>
            <a:pPr algn="ctr"/>
            <a:r>
              <a:rPr lang="en-US" dirty="0"/>
              <a:t>algorithm</a:t>
            </a:r>
          </a:p>
        </p:txBody>
      </p:sp>
      <p:sp>
        <p:nvSpPr>
          <p:cNvPr id="2" name="Content Placeholder 1">
            <a:extLst>
              <a:ext uri="{FF2B5EF4-FFF2-40B4-BE49-F238E27FC236}">
                <a16:creationId xmlns:a16="http://schemas.microsoft.com/office/drawing/2014/main" id="{188AAF18-3799-1C13-305A-0ACECA7DFEFC}"/>
              </a:ext>
            </a:extLst>
          </p:cNvPr>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Until all nodes are traversed − </a:t>
            </a:r>
          </a:p>
          <a:p>
            <a:pPr>
              <a:lnSpc>
                <a:spcPct val="160000"/>
              </a:lnSpc>
              <a:buFont typeface="Wingdings" panose="05000000000000000000" pitchFamily="2" charset="2"/>
              <a:buChar char="Ø"/>
            </a:pPr>
            <a:r>
              <a:rPr lang="en-US" sz="3600" b="1" dirty="0"/>
              <a:t>Step 1</a:t>
            </a:r>
            <a:r>
              <a:rPr lang="en-US" sz="3600" dirty="0"/>
              <a:t> − Recursively traverse left subtree. </a:t>
            </a:r>
          </a:p>
          <a:p>
            <a:pPr>
              <a:lnSpc>
                <a:spcPct val="160000"/>
              </a:lnSpc>
              <a:buFont typeface="Wingdings" panose="05000000000000000000" pitchFamily="2" charset="2"/>
              <a:buChar char="Ø"/>
            </a:pPr>
            <a:r>
              <a:rPr lang="en-US" sz="3600" b="1" dirty="0"/>
              <a:t>Step 2</a:t>
            </a:r>
            <a:r>
              <a:rPr lang="en-US" sz="3600" dirty="0"/>
              <a:t> − Recursively traverse right subtree. </a:t>
            </a:r>
          </a:p>
          <a:p>
            <a:pPr>
              <a:lnSpc>
                <a:spcPct val="160000"/>
              </a:lnSpc>
              <a:buFont typeface="Wingdings" panose="05000000000000000000" pitchFamily="2" charset="2"/>
              <a:buChar char="Ø"/>
            </a:pPr>
            <a:r>
              <a:rPr lang="en-US" sz="3600" b="1" dirty="0"/>
              <a:t>Step 3</a:t>
            </a:r>
            <a:r>
              <a:rPr lang="en-US" sz="3600" dirty="0"/>
              <a:t> − Visit root node. </a:t>
            </a:r>
          </a:p>
          <a:p>
            <a:pPr>
              <a:lnSpc>
                <a:spcPct val="160000"/>
              </a:lnSpc>
              <a:buFont typeface="Wingdings" panose="05000000000000000000" pitchFamily="2" charset="2"/>
              <a:buChar char="Ø"/>
            </a:pPr>
            <a:endParaRPr lang="en-US" sz="3600" dirty="0"/>
          </a:p>
        </p:txBody>
      </p:sp>
    </p:spTree>
    <p:extLst>
      <p:ext uri="{BB962C8B-B14F-4D97-AF65-F5344CB8AC3E}">
        <p14:creationId xmlns:p14="http://schemas.microsoft.com/office/powerpoint/2010/main" val="182577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4" name="Rectangle 3"/>
          <p:cNvSpPr/>
          <p:nvPr/>
        </p:nvSpPr>
        <p:spPr>
          <a:xfrm>
            <a:off x="227012" y="723582"/>
            <a:ext cx="6248400" cy="5570756"/>
          </a:xfrm>
          <a:prstGeom prst="rect">
            <a:avLst/>
          </a:prstGeom>
        </p:spPr>
        <p:txBody>
          <a:bodyPr wrap="square">
            <a:spAutoFit/>
          </a:bodyPr>
          <a:lstStyle/>
          <a:p>
            <a:r>
              <a:rPr lang="en-US" sz="3600" dirty="0"/>
              <a:t>We start from </a:t>
            </a:r>
            <a:r>
              <a:rPr lang="en-US" sz="3600" b="1" dirty="0"/>
              <a:t>A</a:t>
            </a:r>
            <a:r>
              <a:rPr lang="en-US" sz="3600" dirty="0"/>
              <a:t>, and following Post-order traversal, we first visit the left subtree </a:t>
            </a:r>
            <a:r>
              <a:rPr lang="en-US" sz="3600" b="1" dirty="0"/>
              <a:t>B</a:t>
            </a:r>
            <a:r>
              <a:rPr lang="en-US" sz="3600" dirty="0"/>
              <a:t>. </a:t>
            </a:r>
            <a:r>
              <a:rPr lang="en-US" sz="3600" b="1" dirty="0"/>
              <a:t>B</a:t>
            </a:r>
            <a:r>
              <a:rPr lang="en-US" sz="3600" dirty="0"/>
              <a:t> is also traversed post-order. The process goes on until all the nodes are visited. The output of post-order traversal of this tree will be</a:t>
            </a:r>
          </a:p>
          <a:p>
            <a:r>
              <a:rPr lang="is-IS" sz="3200" b="1" i="1" dirty="0"/>
              <a:t>D → E → B → F → G → C → A</a:t>
            </a:r>
            <a:endParaRPr lang="en-US" sz="3200" dirty="0"/>
          </a:p>
        </p:txBody>
      </p:sp>
      <p:pic>
        <p:nvPicPr>
          <p:cNvPr id="30722" name="Picture 2" descr="ost Order Travers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850" y="1600200"/>
            <a:ext cx="537133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07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algorithm</a:t>
            </a:r>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Until all nodes are traversed − </a:t>
            </a:r>
          </a:p>
          <a:p>
            <a:pPr>
              <a:lnSpc>
                <a:spcPct val="160000"/>
              </a:lnSpc>
              <a:buFont typeface="Wingdings" panose="05000000000000000000" pitchFamily="2" charset="2"/>
              <a:buChar char="Ø"/>
            </a:pPr>
            <a:r>
              <a:rPr lang="en-US" sz="3600" b="1" dirty="0"/>
              <a:t>Step 1</a:t>
            </a:r>
            <a:r>
              <a:rPr lang="en-US" sz="3600" dirty="0"/>
              <a:t> − Recursively traverse left subtree. </a:t>
            </a:r>
          </a:p>
          <a:p>
            <a:pPr>
              <a:lnSpc>
                <a:spcPct val="160000"/>
              </a:lnSpc>
              <a:buFont typeface="Wingdings" panose="05000000000000000000" pitchFamily="2" charset="2"/>
              <a:buChar char="Ø"/>
            </a:pPr>
            <a:r>
              <a:rPr lang="en-US" sz="3600" b="1" dirty="0"/>
              <a:t>Step 2</a:t>
            </a:r>
            <a:r>
              <a:rPr lang="en-US" sz="3600" dirty="0"/>
              <a:t> − Recursively traverse right subtree. </a:t>
            </a:r>
          </a:p>
          <a:p>
            <a:pPr>
              <a:lnSpc>
                <a:spcPct val="160000"/>
              </a:lnSpc>
              <a:buFont typeface="Wingdings" panose="05000000000000000000" pitchFamily="2" charset="2"/>
              <a:buChar char="Ø"/>
            </a:pPr>
            <a:r>
              <a:rPr lang="en-US" sz="3600" b="1" dirty="0"/>
              <a:t>Step 3</a:t>
            </a:r>
            <a:r>
              <a:rPr lang="en-US" sz="3600" dirty="0"/>
              <a:t> − Visit root node. </a:t>
            </a:r>
          </a:p>
          <a:p>
            <a:pPr>
              <a:lnSpc>
                <a:spcPct val="160000"/>
              </a:lnSpc>
              <a:buFont typeface="Wingdings" panose="05000000000000000000" pitchFamily="2" charset="2"/>
              <a:buChar char="Ø"/>
            </a:pPr>
            <a:endParaRPr lang="en-US" sz="3600" dirty="0"/>
          </a:p>
        </p:txBody>
      </p:sp>
    </p:spTree>
    <p:extLst>
      <p:ext uri="{BB962C8B-B14F-4D97-AF65-F5344CB8AC3E}">
        <p14:creationId xmlns:p14="http://schemas.microsoft.com/office/powerpoint/2010/main" val="1517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err="1"/>
              <a:t>inorder</a:t>
            </a:r>
            <a:r>
              <a:rPr lang="en-US" dirty="0"/>
              <a:t> traversal</a:t>
            </a:r>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69136" y="914400"/>
            <a:ext cx="4918075" cy="5334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74611" y="715962"/>
            <a:ext cx="6867525" cy="6142038"/>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3600" dirty="0"/>
              <a:t>First, we will visit the left part, then root, and then the right part of performing the </a:t>
            </a:r>
            <a:r>
              <a:rPr lang="en-US" sz="3600" dirty="0" err="1"/>
              <a:t>inorder</a:t>
            </a:r>
            <a:r>
              <a:rPr lang="en-US" sz="3600" dirty="0"/>
              <a:t> traversal</a:t>
            </a:r>
          </a:p>
          <a:p>
            <a:pPr>
              <a:lnSpc>
                <a:spcPct val="160000"/>
              </a:lnSpc>
              <a:buFont typeface="Wingdings" panose="05000000000000000000" pitchFamily="2" charset="2"/>
              <a:buChar char="Ø"/>
            </a:pPr>
            <a:r>
              <a:rPr lang="en-US" sz="3600" dirty="0"/>
              <a:t>A is a root node, so we move to the left of the A, i.e., B. </a:t>
            </a:r>
          </a:p>
          <a:p>
            <a:pPr>
              <a:lnSpc>
                <a:spcPct val="160000"/>
              </a:lnSpc>
              <a:buFont typeface="Wingdings" panose="05000000000000000000" pitchFamily="2" charset="2"/>
              <a:buChar char="Ø"/>
            </a:pPr>
            <a:r>
              <a:rPr lang="en-US" sz="3600" dirty="0"/>
              <a:t>As node B does not have any left child so B will be printed as shown</a:t>
            </a:r>
          </a:p>
        </p:txBody>
      </p:sp>
      <p:pic>
        <p:nvPicPr>
          <p:cNvPr id="2052" name="Picture 4"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6" y="58293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32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61212" y="914400"/>
            <a:ext cx="4699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74611" y="715962"/>
            <a:ext cx="6324601" cy="614203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3600" dirty="0"/>
              <a:t>After visiting node B, we move to the right child of node B, i.e., D. </a:t>
            </a:r>
          </a:p>
          <a:p>
            <a:pPr>
              <a:lnSpc>
                <a:spcPct val="160000"/>
              </a:lnSpc>
              <a:buFont typeface="Wingdings" panose="05000000000000000000" pitchFamily="2" charset="2"/>
              <a:buChar char="Ø"/>
            </a:pPr>
            <a:r>
              <a:rPr lang="en-US" sz="3600" dirty="0"/>
              <a:t>Since node D is a leaf node, so node D gets printed as shown below</a:t>
            </a:r>
          </a:p>
        </p:txBody>
      </p:sp>
      <p:pic>
        <p:nvPicPr>
          <p:cNvPr id="3074"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1" y="6023451"/>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Traversal is a process to visit all the nodes of a tree and may print their values too.</a:t>
            </a:r>
          </a:p>
          <a:p>
            <a:pPr>
              <a:lnSpc>
                <a:spcPct val="160000"/>
              </a:lnSpc>
              <a:buFont typeface="Wingdings" panose="05000000000000000000" pitchFamily="2" charset="2"/>
              <a:buChar char="Ø"/>
            </a:pPr>
            <a:r>
              <a:rPr lang="en-US" sz="3600" dirty="0"/>
              <a:t> Because, all nodes are connected via edges (links) we always start from the root (head) node.</a:t>
            </a:r>
          </a:p>
          <a:p>
            <a:pPr>
              <a:lnSpc>
                <a:spcPct val="160000"/>
              </a:lnSpc>
              <a:buFont typeface="Wingdings" panose="05000000000000000000" pitchFamily="2" charset="2"/>
              <a:buChar char="Ø"/>
            </a:pPr>
            <a:r>
              <a:rPr lang="en-US" sz="3600" dirty="0"/>
              <a:t> That is, we cannot randomly access a node in a tree. </a:t>
            </a:r>
          </a:p>
        </p:txBody>
      </p:sp>
    </p:spTree>
    <p:extLst>
      <p:ext uri="{BB962C8B-B14F-4D97-AF65-F5344CB8AC3E}">
        <p14:creationId xmlns:p14="http://schemas.microsoft.com/office/powerpoint/2010/main" val="61644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74611" y="715962"/>
            <a:ext cx="6324601" cy="614203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3200" dirty="0"/>
              <a:t>The left part of node A is traversed. Now, we will visit the root node, i.e., A, and it gets printed as shown below:</a:t>
            </a:r>
            <a:endParaRPr lang="en-US" sz="3600" dirty="0"/>
          </a:p>
        </p:txBody>
      </p:sp>
      <p:pic>
        <p:nvPicPr>
          <p:cNvPr id="4098"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6" y="44196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08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56930" y="914400"/>
            <a:ext cx="4703281" cy="52324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74611" y="715962"/>
            <a:ext cx="66294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700" dirty="0"/>
              <a:t>Once the traversing of left part and root node is completed, we move to the right part of the root node. We move to the right child of node A, i.e., C. The node C has also left child, i.e., E and E has also left child, i.e., G. Since G is a leaf node, so G gets printed as shown below: </a:t>
            </a:r>
          </a:p>
        </p:txBody>
      </p:sp>
      <p:pic>
        <p:nvPicPr>
          <p:cNvPr id="5122"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1" y="60198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55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74611" y="715962"/>
            <a:ext cx="6324601" cy="614203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The root node of G is E, so it gets printed as shown below:</a:t>
            </a:r>
            <a:endParaRPr lang="en-US" sz="3600" dirty="0"/>
          </a:p>
        </p:txBody>
      </p:sp>
      <p:pic>
        <p:nvPicPr>
          <p:cNvPr id="6146"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6" y="22860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55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225423" y="1211262"/>
            <a:ext cx="6324601" cy="614203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Since E does not have any right child, so we move to the root of the E node, i.e., C. C gets printed as shown below</a:t>
            </a:r>
          </a:p>
          <a:p>
            <a:pPr>
              <a:lnSpc>
                <a:spcPct val="160000"/>
              </a:lnSpc>
              <a:buFont typeface="Wingdings" panose="05000000000000000000" pitchFamily="2" charset="2"/>
              <a:buChar char="Ø"/>
            </a:pPr>
            <a:endParaRPr lang="en-US" sz="3600" dirty="0"/>
          </a:p>
        </p:txBody>
      </p:sp>
      <p:pic>
        <p:nvPicPr>
          <p:cNvPr id="7170"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03" y="4282281"/>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5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3600" dirty="0"/>
              <a:t>Once the left part of node C and the root node, i.e., C, are traversed, we move to the right part of Node C. We move to the node F and node F has a left child, i.e., H. Since H is a leaf node, so it gets printed as shown below:</a:t>
            </a:r>
          </a:p>
        </p:txBody>
      </p:sp>
      <p:pic>
        <p:nvPicPr>
          <p:cNvPr id="8194"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03" y="613029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26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3600" dirty="0"/>
              <a:t>Now we move to the root node of H, i.e., F and it gets printed as shown below:</a:t>
            </a:r>
          </a:p>
        </p:txBody>
      </p:sp>
      <p:pic>
        <p:nvPicPr>
          <p:cNvPr id="9218"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2" y="4495800"/>
            <a:ext cx="43719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55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3600" dirty="0"/>
              <a:t>After visiting the F node, we move to the right child of node F, i.e., I, and it gets printed as shown below:</a:t>
            </a:r>
          </a:p>
        </p:txBody>
      </p:sp>
      <p:pic>
        <p:nvPicPr>
          <p:cNvPr id="10242"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50292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68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Preorder Traversal</a:t>
            </a:r>
            <a:endParaRPr lang="en-US"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60000"/>
              </a:lnSpc>
              <a:buFont typeface="Wingdings" panose="05000000000000000000" pitchFamily="2" charset="2"/>
              <a:buChar char="Ø"/>
            </a:pPr>
            <a:r>
              <a:rPr lang="en-US" sz="3600" dirty="0"/>
              <a:t>A preorder traversal is a traversal technique that follows the policy, i.e., </a:t>
            </a:r>
            <a:r>
              <a:rPr lang="en-US" sz="3600" b="1" dirty="0"/>
              <a:t>Root Left Right</a:t>
            </a:r>
            <a:r>
              <a:rPr lang="en-US" sz="3600" dirty="0"/>
              <a:t>. Here, Root Left Right means root node of the tree is traversed first, then the left subtree and finally the right subtree is traversed. </a:t>
            </a:r>
          </a:p>
          <a:p>
            <a:pPr>
              <a:lnSpc>
                <a:spcPct val="160000"/>
              </a:lnSpc>
              <a:buFont typeface="Wingdings" panose="05000000000000000000" pitchFamily="2" charset="2"/>
              <a:buChar char="Ø"/>
            </a:pPr>
            <a:r>
              <a:rPr lang="en-US" sz="3600" dirty="0"/>
              <a:t>Here, the Preorder name itself suggests that the root node would be traversed first.</a:t>
            </a:r>
          </a:p>
        </p:txBody>
      </p:sp>
    </p:spTree>
    <p:extLst>
      <p:ext uri="{BB962C8B-B14F-4D97-AF65-F5344CB8AC3E}">
        <p14:creationId xmlns:p14="http://schemas.microsoft.com/office/powerpoint/2010/main" val="156550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To perform the preorder traversal, we first visit the root node, then the left part, and then we traverse the right part of the root node. As node A is the root node in the above tree, so it gets printed as shown below:</a:t>
            </a:r>
          </a:p>
        </p:txBody>
      </p:sp>
      <p:pic>
        <p:nvPicPr>
          <p:cNvPr id="11270" name="Picture 6"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 y="57277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02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Once the root node is traversed, we move to the left subtree. In the left subtree, B is the root node for its right child, i.e., D. Therefore, B gets printed as shown below</a:t>
            </a:r>
          </a:p>
        </p:txBody>
      </p:sp>
      <p:pic>
        <p:nvPicPr>
          <p:cNvPr id="16386"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45720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There are three ways which we use to traverse a tree −</a:t>
            </a:r>
          </a:p>
          <a:p>
            <a:r>
              <a:rPr lang="en-US" sz="3600" dirty="0"/>
              <a:t>In-order Traversal</a:t>
            </a:r>
          </a:p>
          <a:p>
            <a:r>
              <a:rPr lang="en-US" sz="3600" dirty="0"/>
              <a:t>Pre-order Traversal</a:t>
            </a:r>
          </a:p>
          <a:p>
            <a:r>
              <a:rPr lang="en-US" sz="3600" dirty="0"/>
              <a:t>Post-order Traversal</a:t>
            </a:r>
          </a:p>
          <a:p>
            <a:pPr>
              <a:lnSpc>
                <a:spcPct val="160000"/>
              </a:lnSpc>
              <a:buFont typeface="Wingdings" panose="05000000000000000000" pitchFamily="2" charset="2"/>
              <a:buChar char="Ø"/>
            </a:pPr>
            <a:endParaRPr lang="en-US" sz="3600" dirty="0"/>
          </a:p>
        </p:txBody>
      </p:sp>
    </p:spTree>
    <p:extLst>
      <p:ext uri="{BB962C8B-B14F-4D97-AF65-F5344CB8AC3E}">
        <p14:creationId xmlns:p14="http://schemas.microsoft.com/office/powerpoint/2010/main" val="188630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Since node B does not have a left child, and it has only a right child; therefore, D gets printed as shown below:</a:t>
            </a:r>
          </a:p>
        </p:txBody>
      </p:sp>
      <p:pic>
        <p:nvPicPr>
          <p:cNvPr id="17412" name="Picture 4"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36576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5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Once the left part of the root node A is traversed, we move to the right part of node A. The right child of node A is C. Since C is a root node for all the other nodes; therefore, C gets printed as shown below:</a:t>
            </a:r>
          </a:p>
          <a:p>
            <a:pPr>
              <a:lnSpc>
                <a:spcPct val="160000"/>
              </a:lnSpc>
              <a:buFont typeface="Wingdings" panose="05000000000000000000" pitchFamily="2" charset="2"/>
              <a:buChar char="Ø"/>
            </a:pPr>
            <a:endParaRPr lang="en-US" sz="2800" dirty="0"/>
          </a:p>
        </p:txBody>
      </p:sp>
      <p:pic>
        <p:nvPicPr>
          <p:cNvPr id="18434"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55626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69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Now we move to the left child, i.e., E of node C. Since node E is a root node for node G; therefore, E gets printed as shown below:</a:t>
            </a:r>
          </a:p>
        </p:txBody>
      </p:sp>
      <p:pic>
        <p:nvPicPr>
          <p:cNvPr id="19458"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376301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54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The node E has a left child, i.e., G, and it gets printed as shown below:</a:t>
            </a:r>
          </a:p>
        </p:txBody>
      </p:sp>
      <p:pic>
        <p:nvPicPr>
          <p:cNvPr id="20482"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 y="3024981"/>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45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Since the left part of the node C is completed, so we move to the right part of the node C. The right child of node C is node F. The node F is a root node for the nodes H and I; therefore, the node F gets printed as shown below:</a:t>
            </a:r>
          </a:p>
        </p:txBody>
      </p:sp>
      <p:pic>
        <p:nvPicPr>
          <p:cNvPr id="21506"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6096000"/>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36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Once the node F is visited, we will traverse the left child, i.e., H of node F as shown below:</a:t>
            </a:r>
          </a:p>
          <a:p>
            <a:pPr>
              <a:lnSpc>
                <a:spcPct val="160000"/>
              </a:lnSpc>
              <a:buFont typeface="Wingdings" panose="05000000000000000000" pitchFamily="2" charset="2"/>
              <a:buChar char="Ø"/>
            </a:pPr>
            <a:endParaRPr lang="en-US" sz="2800" dirty="0"/>
          </a:p>
        </p:txBody>
      </p:sp>
      <p:pic>
        <p:nvPicPr>
          <p:cNvPr id="22530"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 y="3036411"/>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85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800" dirty="0"/>
              <a:t>Now we will traverse the right child, i.e., I of node F, as shown below:</a:t>
            </a:r>
          </a:p>
        </p:txBody>
      </p:sp>
      <p:pic>
        <p:nvPicPr>
          <p:cNvPr id="23554"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3005931"/>
            <a:ext cx="52387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0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err="1"/>
              <a:t>Postorder</a:t>
            </a:r>
            <a:r>
              <a:rPr lang="en-US" b="1" dirty="0"/>
              <a:t> Traversal</a:t>
            </a:r>
            <a:endParaRPr lang="en-US"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60000"/>
              </a:lnSpc>
              <a:buFont typeface="Wingdings" panose="05000000000000000000" pitchFamily="2" charset="2"/>
              <a:buChar char="Ø"/>
            </a:pPr>
            <a:r>
              <a:rPr lang="en-US" sz="3600" dirty="0"/>
              <a:t>A </a:t>
            </a:r>
            <a:r>
              <a:rPr lang="en-US" sz="3600" dirty="0" err="1"/>
              <a:t>Postorder</a:t>
            </a:r>
            <a:r>
              <a:rPr lang="en-US" sz="3600" dirty="0"/>
              <a:t> traversal is a traversal technique that follows the policy, i.e., </a:t>
            </a:r>
            <a:r>
              <a:rPr lang="en-US" sz="3600" b="1" dirty="0"/>
              <a:t>Left Right Root</a:t>
            </a:r>
            <a:r>
              <a:rPr lang="en-US" sz="3600" dirty="0"/>
              <a:t>. Here, Left Right Root means the left subtree of the root node is traversed first, then the right subtree, and finally, the root node is traversed. </a:t>
            </a:r>
          </a:p>
          <a:p>
            <a:pPr>
              <a:lnSpc>
                <a:spcPct val="160000"/>
              </a:lnSpc>
              <a:buFont typeface="Wingdings" panose="05000000000000000000" pitchFamily="2" charset="2"/>
              <a:buChar char="Ø"/>
            </a:pPr>
            <a:r>
              <a:rPr lang="en-US" sz="3600" dirty="0"/>
              <a:t>Here, the </a:t>
            </a:r>
            <a:r>
              <a:rPr lang="en-US" sz="3600" dirty="0" err="1"/>
              <a:t>Postorder</a:t>
            </a:r>
            <a:r>
              <a:rPr lang="en-US" sz="3600" dirty="0"/>
              <a:t> name itself suggests that the root node of the tree would be traversed at the last.</a:t>
            </a:r>
          </a:p>
        </p:txBody>
      </p:sp>
    </p:spTree>
    <p:extLst>
      <p:ext uri="{BB962C8B-B14F-4D97-AF65-F5344CB8AC3E}">
        <p14:creationId xmlns:p14="http://schemas.microsoft.com/office/powerpoint/2010/main" val="163253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dirty="0"/>
              <a:t>To perform the </a:t>
            </a:r>
            <a:r>
              <a:rPr lang="en-US" dirty="0" err="1"/>
              <a:t>postorder</a:t>
            </a:r>
            <a:r>
              <a:rPr lang="en-US" dirty="0"/>
              <a:t> traversal, we first visit the left part, then the right part, and then we traverse the root node. In the above tree, we move to the left child, i.e., B of node A. Since B is a root node for the node D; therefore, the right child, i.e., D of node B, would be traversed first and then B as shown below</a:t>
            </a:r>
            <a:r>
              <a:rPr lang="en-US" sz="2800" dirty="0"/>
              <a:t>:</a:t>
            </a:r>
          </a:p>
        </p:txBody>
      </p:sp>
      <p:pic>
        <p:nvPicPr>
          <p:cNvPr id="24578"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 y="5991225"/>
            <a:ext cx="523875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86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sz="2200" dirty="0"/>
              <a:t>Once the traversing of the left subtree of node A is completed, then the right part of node A would be traversed. We move to the right child of node A, i.e., C. Since node C is a root node for the other nodes, so we move to the left child of node C, i.e., node E. The node E is a root node, and node G is a left child of node E; therefore, the node G is printed first and then E as shown below</a:t>
            </a:r>
          </a:p>
        </p:txBody>
      </p:sp>
      <p:pic>
        <p:nvPicPr>
          <p:cNvPr id="25602"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6014085"/>
            <a:ext cx="523875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25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In-order Traversal</a:t>
            </a:r>
          </a:p>
        </p:txBody>
      </p:sp>
      <p:sp>
        <p:nvSpPr>
          <p:cNvPr id="2" name="Content Placeholder 1"/>
          <p:cNvSpPr>
            <a:spLocks noGrp="1"/>
          </p:cNvSpPr>
          <p:nvPr>
            <p:ph idx="1"/>
          </p:nvPr>
        </p:nvSpPr>
        <p:spPr>
          <a:xfrm>
            <a:off x="74611" y="715962"/>
            <a:ext cx="12114213" cy="6142038"/>
          </a:xfrm>
        </p:spPr>
        <p:txBody>
          <a:bodyPr>
            <a:normAutofit fontScale="92500"/>
          </a:bodyPr>
          <a:lstStyle/>
          <a:p>
            <a:pPr>
              <a:lnSpc>
                <a:spcPct val="160000"/>
              </a:lnSpc>
              <a:buFont typeface="Wingdings" panose="05000000000000000000" pitchFamily="2" charset="2"/>
              <a:buChar char="Ø"/>
            </a:pPr>
            <a:r>
              <a:rPr lang="en-US" sz="3600" dirty="0"/>
              <a:t>An </a:t>
            </a:r>
            <a:r>
              <a:rPr lang="en-US" sz="3600" dirty="0" err="1"/>
              <a:t>inorder</a:t>
            </a:r>
            <a:r>
              <a:rPr lang="en-US" sz="3600" dirty="0"/>
              <a:t> traversal is a traversal technique that follows the policy, i.e., </a:t>
            </a:r>
            <a:r>
              <a:rPr lang="en-US" sz="3600" b="1" dirty="0"/>
              <a:t>Left Root Right</a:t>
            </a:r>
            <a:r>
              <a:rPr lang="en-US" sz="3600" dirty="0"/>
              <a:t>. </a:t>
            </a:r>
          </a:p>
          <a:p>
            <a:pPr>
              <a:lnSpc>
                <a:spcPct val="160000"/>
              </a:lnSpc>
              <a:buFont typeface="Wingdings" panose="05000000000000000000" pitchFamily="2" charset="2"/>
              <a:buChar char="Ø"/>
            </a:pPr>
            <a:r>
              <a:rPr lang="en-US" sz="3600" dirty="0"/>
              <a:t>Here, </a:t>
            </a:r>
            <a:r>
              <a:rPr lang="en-US" sz="3600" b="1" dirty="0"/>
              <a:t>Left Root Right </a:t>
            </a:r>
            <a:r>
              <a:rPr lang="en-US" sz="3600" dirty="0"/>
              <a:t>means that the left subtree of the root node is traversed first, then the root node, and then the right subtree of the root node is traversed. </a:t>
            </a:r>
          </a:p>
          <a:p>
            <a:pPr>
              <a:lnSpc>
                <a:spcPct val="160000"/>
              </a:lnSpc>
              <a:buFont typeface="Wingdings" panose="05000000000000000000" pitchFamily="2" charset="2"/>
              <a:buChar char="Ø"/>
            </a:pPr>
            <a:r>
              <a:rPr lang="en-US" sz="3600" dirty="0"/>
              <a:t>If a binary tree is traversed </a:t>
            </a:r>
            <a:r>
              <a:rPr lang="en-US" sz="3600" b="1" dirty="0"/>
              <a:t>in-order</a:t>
            </a:r>
            <a:r>
              <a:rPr lang="en-US" sz="3600" dirty="0"/>
              <a:t>, the output will produce sorted key values in an ascending order.</a:t>
            </a:r>
          </a:p>
        </p:txBody>
      </p:sp>
    </p:spTree>
    <p:extLst>
      <p:ext uri="{BB962C8B-B14F-4D97-AF65-F5344CB8AC3E}">
        <p14:creationId xmlns:p14="http://schemas.microsoft.com/office/powerpoint/2010/main" val="7863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dirty="0"/>
              <a:t>Once the traversal of the left part of the node C is traversed, then we move to the right part of the node C. The right child of node C is node F. Since F is also a root node for the nodes H and I; therefore, the left child 'H' is traversed first and then the right child 'I' of node F as shown below:</a:t>
            </a:r>
          </a:p>
        </p:txBody>
      </p:sp>
      <p:pic>
        <p:nvPicPr>
          <p:cNvPr id="26626"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1" y="5892165"/>
            <a:ext cx="523875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6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dirty="0"/>
              <a:t>Once the left part and the right part of node C are traversed, then the node C is traversed as shown below:</a:t>
            </a:r>
          </a:p>
          <a:p>
            <a:pPr>
              <a:lnSpc>
                <a:spcPct val="160000"/>
              </a:lnSpc>
              <a:buFont typeface="Wingdings" panose="05000000000000000000" pitchFamily="2" charset="2"/>
              <a:buChar char="Ø"/>
            </a:pPr>
            <a:endParaRPr lang="en-US" dirty="0"/>
          </a:p>
        </p:txBody>
      </p:sp>
      <p:pic>
        <p:nvPicPr>
          <p:cNvPr id="27652" name="Picture 4"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3" y="2590800"/>
            <a:ext cx="523875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4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2050" name="Picture 2" descr="ree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0212" y="914400"/>
            <a:ext cx="5080000" cy="5651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p:cNvSpPr txBox="1">
            <a:spLocks/>
          </p:cNvSpPr>
          <p:nvPr/>
        </p:nvSpPr>
        <p:spPr>
          <a:xfrm>
            <a:off x="147635" y="792162"/>
            <a:ext cx="6324601" cy="61420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nSpc>
                <a:spcPct val="160000"/>
              </a:lnSpc>
              <a:buFont typeface="Wingdings" panose="05000000000000000000" pitchFamily="2" charset="2"/>
              <a:buChar char="Ø"/>
            </a:pPr>
            <a:r>
              <a:rPr lang="en-US" dirty="0"/>
              <a:t>In the above tree, the left subtree and the right subtree of root node A have been traversed, the node A would be traversed.</a:t>
            </a:r>
          </a:p>
        </p:txBody>
      </p:sp>
      <p:pic>
        <p:nvPicPr>
          <p:cNvPr id="28674" name="Picture 2" descr="ree Travers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3" y="3335337"/>
            <a:ext cx="5238750"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8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endParaRPr lang="en-US" sz="3600" dirty="0"/>
          </a:p>
        </p:txBody>
      </p:sp>
    </p:spTree>
    <p:extLst>
      <p:ext uri="{BB962C8B-B14F-4D97-AF65-F5344CB8AC3E}">
        <p14:creationId xmlns:p14="http://schemas.microsoft.com/office/powerpoint/2010/main" val="134208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46E3-9B81-8B60-2F4D-BEC30BF38EB9}"/>
              </a:ext>
            </a:extLst>
          </p:cNvPr>
          <p:cNvSpPr>
            <a:spLocks noGrp="1"/>
          </p:cNvSpPr>
          <p:nvPr>
            <p:ph type="title"/>
          </p:nvPr>
        </p:nvSpPr>
        <p:spPr/>
        <p:txBody>
          <a:bodyPr/>
          <a:lstStyle/>
          <a:p>
            <a:r>
              <a:rPr lang="en-US" b="1" i="0" dirty="0">
                <a:solidFill>
                  <a:srgbClr val="273239"/>
                </a:solidFill>
                <a:effectLst/>
                <a:latin typeface="Nunito" pitchFamily="2" charset="0"/>
              </a:rPr>
              <a:t>Uses of </a:t>
            </a:r>
            <a:r>
              <a:rPr lang="en-US" b="1" i="0" dirty="0" err="1">
                <a:solidFill>
                  <a:srgbClr val="273239"/>
                </a:solidFill>
                <a:effectLst/>
                <a:latin typeface="Nunito" pitchFamily="2" charset="0"/>
              </a:rPr>
              <a:t>Inorder</a:t>
            </a:r>
            <a:r>
              <a:rPr lang="en-US" b="1" i="0" dirty="0">
                <a:solidFill>
                  <a:srgbClr val="273239"/>
                </a:solidFill>
                <a:effectLst/>
                <a:latin typeface="Nunito" pitchFamily="2" charset="0"/>
              </a:rPr>
              <a:t> Traversal: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A3A4BCE-24B7-4589-05D3-3C07719DD710}"/>
              </a:ext>
            </a:extLst>
          </p:cNvPr>
          <p:cNvSpPr>
            <a:spLocks noGrp="1"/>
          </p:cNvSpPr>
          <p:nvPr>
            <p:ph idx="1"/>
          </p:nvPr>
        </p:nvSpPr>
        <p:spPr/>
        <p:txBody>
          <a:bodyPr>
            <a:normAutofit/>
          </a:bodyPr>
          <a:lstStyle/>
          <a:p>
            <a:pPr marL="45720" indent="0" algn="l" rtl="0" fontAlgn="base">
              <a:buNone/>
            </a:pPr>
            <a:r>
              <a:rPr lang="en-US" sz="3600" b="0" i="0" dirty="0">
                <a:solidFill>
                  <a:srgbClr val="273239"/>
                </a:solidFill>
                <a:effectLst/>
                <a:latin typeface="Nunito" pitchFamily="2" charset="0"/>
              </a:rPr>
              <a:t>In the case of binary search trees (BST), </a:t>
            </a:r>
            <a:r>
              <a:rPr lang="en-US" sz="3600" b="0" i="0" dirty="0" err="1">
                <a:solidFill>
                  <a:srgbClr val="273239"/>
                </a:solidFill>
                <a:effectLst/>
                <a:latin typeface="Nunito" pitchFamily="2" charset="0"/>
              </a:rPr>
              <a:t>Inorder</a:t>
            </a:r>
            <a:r>
              <a:rPr lang="en-US" sz="3600" b="0" i="0" dirty="0">
                <a:solidFill>
                  <a:srgbClr val="273239"/>
                </a:solidFill>
                <a:effectLst/>
                <a:latin typeface="Nunito" pitchFamily="2" charset="0"/>
              </a:rPr>
              <a:t> traversal gives nodes in non-decreasing order. To get nodes of BST in non-increasing order, a variation of </a:t>
            </a:r>
            <a:r>
              <a:rPr lang="en-US" sz="3600" b="0" i="0" dirty="0" err="1">
                <a:solidFill>
                  <a:srgbClr val="273239"/>
                </a:solidFill>
                <a:effectLst/>
                <a:latin typeface="Nunito" pitchFamily="2" charset="0"/>
              </a:rPr>
              <a:t>Inorder</a:t>
            </a:r>
            <a:r>
              <a:rPr lang="en-US" sz="3600" b="0" i="0" dirty="0">
                <a:solidFill>
                  <a:srgbClr val="273239"/>
                </a:solidFill>
                <a:effectLst/>
                <a:latin typeface="Nunito" pitchFamily="2" charset="0"/>
              </a:rPr>
              <a:t> traversal where </a:t>
            </a:r>
            <a:r>
              <a:rPr lang="en-US" sz="3600" b="0" i="0" dirty="0" err="1">
                <a:solidFill>
                  <a:srgbClr val="273239"/>
                </a:solidFill>
                <a:effectLst/>
                <a:latin typeface="Nunito" pitchFamily="2" charset="0"/>
              </a:rPr>
              <a:t>Inorder</a:t>
            </a:r>
            <a:r>
              <a:rPr lang="en-US" sz="3600" b="0" i="0" dirty="0">
                <a:solidFill>
                  <a:srgbClr val="273239"/>
                </a:solidFill>
                <a:effectLst/>
                <a:latin typeface="Nunito" pitchFamily="2" charset="0"/>
              </a:rPr>
              <a:t> traversal is reversed can be used.</a:t>
            </a:r>
          </a:p>
          <a:p>
            <a:pPr marL="45720" indent="0">
              <a:buNone/>
            </a:pPr>
            <a:endParaRPr lang="en-IN" sz="3600" dirty="0"/>
          </a:p>
        </p:txBody>
      </p:sp>
    </p:spTree>
    <p:extLst>
      <p:ext uri="{BB962C8B-B14F-4D97-AF65-F5344CB8AC3E}">
        <p14:creationId xmlns:p14="http://schemas.microsoft.com/office/powerpoint/2010/main" val="70065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pic>
        <p:nvPicPr>
          <p:cNvPr id="1026" name="Picture 2" descr="n Order Travers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83323" y="1371600"/>
            <a:ext cx="5544820"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4461" y="1676400"/>
            <a:ext cx="6092825" cy="4462760"/>
          </a:xfrm>
          <a:prstGeom prst="rect">
            <a:avLst/>
          </a:prstGeom>
        </p:spPr>
        <p:txBody>
          <a:bodyPr>
            <a:spAutoFit/>
          </a:bodyPr>
          <a:lstStyle/>
          <a:p>
            <a:r>
              <a:rPr lang="en-US" sz="3600" dirty="0"/>
              <a:t>We start from </a:t>
            </a:r>
            <a:r>
              <a:rPr lang="en-US" sz="3600" b="1" dirty="0"/>
              <a:t>A</a:t>
            </a:r>
            <a:r>
              <a:rPr lang="en-US" sz="3600" dirty="0"/>
              <a:t>,</a:t>
            </a:r>
          </a:p>
          <a:p>
            <a:r>
              <a:rPr lang="en-US" sz="3600" dirty="0"/>
              <a:t> follow in-order traversal, we move to its left subtree </a:t>
            </a:r>
            <a:r>
              <a:rPr lang="en-US" sz="3600" b="1" dirty="0"/>
              <a:t>B</a:t>
            </a:r>
            <a:r>
              <a:rPr lang="en-US" sz="3600" dirty="0"/>
              <a:t>. </a:t>
            </a:r>
          </a:p>
          <a:p>
            <a:r>
              <a:rPr lang="en-US" sz="3600" b="1" dirty="0"/>
              <a:t>B</a:t>
            </a:r>
            <a:r>
              <a:rPr lang="en-US" sz="3600" dirty="0"/>
              <a:t> is also traversed in-order. The process goes on until all the nodes are visited</a:t>
            </a:r>
          </a:p>
          <a:p>
            <a:r>
              <a:rPr lang="is-IS" sz="3200" b="1" i="1" dirty="0"/>
              <a:t>D → B → E → A → F → C → G</a:t>
            </a:r>
            <a:endParaRPr lang="en-US" sz="3200" dirty="0"/>
          </a:p>
        </p:txBody>
      </p:sp>
    </p:spTree>
    <p:extLst>
      <p:ext uri="{BB962C8B-B14F-4D97-AF65-F5344CB8AC3E}">
        <p14:creationId xmlns:p14="http://schemas.microsoft.com/office/powerpoint/2010/main" val="61692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02B5F-C15D-297D-40F2-8D87E8D80F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37352-50C0-0625-A883-BFCAC89DCE2F}"/>
              </a:ext>
            </a:extLst>
          </p:cNvPr>
          <p:cNvSpPr>
            <a:spLocks noGrp="1"/>
          </p:cNvSpPr>
          <p:nvPr>
            <p:ph type="title"/>
          </p:nvPr>
        </p:nvSpPr>
        <p:spPr/>
        <p:txBody>
          <a:bodyPr/>
          <a:lstStyle/>
          <a:p>
            <a:r>
              <a:rPr lang="en-US" dirty="0"/>
              <a:t>Consider below tree</a:t>
            </a:r>
            <a:endParaRPr lang="en-IN" dirty="0"/>
          </a:p>
        </p:txBody>
      </p:sp>
      <p:pic>
        <p:nvPicPr>
          <p:cNvPr id="5" name="Content Placeholder 4">
            <a:extLst>
              <a:ext uri="{FF2B5EF4-FFF2-40B4-BE49-F238E27FC236}">
                <a16:creationId xmlns:a16="http://schemas.microsoft.com/office/drawing/2014/main" id="{EC4C990A-9179-170B-659F-A647D6057F58}"/>
              </a:ext>
            </a:extLst>
          </p:cNvPr>
          <p:cNvPicPr>
            <a:picLocks noGrp="1" noChangeAspect="1"/>
          </p:cNvPicPr>
          <p:nvPr>
            <p:ph idx="1"/>
          </p:nvPr>
        </p:nvPicPr>
        <p:blipFill>
          <a:blip r:embed="rId2"/>
          <a:stretch>
            <a:fillRect/>
          </a:stretch>
        </p:blipFill>
        <p:spPr>
          <a:xfrm>
            <a:off x="2741145" y="1923760"/>
            <a:ext cx="6706536" cy="4153480"/>
          </a:xfrm>
        </p:spPr>
      </p:pic>
    </p:spTree>
    <p:extLst>
      <p:ext uri="{BB962C8B-B14F-4D97-AF65-F5344CB8AC3E}">
        <p14:creationId xmlns:p14="http://schemas.microsoft.com/office/powerpoint/2010/main" val="208534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D65C5-74B1-82F8-5F3D-9F0455CDB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87545-2A16-104B-B943-E4FADEB5A0BC}"/>
              </a:ext>
            </a:extLst>
          </p:cNvPr>
          <p:cNvSpPr>
            <a:spLocks noGrp="1"/>
          </p:cNvSpPr>
          <p:nvPr>
            <p:ph type="title"/>
          </p:nvPr>
        </p:nvSpPr>
        <p:spPr>
          <a:xfrm>
            <a:off x="1065212" y="2819400"/>
            <a:ext cx="9753600" cy="1325562"/>
          </a:xfrm>
        </p:spPr>
        <p:txBody>
          <a:bodyPr>
            <a:noAutofit/>
          </a:bodyPr>
          <a:lstStyle/>
          <a:p>
            <a:r>
              <a:rPr lang="en-US" sz="4400" b="1" dirty="0"/>
              <a:t>In Above example we consider binary tree ,BUT  for getting result in ascending order consider below elements .</a:t>
            </a:r>
            <a:endParaRPr lang="en-IN" sz="4400" dirty="0"/>
          </a:p>
        </p:txBody>
      </p:sp>
    </p:spTree>
    <p:extLst>
      <p:ext uri="{BB962C8B-B14F-4D97-AF65-F5344CB8AC3E}">
        <p14:creationId xmlns:p14="http://schemas.microsoft.com/office/powerpoint/2010/main" val="304800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1153</TotalTime>
  <Words>2200</Words>
  <Application>Microsoft Office PowerPoint</Application>
  <PresentationFormat>Custom</PresentationFormat>
  <Paragraphs>171</Paragraphs>
  <Slides>53</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Century Gothic</vt:lpstr>
      <vt:lpstr>Nunito</vt:lpstr>
      <vt:lpstr>Wingdings</vt:lpstr>
      <vt:lpstr>World country report presentation</vt:lpstr>
      <vt:lpstr>Trees traversal</vt:lpstr>
      <vt:lpstr>PowerPoint Presentation</vt:lpstr>
      <vt:lpstr>PowerPoint Presentation</vt:lpstr>
      <vt:lpstr>PowerPoint Presentation</vt:lpstr>
      <vt:lpstr>In-order Traversal</vt:lpstr>
      <vt:lpstr>Uses of Inorder Traversal: </vt:lpstr>
      <vt:lpstr>PowerPoint Presentation</vt:lpstr>
      <vt:lpstr>Consider below tree</vt:lpstr>
      <vt:lpstr>In Above example we consider binary tree ,BUT  for getting result in ascending order consider below elements .</vt:lpstr>
      <vt:lpstr>IF create bst tree ,then result  will be in ascdending order </vt:lpstr>
      <vt:lpstr>algorithm</vt:lpstr>
      <vt:lpstr>Pre-order Traversal</vt:lpstr>
      <vt:lpstr>Uses of Preorder </vt:lpstr>
      <vt:lpstr>PowerPoint Presentation</vt:lpstr>
      <vt:lpstr>Consider below tree</vt:lpstr>
      <vt:lpstr>PowerPoint Presentation</vt:lpstr>
      <vt:lpstr>PowerPoint Presentation</vt:lpstr>
      <vt:lpstr>PowerPoint Presentation</vt:lpstr>
      <vt:lpstr>PowerPoint Presentation</vt:lpstr>
      <vt:lpstr>PowerPoint Presentation</vt:lpstr>
      <vt:lpstr>PowerPoint Presentation</vt:lpstr>
      <vt:lpstr>algorithm</vt:lpstr>
      <vt:lpstr>Post-order Traversal</vt:lpstr>
      <vt:lpstr>Uses of Postorder </vt:lpstr>
      <vt:lpstr>algorithm</vt:lpstr>
      <vt:lpstr>PowerPoint Presentation</vt:lpstr>
      <vt:lpstr>algorithm</vt:lpstr>
      <vt:lpstr>inorder traversal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Preorder Traversal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Postorder Traversal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Seema Kumari</cp:lastModifiedBy>
  <cp:revision>109</cp:revision>
  <dcterms:created xsi:type="dcterms:W3CDTF">2022-01-12T07:04:17Z</dcterms:created>
  <dcterms:modified xsi:type="dcterms:W3CDTF">2024-03-05T09:33:05Z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