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9" r:id="rId2"/>
    <p:sldId id="278" r:id="rId3"/>
    <p:sldId id="279" r:id="rId4"/>
    <p:sldId id="280" r:id="rId5"/>
    <p:sldId id="281" r:id="rId6"/>
    <p:sldId id="282" r:id="rId7"/>
    <p:sldId id="283" r:id="rId8"/>
    <p:sldId id="285" r:id="rId9"/>
    <p:sldId id="286" r:id="rId10"/>
    <p:sldId id="288" r:id="rId11"/>
    <p:sldId id="289" r:id="rId12"/>
    <p:sldId id="291" r:id="rId13"/>
    <p:sldId id="292" r:id="rId14"/>
    <p:sldId id="294" r:id="rId15"/>
    <p:sldId id="295" r:id="rId16"/>
    <p:sldId id="297" r:id="rId17"/>
    <p:sldId id="300" r:id="rId18"/>
    <p:sldId id="299" r:id="rId19"/>
    <p:sldId id="301" r:id="rId20"/>
    <p:sldId id="303"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111" d="100"/>
          <a:sy n="111" d="100"/>
        </p:scale>
        <p:origin x="594"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118409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128899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201488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67731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191206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1080626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258354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1147425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101055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216212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131775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831364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180696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949383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1437761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37873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175084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849147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9141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4/4/2024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4/4/2024</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4/4/2024</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4/4/2024</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74811" y="1828799"/>
            <a:ext cx="9296401" cy="3048001"/>
          </a:xfrm>
        </p:spPr>
        <p:txBody>
          <a:bodyPr/>
          <a:lstStyle/>
          <a:p>
            <a:r>
              <a:rPr lang="en-US" dirty="0"/>
              <a:t>Heap sort</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we have to delete the root element </a:t>
            </a:r>
            <a:r>
              <a:rPr lang="en-US" sz="3600" b="1" dirty="0"/>
              <a:t>(76)</a:t>
            </a:r>
            <a:r>
              <a:rPr lang="en-US" sz="3600" dirty="0"/>
              <a:t> from the max heap again. </a:t>
            </a:r>
          </a:p>
          <a:p>
            <a:pPr marL="571500" lvl="0" indent="-571500">
              <a:lnSpc>
                <a:spcPct val="150000"/>
              </a:lnSpc>
              <a:spcBef>
                <a:spcPts val="0"/>
              </a:spcBef>
              <a:buClrTx/>
              <a:buSzTx/>
              <a:buFont typeface="Wingdings" charset="2"/>
              <a:buChar char="Ø"/>
              <a:defRPr/>
            </a:pPr>
            <a:r>
              <a:rPr lang="en-US" sz="3600" dirty="0"/>
              <a:t>To delete this node, we have to swap it with the last node, i.e. </a:t>
            </a:r>
            <a:r>
              <a:rPr lang="en-US" sz="3600" b="1" dirty="0"/>
              <a:t>(9).</a:t>
            </a:r>
            <a:r>
              <a:rPr lang="en-US" sz="3600" dirty="0"/>
              <a:t> </a:t>
            </a:r>
          </a:p>
          <a:p>
            <a:pPr marL="571500" lvl="0" indent="-571500">
              <a:lnSpc>
                <a:spcPct val="150000"/>
              </a:lnSpc>
              <a:spcBef>
                <a:spcPts val="0"/>
              </a:spcBef>
              <a:buClrTx/>
              <a:buSzTx/>
              <a:buFont typeface="Wingdings" charset="2"/>
              <a:buChar char="Ø"/>
              <a:defRPr/>
            </a:pPr>
            <a:r>
              <a:rPr lang="en-US" sz="3600" dirty="0"/>
              <a:t>After deleting the root element, we again have to </a:t>
            </a:r>
            <a:r>
              <a:rPr lang="en-US" sz="3600" dirty="0" err="1"/>
              <a:t>heapify</a:t>
            </a:r>
            <a:r>
              <a:rPr lang="en-US" sz="3600" dirty="0"/>
              <a:t> it to convert it into max heap.</a:t>
            </a:r>
          </a:p>
        </p:txBody>
      </p:sp>
    </p:spTree>
    <p:extLst>
      <p:ext uri="{BB962C8B-B14F-4D97-AF65-F5344CB8AC3E}">
        <p14:creationId xmlns:p14="http://schemas.microsoft.com/office/powerpoint/2010/main" val="123826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7170"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3213" y="228600"/>
            <a:ext cx="8153400" cy="32317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3986" y="3460311"/>
            <a:ext cx="11960226" cy="2212080"/>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76</a:t>
            </a:r>
            <a:r>
              <a:rPr lang="en-US" sz="3200" dirty="0"/>
              <a:t> with </a:t>
            </a:r>
            <a:r>
              <a:rPr lang="en-US" sz="3200" b="1" dirty="0"/>
              <a:t>9</a:t>
            </a:r>
            <a:r>
              <a:rPr lang="en-US" sz="3200" dirty="0"/>
              <a:t> and converting the heap into max-heap, the elements of array are </a:t>
            </a:r>
            <a:r>
              <a:rPr lang="mr-IN" sz="3200" dirty="0"/>
              <a:t>–</a:t>
            </a:r>
            <a:endParaRPr lang="en-US" sz="3200" dirty="0"/>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412" y="4876800"/>
            <a:ext cx="8305800" cy="116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2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(54)</a:t>
            </a:r>
            <a:r>
              <a:rPr lang="en-US" sz="3600" dirty="0"/>
              <a:t> from the max heap.</a:t>
            </a:r>
          </a:p>
          <a:p>
            <a:pPr marL="571500" lvl="0" indent="-571500">
              <a:lnSpc>
                <a:spcPct val="150000"/>
              </a:lnSpc>
              <a:spcBef>
                <a:spcPts val="0"/>
              </a:spcBef>
              <a:buClrTx/>
              <a:buSzTx/>
              <a:buFont typeface="Wingdings" charset="2"/>
              <a:buChar char="Ø"/>
              <a:defRPr/>
            </a:pPr>
            <a:r>
              <a:rPr lang="en-US" sz="3600" dirty="0"/>
              <a:t> To delete this node, we have to swap it with the last node, i.e. </a:t>
            </a:r>
            <a:r>
              <a:rPr lang="en-US" sz="3600" b="1" dirty="0"/>
              <a:t>(14).</a:t>
            </a:r>
            <a:r>
              <a:rPr lang="en-US" sz="3600" dirty="0"/>
              <a:t> </a:t>
            </a:r>
          </a:p>
          <a:p>
            <a:pPr marL="571500" lvl="0" indent="-571500">
              <a:lnSpc>
                <a:spcPct val="150000"/>
              </a:lnSpc>
              <a:spcBef>
                <a:spcPts val="0"/>
              </a:spcBef>
              <a:buClrTx/>
              <a:buSzTx/>
              <a:buFont typeface="Wingdings" charset="2"/>
              <a:buChar char="Ø"/>
              <a:defRPr/>
            </a:pPr>
            <a:r>
              <a:rPr lang="en-US" sz="3600" dirty="0"/>
              <a:t>After deleting the root element, we again have to </a:t>
            </a:r>
            <a:r>
              <a:rPr lang="en-US" sz="3600" dirty="0" err="1"/>
              <a:t>heapify</a:t>
            </a:r>
            <a:r>
              <a:rPr lang="en-US" sz="3600" dirty="0"/>
              <a:t> it to convert it into max heap.</a:t>
            </a:r>
          </a:p>
        </p:txBody>
      </p:sp>
    </p:spTree>
    <p:extLst>
      <p:ext uri="{BB962C8B-B14F-4D97-AF65-F5344CB8AC3E}">
        <p14:creationId xmlns:p14="http://schemas.microsoft.com/office/powerpoint/2010/main" val="7435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9218"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012" y="22279"/>
            <a:ext cx="9400250" cy="3725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88" y="3216166"/>
            <a:ext cx="12039600" cy="2950744"/>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endParaRPr lang="en-US" sz="3200" dirty="0"/>
          </a:p>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54</a:t>
            </a:r>
            <a:r>
              <a:rPr lang="en-US" sz="3200" dirty="0"/>
              <a:t> with </a:t>
            </a:r>
            <a:r>
              <a:rPr lang="en-US" sz="3200" b="1" dirty="0"/>
              <a:t>14</a:t>
            </a:r>
            <a:r>
              <a:rPr lang="en-US" sz="3200" dirty="0"/>
              <a:t> and converting the heap into max-heap, the elements of array are </a:t>
            </a:r>
            <a:r>
              <a:rPr lang="mr-IN" sz="3200" dirty="0"/>
              <a:t>–</a:t>
            </a:r>
            <a:endParaRPr lang="en-US" sz="3200" dirty="0"/>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0212" y="5486400"/>
            <a:ext cx="8077200" cy="113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2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(22)</a:t>
            </a:r>
            <a:r>
              <a:rPr lang="en-US" sz="3600" dirty="0"/>
              <a:t> from the max heap.</a:t>
            </a:r>
          </a:p>
          <a:p>
            <a:pPr marL="571500" lvl="0" indent="-571500">
              <a:lnSpc>
                <a:spcPct val="150000"/>
              </a:lnSpc>
              <a:spcBef>
                <a:spcPts val="0"/>
              </a:spcBef>
              <a:buClrTx/>
              <a:buSzTx/>
              <a:buFont typeface="Wingdings" charset="2"/>
              <a:buChar char="Ø"/>
              <a:defRPr/>
            </a:pPr>
            <a:r>
              <a:rPr lang="en-US" sz="3600" dirty="0"/>
              <a:t> To delete this node, we have to swap it with the last node, i.e. </a:t>
            </a:r>
            <a:r>
              <a:rPr lang="en-US" sz="3600" b="1" dirty="0"/>
              <a:t>(11).</a:t>
            </a:r>
            <a:r>
              <a:rPr lang="en-US" sz="3600" dirty="0"/>
              <a:t> </a:t>
            </a:r>
          </a:p>
          <a:p>
            <a:pPr marL="571500" lvl="0" indent="-571500">
              <a:lnSpc>
                <a:spcPct val="150000"/>
              </a:lnSpc>
              <a:spcBef>
                <a:spcPts val="0"/>
              </a:spcBef>
              <a:buClrTx/>
              <a:buSzTx/>
              <a:buFont typeface="Wingdings" charset="2"/>
              <a:buChar char="Ø"/>
              <a:defRPr/>
            </a:pPr>
            <a:r>
              <a:rPr lang="en-US" sz="3600" dirty="0"/>
              <a:t>After deleting the root element, we again have to </a:t>
            </a:r>
            <a:r>
              <a:rPr lang="en-US" sz="3600" dirty="0" err="1"/>
              <a:t>heapify</a:t>
            </a:r>
            <a:r>
              <a:rPr lang="en-US" sz="3600" dirty="0"/>
              <a:t> it to convert it into max heap.</a:t>
            </a:r>
          </a:p>
        </p:txBody>
      </p:sp>
    </p:spTree>
    <p:extLst>
      <p:ext uri="{BB962C8B-B14F-4D97-AF65-F5344CB8AC3E}">
        <p14:creationId xmlns:p14="http://schemas.microsoft.com/office/powerpoint/2010/main" val="156750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1266"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410" y="152400"/>
            <a:ext cx="6982691"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2743200"/>
            <a:ext cx="12188825" cy="2212080"/>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22</a:t>
            </a:r>
            <a:r>
              <a:rPr lang="en-US" sz="3200" dirty="0"/>
              <a:t> with </a:t>
            </a:r>
            <a:r>
              <a:rPr lang="en-US" sz="3200" b="1" dirty="0"/>
              <a:t>11</a:t>
            </a:r>
            <a:r>
              <a:rPr lang="en-US" sz="3200" dirty="0"/>
              <a:t> and converting the heap into max-heap, the elements of array are </a:t>
            </a:r>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012" y="4364552"/>
            <a:ext cx="8438971" cy="118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33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(14)</a:t>
            </a:r>
            <a:r>
              <a:rPr lang="en-US" sz="3600" dirty="0"/>
              <a:t> from the max heap. </a:t>
            </a:r>
          </a:p>
          <a:p>
            <a:pPr marL="571500" lvl="0" indent="-571500">
              <a:lnSpc>
                <a:spcPct val="150000"/>
              </a:lnSpc>
              <a:spcBef>
                <a:spcPts val="0"/>
              </a:spcBef>
              <a:buClrTx/>
              <a:buSzTx/>
              <a:buFont typeface="Wingdings" charset="2"/>
              <a:buChar char="Ø"/>
              <a:defRPr/>
            </a:pPr>
            <a:r>
              <a:rPr lang="en-US" sz="3600" dirty="0"/>
              <a:t>To delete this node, we have to swap it with the last node, i.e. </a:t>
            </a:r>
            <a:r>
              <a:rPr lang="en-US" sz="3600" b="1" dirty="0"/>
              <a:t>(9).</a:t>
            </a:r>
            <a:r>
              <a:rPr lang="en-US" sz="3600" dirty="0"/>
              <a:t> </a:t>
            </a:r>
          </a:p>
          <a:p>
            <a:pPr marL="571500" lvl="0" indent="-571500">
              <a:lnSpc>
                <a:spcPct val="150000"/>
              </a:lnSpc>
              <a:spcBef>
                <a:spcPts val="0"/>
              </a:spcBef>
              <a:buClrTx/>
              <a:buSzTx/>
              <a:buFont typeface="Wingdings" charset="2"/>
              <a:buChar char="Ø"/>
              <a:defRPr/>
            </a:pPr>
            <a:r>
              <a:rPr lang="en-US" sz="3600" dirty="0"/>
              <a:t>After deleting the root element, we again have to </a:t>
            </a:r>
            <a:r>
              <a:rPr lang="en-US" sz="3600" dirty="0" err="1"/>
              <a:t>heapify</a:t>
            </a:r>
            <a:r>
              <a:rPr lang="en-US" sz="3600" dirty="0"/>
              <a:t> it to convert it into max heap.</a:t>
            </a:r>
          </a:p>
        </p:txBody>
      </p:sp>
    </p:spTree>
    <p:extLst>
      <p:ext uri="{BB962C8B-B14F-4D97-AF65-F5344CB8AC3E}">
        <p14:creationId xmlns:p14="http://schemas.microsoft.com/office/powerpoint/2010/main" val="161149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3314"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0412" y="449947"/>
            <a:ext cx="7786929" cy="24068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2590800"/>
            <a:ext cx="12114212" cy="2950744"/>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endParaRPr lang="en-US" sz="3200" dirty="0"/>
          </a:p>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14</a:t>
            </a:r>
            <a:r>
              <a:rPr lang="en-US" sz="3200" dirty="0"/>
              <a:t> with </a:t>
            </a:r>
            <a:r>
              <a:rPr lang="en-US" sz="3200" b="1" dirty="0"/>
              <a:t>9</a:t>
            </a:r>
            <a:r>
              <a:rPr lang="en-US" sz="3200" dirty="0"/>
              <a:t> and converting the heap into max-heap, the elements of array are </a:t>
            </a:r>
            <a:r>
              <a:rPr lang="mr-IN" sz="3200" dirty="0"/>
              <a:t>–</a:t>
            </a:r>
            <a:endParaRPr lang="en-US" sz="3200" dirty="0"/>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012" y="4935117"/>
            <a:ext cx="8663238" cy="121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6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(11)</a:t>
            </a:r>
            <a:r>
              <a:rPr lang="en-US" sz="3600" dirty="0"/>
              <a:t> from the max heap.</a:t>
            </a:r>
          </a:p>
          <a:p>
            <a:pPr marL="571500" lvl="0" indent="-571500">
              <a:lnSpc>
                <a:spcPct val="150000"/>
              </a:lnSpc>
              <a:spcBef>
                <a:spcPts val="0"/>
              </a:spcBef>
              <a:buClrTx/>
              <a:buSzTx/>
              <a:buFont typeface="Wingdings" charset="2"/>
              <a:buChar char="Ø"/>
              <a:defRPr/>
            </a:pPr>
            <a:r>
              <a:rPr lang="en-US" sz="3600" dirty="0"/>
              <a:t> To delete this node, we have to swap it with the last node, i.e. </a:t>
            </a:r>
            <a:r>
              <a:rPr lang="en-US" sz="3600" b="1" dirty="0"/>
              <a:t>(9).</a:t>
            </a:r>
            <a:r>
              <a:rPr lang="en-US" sz="3600" dirty="0"/>
              <a:t> </a:t>
            </a:r>
          </a:p>
          <a:p>
            <a:pPr marL="571500" lvl="0" indent="-571500">
              <a:lnSpc>
                <a:spcPct val="150000"/>
              </a:lnSpc>
              <a:spcBef>
                <a:spcPts val="0"/>
              </a:spcBef>
              <a:buClrTx/>
              <a:buSzTx/>
              <a:buFont typeface="Wingdings" charset="2"/>
              <a:buChar char="Ø"/>
              <a:defRPr/>
            </a:pPr>
            <a:r>
              <a:rPr lang="en-US" sz="3600" dirty="0"/>
              <a:t>After deleting the root element, we again have to </a:t>
            </a:r>
            <a:r>
              <a:rPr lang="en-US" sz="3600" dirty="0" err="1"/>
              <a:t>heapify</a:t>
            </a:r>
            <a:r>
              <a:rPr lang="en-US" sz="3600" dirty="0"/>
              <a:t> it to convert it into max heap.</a:t>
            </a:r>
          </a:p>
        </p:txBody>
      </p:sp>
    </p:spTree>
    <p:extLst>
      <p:ext uri="{BB962C8B-B14F-4D97-AF65-F5344CB8AC3E}">
        <p14:creationId xmlns:p14="http://schemas.microsoft.com/office/powerpoint/2010/main" val="199140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5362"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8012" y="461854"/>
            <a:ext cx="7035800" cy="14733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178" y="2286000"/>
            <a:ext cx="12100034" cy="1473417"/>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11</a:t>
            </a:r>
            <a:r>
              <a:rPr lang="en-US" sz="3200" dirty="0"/>
              <a:t> with </a:t>
            </a:r>
            <a:r>
              <a:rPr lang="en-US" sz="3200" b="1" dirty="0"/>
              <a:t>9,</a:t>
            </a:r>
            <a:r>
              <a:rPr lang="en-US" sz="3200" dirty="0"/>
              <a:t> the elements of array are</a:t>
            </a:r>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212" y="3505200"/>
            <a:ext cx="7620001"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96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heap sort?</a:t>
            </a:r>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Heapsort is a popular and efficient sorting algorithm.</a:t>
            </a:r>
          </a:p>
          <a:p>
            <a:pPr marL="571500" lvl="0" indent="-571500">
              <a:lnSpc>
                <a:spcPct val="150000"/>
              </a:lnSpc>
              <a:spcBef>
                <a:spcPts val="0"/>
              </a:spcBef>
              <a:buClrTx/>
              <a:buSzTx/>
              <a:buFont typeface="Wingdings" charset="2"/>
              <a:buChar char="Ø"/>
              <a:defRPr/>
            </a:pPr>
            <a:r>
              <a:rPr lang="en-US" sz="3600" dirty="0"/>
              <a:t> The concept of heap sort is to eliminate the elements one by one from the heap part of the list, and then insert them into the sorted part of the list</a:t>
            </a:r>
          </a:p>
        </p:txBody>
      </p:sp>
    </p:spTree>
    <p:extLst>
      <p:ext uri="{BB962C8B-B14F-4D97-AF65-F5344CB8AC3E}">
        <p14:creationId xmlns:p14="http://schemas.microsoft.com/office/powerpoint/2010/main" val="164872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Now, heap has only one element left. After deleting it, heap will be empty.</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r>
              <a:rPr lang="en-US" sz="3600" dirty="0"/>
              <a:t>After completion of sorting, the array elements are</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r>
              <a:rPr lang="en-US" sz="3600" dirty="0"/>
              <a:t>Now, the array is completely sorted. </a:t>
            </a:r>
          </a:p>
          <a:p>
            <a:pPr marL="571500" lvl="0" indent="-571500">
              <a:lnSpc>
                <a:spcPct val="150000"/>
              </a:lnSpc>
              <a:spcBef>
                <a:spcPts val="0"/>
              </a:spcBef>
              <a:buClrTx/>
              <a:buSzTx/>
              <a:buFont typeface="Wingdings" charset="2"/>
              <a:buChar char="Ø"/>
              <a:defRPr/>
            </a:pPr>
            <a:endParaRPr lang="en-US" sz="3600" dirty="0"/>
          </a:p>
        </p:txBody>
      </p:sp>
      <p:pic>
        <p:nvPicPr>
          <p:cNvPr id="17410" name="Picture 2" descr="eap Sort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2" y="2438400"/>
            <a:ext cx="4343400" cy="74113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eap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2" y="4267200"/>
            <a:ext cx="7218264" cy="1010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1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Working of Heap sort Algorithm</a:t>
            </a:r>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dirty="0"/>
              <a:t>There are two phases involved in the sorting of elements. </a:t>
            </a:r>
          </a:p>
          <a:p>
            <a:pPr marL="742950" lvl="0" indent="-742950">
              <a:lnSpc>
                <a:spcPct val="150000"/>
              </a:lnSpc>
              <a:spcBef>
                <a:spcPts val="0"/>
              </a:spcBef>
              <a:buClrTx/>
              <a:buSzTx/>
              <a:buFont typeface="+mj-lt"/>
              <a:buAutoNum type="arabicPeriod"/>
              <a:defRPr/>
            </a:pPr>
            <a:r>
              <a:rPr lang="en-US" sz="3600" dirty="0"/>
              <a:t>The first step includes the creation of a heap by adjusting the elements of the array.</a:t>
            </a:r>
          </a:p>
          <a:p>
            <a:pPr marL="742950" lvl="0" indent="-742950">
              <a:lnSpc>
                <a:spcPct val="150000"/>
              </a:lnSpc>
              <a:spcBef>
                <a:spcPts val="0"/>
              </a:spcBef>
              <a:buClrTx/>
              <a:buSzTx/>
              <a:buFont typeface="+mj-lt"/>
              <a:buAutoNum type="arabicPeriod"/>
              <a:defRPr/>
            </a:pPr>
            <a:r>
              <a:rPr lang="en-US" sz="3600" dirty="0"/>
              <a:t> After the creation of heap, now remove the root element of the heap repeatedly by shifting it to the end of the array, and then store the heap structure with the remaining element</a:t>
            </a:r>
          </a:p>
        </p:txBody>
      </p:sp>
    </p:spTree>
    <p:extLst>
      <p:ext uri="{BB962C8B-B14F-4D97-AF65-F5344CB8AC3E}">
        <p14:creationId xmlns:p14="http://schemas.microsoft.com/office/powerpoint/2010/main" val="107807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example</a:t>
            </a:r>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let's take an unsorted array and try to sort it using heap sort. </a:t>
            </a:r>
          </a:p>
          <a:p>
            <a:pPr marL="571500" indent="-571500">
              <a:lnSpc>
                <a:spcPct val="150000"/>
              </a:lnSpc>
              <a:spcBef>
                <a:spcPts val="0"/>
              </a:spcBef>
              <a:buClrTx/>
              <a:buSzTx/>
              <a:buFont typeface="Wingdings" charset="2"/>
              <a:buChar char="Ø"/>
              <a:defRPr/>
            </a:pPr>
            <a:r>
              <a:rPr lang="en-US" sz="3600" dirty="0"/>
              <a:t>First, we have to construct a heap from the given array and convert it into max heap.</a:t>
            </a:r>
          </a:p>
          <a:p>
            <a:pPr marL="571500" lvl="0" indent="-571500">
              <a:lnSpc>
                <a:spcPct val="150000"/>
              </a:lnSpc>
              <a:spcBef>
                <a:spcPts val="0"/>
              </a:spcBef>
              <a:buClrTx/>
              <a:buSzTx/>
              <a:buFont typeface="Wingdings" charset="2"/>
              <a:buChar char="Ø"/>
              <a:defRPr/>
            </a:pPr>
            <a:endParaRPr lang="en-US" sz="3600" dirty="0"/>
          </a:p>
        </p:txBody>
      </p:sp>
      <p:pic>
        <p:nvPicPr>
          <p:cNvPr id="1026" name="Picture 2" descr="eap Sort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212" y="1600200"/>
            <a:ext cx="5306786" cy="742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eap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4114800"/>
            <a:ext cx="5604281" cy="256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66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2"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After converting the given heap into max heap, the array elements are </a:t>
            </a:r>
            <a:r>
              <a:rPr lang="mr-IN" sz="3600" dirty="0"/>
              <a:t>–</a:t>
            </a:r>
            <a:endParaRPr lang="en-US" sz="3600" dirty="0"/>
          </a:p>
          <a:p>
            <a:pPr marL="571500" lvl="0" indent="-571500">
              <a:lnSpc>
                <a:spcPct val="150000"/>
              </a:lnSpc>
              <a:spcBef>
                <a:spcPts val="0"/>
              </a:spcBef>
              <a:buClrTx/>
              <a:buSzTx/>
              <a:buFont typeface="Wingdings" charset="2"/>
              <a:buChar char="Ø"/>
              <a:defRPr/>
            </a:pPr>
            <a:endParaRPr lang="en-US" sz="3600" dirty="0"/>
          </a:p>
        </p:txBody>
      </p:sp>
      <p:pic>
        <p:nvPicPr>
          <p:cNvPr id="2058" name="Picture 10" descr="eap Sort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2667000"/>
            <a:ext cx="6553200" cy="91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4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Next, we have to delete the root element </a:t>
            </a:r>
            <a:r>
              <a:rPr lang="en-US" sz="3600" b="1" dirty="0"/>
              <a:t>(89)</a:t>
            </a:r>
            <a:r>
              <a:rPr lang="en-US" sz="3600" dirty="0"/>
              <a:t> from the max heap. </a:t>
            </a:r>
          </a:p>
          <a:p>
            <a:pPr marL="571500" lvl="0" indent="-571500">
              <a:lnSpc>
                <a:spcPct val="150000"/>
              </a:lnSpc>
              <a:spcBef>
                <a:spcPts val="0"/>
              </a:spcBef>
              <a:buClrTx/>
              <a:buSzTx/>
              <a:buFont typeface="Wingdings" charset="2"/>
              <a:buChar char="Ø"/>
              <a:defRPr/>
            </a:pPr>
            <a:r>
              <a:rPr lang="en-US" sz="3600" dirty="0"/>
              <a:t>To delete this node, we have to swap it with the last node, i.e. </a:t>
            </a:r>
            <a:r>
              <a:rPr lang="en-US" sz="3600" b="1" dirty="0"/>
              <a:t>(11).</a:t>
            </a:r>
          </a:p>
          <a:p>
            <a:pPr marL="571500" lvl="0" indent="-571500">
              <a:lnSpc>
                <a:spcPct val="150000"/>
              </a:lnSpc>
              <a:spcBef>
                <a:spcPts val="0"/>
              </a:spcBef>
              <a:buClrTx/>
              <a:buSzTx/>
              <a:buFont typeface="Wingdings" charset="2"/>
              <a:buChar char="Ø"/>
              <a:defRPr/>
            </a:pPr>
            <a:r>
              <a:rPr lang="en-US" sz="3600" dirty="0"/>
              <a:t> After deleting the root element, we again have to </a:t>
            </a:r>
            <a:r>
              <a:rPr lang="en-US" sz="3600" dirty="0" err="1"/>
              <a:t>heapify</a:t>
            </a:r>
            <a:r>
              <a:rPr lang="en-US" sz="3600" dirty="0"/>
              <a:t> it to convert it into max heap.</a:t>
            </a:r>
          </a:p>
        </p:txBody>
      </p:sp>
    </p:spTree>
    <p:extLst>
      <p:ext uri="{BB962C8B-B14F-4D97-AF65-F5344CB8AC3E}">
        <p14:creationId xmlns:p14="http://schemas.microsoft.com/office/powerpoint/2010/main" val="9744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3074"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012" y="228600"/>
            <a:ext cx="9504729" cy="37673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87972" y="1324303"/>
            <a:ext cx="184731" cy="424732"/>
          </a:xfrm>
          <a:prstGeom prst="rect">
            <a:avLst/>
          </a:prstGeom>
          <a:noFill/>
          <a:ln>
            <a:solidFill>
              <a:schemeClr val="bg2"/>
            </a:solidFill>
          </a:ln>
        </p:spPr>
        <p:txBody>
          <a:bodyPr wrap="none" rtlCol="0">
            <a:spAutoFit/>
          </a:bodyPr>
          <a:lstStyle/>
          <a:p>
            <a:pPr>
              <a:lnSpc>
                <a:spcPct val="90000"/>
              </a:lnSpc>
            </a:pPr>
            <a:endParaRPr lang="en-US" sz="2400" dirty="0" err="1"/>
          </a:p>
        </p:txBody>
      </p:sp>
      <p:sp>
        <p:nvSpPr>
          <p:cNvPr id="5" name="Rectangle 4"/>
          <p:cNvSpPr/>
          <p:nvPr/>
        </p:nvSpPr>
        <p:spPr>
          <a:xfrm>
            <a:off x="322645" y="3551109"/>
            <a:ext cx="11715367" cy="2950744"/>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endParaRPr lang="en-US" sz="3200" dirty="0"/>
          </a:p>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89</a:t>
            </a:r>
            <a:r>
              <a:rPr lang="en-US" sz="3200" dirty="0"/>
              <a:t> with </a:t>
            </a:r>
            <a:r>
              <a:rPr lang="en-US" sz="3200" b="1" dirty="0"/>
              <a:t>11,</a:t>
            </a:r>
            <a:r>
              <a:rPr lang="en-US" sz="3200" dirty="0"/>
              <a:t> and converting the heap into max-heap, the elements of array are </a:t>
            </a:r>
            <a:r>
              <a:rPr lang="mr-IN" sz="3200" dirty="0"/>
              <a:t>–</a:t>
            </a:r>
            <a:endParaRPr lang="en-US" sz="3200" dirty="0"/>
          </a:p>
        </p:txBody>
      </p:sp>
      <p:pic>
        <p:nvPicPr>
          <p:cNvPr id="7" name="Picture 2" descr="eap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2" y="5638800"/>
            <a:ext cx="7239000" cy="101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2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(81)</a:t>
            </a:r>
            <a:r>
              <a:rPr lang="en-US" sz="3600" dirty="0"/>
              <a:t> from the max heap. </a:t>
            </a:r>
          </a:p>
          <a:p>
            <a:pPr marL="571500" lvl="0" indent="-571500">
              <a:lnSpc>
                <a:spcPct val="150000"/>
              </a:lnSpc>
              <a:spcBef>
                <a:spcPts val="0"/>
              </a:spcBef>
              <a:buClrTx/>
              <a:buSzTx/>
              <a:buFont typeface="Wingdings" charset="2"/>
              <a:buChar char="Ø"/>
              <a:defRPr/>
            </a:pPr>
            <a:r>
              <a:rPr lang="en-US" sz="3600" dirty="0"/>
              <a:t>To delete this node, we have to swap it with the last node, i.e. </a:t>
            </a:r>
            <a:r>
              <a:rPr lang="en-US" sz="3600" b="1" dirty="0"/>
              <a:t>(54).</a:t>
            </a:r>
            <a:r>
              <a:rPr lang="en-US" sz="3600" dirty="0"/>
              <a:t> </a:t>
            </a:r>
          </a:p>
          <a:p>
            <a:pPr marL="571500" lvl="0" indent="-571500">
              <a:lnSpc>
                <a:spcPct val="150000"/>
              </a:lnSpc>
              <a:spcBef>
                <a:spcPts val="0"/>
              </a:spcBef>
              <a:buClrTx/>
              <a:buSzTx/>
              <a:buFont typeface="Wingdings" charset="2"/>
              <a:buChar char="Ø"/>
              <a:defRPr/>
            </a:pPr>
            <a:r>
              <a:rPr lang="en-US" sz="3600" dirty="0"/>
              <a:t>After deleting the root element, we again have to </a:t>
            </a:r>
            <a:r>
              <a:rPr lang="en-US" sz="3600" dirty="0" err="1"/>
              <a:t>heapify</a:t>
            </a:r>
            <a:r>
              <a:rPr lang="en-US" sz="3600" dirty="0"/>
              <a:t> it to convert it into max heap.</a:t>
            </a:r>
          </a:p>
        </p:txBody>
      </p:sp>
    </p:spTree>
    <p:extLst>
      <p:ext uri="{BB962C8B-B14F-4D97-AF65-F5344CB8AC3E}">
        <p14:creationId xmlns:p14="http://schemas.microsoft.com/office/powerpoint/2010/main" val="189280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5122"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410" y="393626"/>
            <a:ext cx="7465807" cy="29591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613" y="3505200"/>
            <a:ext cx="11887200" cy="2212080"/>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81</a:t>
            </a:r>
            <a:r>
              <a:rPr lang="en-US" sz="3200" dirty="0"/>
              <a:t> with </a:t>
            </a:r>
            <a:r>
              <a:rPr lang="en-US" sz="3200" b="1" dirty="0"/>
              <a:t>54</a:t>
            </a:r>
            <a:r>
              <a:rPr lang="en-US" sz="3200" dirty="0"/>
              <a:t> and converting the heap into max-heap, the elements of array are -</a:t>
            </a:r>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2" y="5029200"/>
            <a:ext cx="76200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74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1664</TotalTime>
  <Words>928</Words>
  <Application>Microsoft Office PowerPoint</Application>
  <PresentationFormat>Custom</PresentationFormat>
  <Paragraphs>87</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vt:lpstr>
      <vt:lpstr>World country report presentation</vt:lpstr>
      <vt:lpstr>Heap sort</vt:lpstr>
      <vt:lpstr>What is heap sort?</vt:lpstr>
      <vt:lpstr>Working of Heap sort Algorithm</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Seema Kumari</cp:lastModifiedBy>
  <cp:revision>143</cp:revision>
  <dcterms:created xsi:type="dcterms:W3CDTF">2022-01-12T07:04:17Z</dcterms:created>
  <dcterms:modified xsi:type="dcterms:W3CDTF">2024-04-04T07:36:17Z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