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2" r:id="rId3"/>
    <p:sldId id="257" r:id="rId4"/>
    <p:sldId id="275" r:id="rId5"/>
    <p:sldId id="258" r:id="rId6"/>
    <p:sldId id="259" r:id="rId7"/>
    <p:sldId id="260" r:id="rId8"/>
    <p:sldId id="261" r:id="rId9"/>
    <p:sldId id="263" r:id="rId10"/>
    <p:sldId id="264" r:id="rId11"/>
    <p:sldId id="265" r:id="rId12"/>
    <p:sldId id="266" r:id="rId13"/>
    <p:sldId id="267" r:id="rId14"/>
    <p:sldId id="274"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18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58FCA62-CA5C-4299-9F1D-258357700354}" type="datetimeFigureOut">
              <a:rPr lang="en-IN" smtClean="0"/>
              <a:t>29-02-2024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F832E92-EA96-4479-95A1-ABD26207AB4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974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58FCA62-CA5C-4299-9F1D-258357700354}"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832E92-EA96-4479-95A1-ABD26207AB4C}" type="slidenum">
              <a:rPr lang="en-IN" smtClean="0"/>
              <a:t>‹#›</a:t>
            </a:fld>
            <a:endParaRPr lang="en-IN"/>
          </a:p>
        </p:txBody>
      </p:sp>
    </p:spTree>
    <p:extLst>
      <p:ext uri="{BB962C8B-B14F-4D97-AF65-F5344CB8AC3E}">
        <p14:creationId xmlns:p14="http://schemas.microsoft.com/office/powerpoint/2010/main" val="357674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8FCA62-CA5C-4299-9F1D-25835770035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32E92-EA96-4479-95A1-ABD26207AB4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252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8FCA62-CA5C-4299-9F1D-25835770035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32E92-EA96-4479-95A1-ABD26207AB4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4046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8FCA62-CA5C-4299-9F1D-25835770035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32E92-EA96-4479-95A1-ABD26207AB4C}" type="slidenum">
              <a:rPr lang="en-IN" smtClean="0"/>
              <a:t>‹#›</a:t>
            </a:fld>
            <a:endParaRPr lang="en-IN"/>
          </a:p>
        </p:txBody>
      </p:sp>
    </p:spTree>
    <p:extLst>
      <p:ext uri="{BB962C8B-B14F-4D97-AF65-F5344CB8AC3E}">
        <p14:creationId xmlns:p14="http://schemas.microsoft.com/office/powerpoint/2010/main" val="867431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8FCA62-CA5C-4299-9F1D-25835770035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32E92-EA96-4479-95A1-ABD26207AB4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517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8FCA62-CA5C-4299-9F1D-25835770035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32E92-EA96-4479-95A1-ABD26207AB4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91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FCA62-CA5C-4299-9F1D-25835770035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32E92-EA96-4479-95A1-ABD26207AB4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040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FCA62-CA5C-4299-9F1D-25835770035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32E92-EA96-4479-95A1-ABD26207AB4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64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FCA62-CA5C-4299-9F1D-25835770035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32E92-EA96-4479-95A1-ABD26207AB4C}" type="slidenum">
              <a:rPr lang="en-IN" smtClean="0"/>
              <a:t>‹#›</a:t>
            </a:fld>
            <a:endParaRPr lang="en-IN"/>
          </a:p>
        </p:txBody>
      </p:sp>
    </p:spTree>
    <p:extLst>
      <p:ext uri="{BB962C8B-B14F-4D97-AF65-F5344CB8AC3E}">
        <p14:creationId xmlns:p14="http://schemas.microsoft.com/office/powerpoint/2010/main" val="179926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8FCA62-CA5C-4299-9F1D-25835770035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32E92-EA96-4479-95A1-ABD26207AB4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11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8FCA62-CA5C-4299-9F1D-258357700354}"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832E92-EA96-4479-95A1-ABD26207AB4C}" type="slidenum">
              <a:rPr lang="en-IN" smtClean="0"/>
              <a:t>‹#›</a:t>
            </a:fld>
            <a:endParaRPr lang="en-IN"/>
          </a:p>
        </p:txBody>
      </p:sp>
    </p:spTree>
    <p:extLst>
      <p:ext uri="{BB962C8B-B14F-4D97-AF65-F5344CB8AC3E}">
        <p14:creationId xmlns:p14="http://schemas.microsoft.com/office/powerpoint/2010/main" val="210333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8FCA62-CA5C-4299-9F1D-258357700354}"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832E92-EA96-4479-95A1-ABD26207AB4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1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8FCA62-CA5C-4299-9F1D-258357700354}"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832E92-EA96-4479-95A1-ABD26207AB4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99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FCA62-CA5C-4299-9F1D-258357700354}"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832E92-EA96-4479-95A1-ABD26207AB4C}" type="slidenum">
              <a:rPr lang="en-IN" smtClean="0"/>
              <a:t>‹#›</a:t>
            </a:fld>
            <a:endParaRPr lang="en-IN"/>
          </a:p>
        </p:txBody>
      </p:sp>
    </p:spTree>
    <p:extLst>
      <p:ext uri="{BB962C8B-B14F-4D97-AF65-F5344CB8AC3E}">
        <p14:creationId xmlns:p14="http://schemas.microsoft.com/office/powerpoint/2010/main" val="182698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58FCA62-CA5C-4299-9F1D-258357700354}"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832E92-EA96-4479-95A1-ABD26207AB4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927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58FCA62-CA5C-4299-9F1D-258357700354}"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832E92-EA96-4479-95A1-ABD26207AB4C}" type="slidenum">
              <a:rPr lang="en-IN" smtClean="0"/>
              <a:t>‹#›</a:t>
            </a:fld>
            <a:endParaRPr lang="en-IN"/>
          </a:p>
        </p:txBody>
      </p:sp>
    </p:spTree>
    <p:extLst>
      <p:ext uri="{BB962C8B-B14F-4D97-AF65-F5344CB8AC3E}">
        <p14:creationId xmlns:p14="http://schemas.microsoft.com/office/powerpoint/2010/main" val="98682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8FCA62-CA5C-4299-9F1D-258357700354}" type="datetimeFigureOut">
              <a:rPr lang="en-IN" smtClean="0"/>
              <a:t>29-02-2024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832E92-EA96-4479-95A1-ABD26207AB4C}" type="slidenum">
              <a:rPr lang="en-IN" smtClean="0"/>
              <a:t>‹#›</a:t>
            </a:fld>
            <a:endParaRPr lang="en-IN"/>
          </a:p>
        </p:txBody>
      </p:sp>
    </p:spTree>
    <p:extLst>
      <p:ext uri="{BB962C8B-B14F-4D97-AF65-F5344CB8AC3E}">
        <p14:creationId xmlns:p14="http://schemas.microsoft.com/office/powerpoint/2010/main" val="25050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63178A-3818-68B2-55A6-55EB29EDD181}"/>
              </a:ext>
            </a:extLst>
          </p:cNvPr>
          <p:cNvSpPr txBox="1"/>
          <p:nvPr/>
        </p:nvSpPr>
        <p:spPr>
          <a:xfrm>
            <a:off x="3128727" y="2782669"/>
            <a:ext cx="6115616" cy="1323439"/>
          </a:xfrm>
          <a:prstGeom prst="rect">
            <a:avLst/>
          </a:prstGeom>
          <a:noFill/>
        </p:spPr>
        <p:txBody>
          <a:bodyPr wrap="square">
            <a:spAutoFit/>
          </a:bodyPr>
          <a:lstStyle/>
          <a:p>
            <a:pPr algn="just"/>
            <a:r>
              <a:rPr lang="en-US" sz="4000" b="0" i="0" dirty="0">
                <a:solidFill>
                  <a:srgbClr val="610B38"/>
                </a:solidFill>
                <a:effectLst/>
                <a:latin typeface="erdana"/>
              </a:rPr>
              <a:t>Tree Data Structure</a:t>
            </a:r>
          </a:p>
          <a:p>
            <a:pPr algn="just"/>
            <a:endParaRPr lang="en-US" sz="40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92462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28343"/>
            <a:ext cx="6096000" cy="4031873"/>
          </a:xfrm>
          <a:prstGeom prst="rect">
            <a:avLst/>
          </a:prstGeom>
        </p:spPr>
        <p:txBody>
          <a:bodyPr>
            <a:spAutoFit/>
          </a:bodyPr>
          <a:lstStyle/>
          <a:p>
            <a:pPr algn="just">
              <a:buFont typeface="Arial" panose="020B0604020202020204" pitchFamily="34" charset="0"/>
              <a:buChar char="•"/>
            </a:pPr>
            <a:r>
              <a:rPr lang="en-US" sz="1600" b="1" dirty="0">
                <a:solidFill>
                  <a:srgbClr val="000000"/>
                </a:solidFill>
                <a:latin typeface="verdana" panose="020B0604030504040204" pitchFamily="34" charset="0"/>
              </a:rPr>
              <a:t>Number of edges:</a:t>
            </a:r>
            <a:r>
              <a:rPr lang="en-US" sz="1600" dirty="0">
                <a:solidFill>
                  <a:srgbClr val="000000"/>
                </a:solidFill>
                <a:latin typeface="verdana" panose="020B0604030504040204" pitchFamily="34" charset="0"/>
              </a:rPr>
              <a:t> If </a:t>
            </a:r>
            <a:r>
              <a:rPr lang="en-US" sz="1600" dirty="0">
                <a:solidFill>
                  <a:srgbClr val="000000"/>
                </a:solidFill>
                <a:highlight>
                  <a:srgbClr val="00FF00"/>
                </a:highlight>
                <a:latin typeface="verdana" panose="020B0604030504040204" pitchFamily="34" charset="0"/>
              </a:rPr>
              <a:t>there are n nodes, then there would n-1 edges. </a:t>
            </a:r>
            <a:r>
              <a:rPr lang="en-US" sz="1600" dirty="0">
                <a:solidFill>
                  <a:srgbClr val="000000"/>
                </a:solidFill>
                <a:latin typeface="verdana" panose="020B0604030504040204" pitchFamily="34" charset="0"/>
              </a:rPr>
              <a:t>Each arrow in the structure represents the link or path. Each node, except the root node, will have </a:t>
            </a:r>
            <a:r>
              <a:rPr lang="en-US" sz="1600" dirty="0" err="1">
                <a:solidFill>
                  <a:srgbClr val="000000"/>
                </a:solidFill>
                <a:latin typeface="verdana" panose="020B0604030504040204" pitchFamily="34" charset="0"/>
              </a:rPr>
              <a:t>atleast</a:t>
            </a:r>
            <a:r>
              <a:rPr lang="en-US" sz="1600" dirty="0">
                <a:solidFill>
                  <a:srgbClr val="000000"/>
                </a:solidFill>
                <a:latin typeface="verdana" panose="020B0604030504040204" pitchFamily="34" charset="0"/>
              </a:rPr>
              <a:t> one incoming link known as an edge. There would be one link for the parent-child relationship.</a:t>
            </a:r>
          </a:p>
          <a:p>
            <a:pPr algn="just">
              <a:buFont typeface="Arial" panose="020B0604020202020204" pitchFamily="34" charset="0"/>
              <a:buChar char="•"/>
            </a:pPr>
            <a:r>
              <a:rPr lang="en-US" sz="1600" b="1" dirty="0">
                <a:solidFill>
                  <a:srgbClr val="000000"/>
                </a:solidFill>
                <a:latin typeface="verdana" panose="020B0604030504040204" pitchFamily="34" charset="0"/>
              </a:rPr>
              <a:t>Depth of node x:</a:t>
            </a:r>
            <a:r>
              <a:rPr lang="en-US" sz="1600" dirty="0">
                <a:solidFill>
                  <a:srgbClr val="000000"/>
                </a:solidFill>
                <a:latin typeface="verdana" panose="020B0604030504040204" pitchFamily="34" charset="0"/>
              </a:rPr>
              <a:t> The depth of node x can be defined as the length of the path from the root to the node x. One edge contributes one-unit length in the path</a:t>
            </a:r>
            <a:r>
              <a:rPr lang="en-US" sz="1600" dirty="0">
                <a:solidFill>
                  <a:srgbClr val="000000"/>
                </a:solidFill>
                <a:highlight>
                  <a:srgbClr val="00FF00"/>
                </a:highlight>
                <a:latin typeface="verdana" panose="020B0604030504040204" pitchFamily="34" charset="0"/>
              </a:rPr>
              <a:t>. So, the depth of node x can also be defined as the number of edges between the root node and the node x. The root node has 0 depth.</a:t>
            </a:r>
          </a:p>
          <a:p>
            <a:pPr algn="just">
              <a:buFont typeface="Arial" panose="020B0604020202020204" pitchFamily="34" charset="0"/>
              <a:buChar char="•"/>
            </a:pPr>
            <a:r>
              <a:rPr lang="en-US" sz="1600" b="1" dirty="0">
                <a:solidFill>
                  <a:srgbClr val="000000"/>
                </a:solidFill>
                <a:latin typeface="verdana" panose="020B0604030504040204" pitchFamily="34" charset="0"/>
              </a:rPr>
              <a:t>Height of node x:</a:t>
            </a:r>
            <a:r>
              <a:rPr lang="en-US" sz="1600" dirty="0">
                <a:solidFill>
                  <a:srgbClr val="000000"/>
                </a:solidFill>
                <a:latin typeface="verdana" panose="020B0604030504040204" pitchFamily="34" charset="0"/>
              </a:rPr>
              <a:t> The height of node x can be defined as </a:t>
            </a:r>
            <a:r>
              <a:rPr lang="en-US" sz="1600" dirty="0">
                <a:solidFill>
                  <a:srgbClr val="000000"/>
                </a:solidFill>
                <a:highlight>
                  <a:srgbClr val="00FF00"/>
                </a:highlight>
                <a:latin typeface="verdana" panose="020B0604030504040204" pitchFamily="34" charset="0"/>
              </a:rPr>
              <a:t>the longest path from the node x to the leaf node.</a:t>
            </a:r>
          </a:p>
          <a:p>
            <a:pPr algn="just"/>
            <a:endParaRPr lang="en-US" sz="1600" dirty="0">
              <a:solidFill>
                <a:srgbClr val="000000"/>
              </a:solidFill>
              <a:highlight>
                <a:srgbClr val="00FF00"/>
              </a:highlight>
              <a:latin typeface="verdana" panose="020B0604030504040204" pitchFamily="34" charset="0"/>
            </a:endParaRPr>
          </a:p>
          <a:p>
            <a:pPr algn="just"/>
            <a:r>
              <a:rPr lang="en-US" sz="1600" dirty="0">
                <a:solidFill>
                  <a:srgbClr val="000000"/>
                </a:solidFill>
                <a:latin typeface="verdana" panose="020B0604030504040204" pitchFamily="34" charset="0"/>
              </a:rPr>
              <a:t>Note: Based on the properties of the Tree data structure, trees are classified into various categories.</a:t>
            </a:r>
            <a:endParaRPr lang="en-US" sz="16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784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5018" y="759936"/>
            <a:ext cx="6096000" cy="1077218"/>
          </a:xfrm>
          <a:prstGeom prst="rect">
            <a:avLst/>
          </a:prstGeom>
        </p:spPr>
        <p:txBody>
          <a:bodyPr>
            <a:spAutoFit/>
          </a:bodyPr>
          <a:lstStyle/>
          <a:p>
            <a:pPr algn="just"/>
            <a:r>
              <a:rPr lang="en-US" sz="1600" dirty="0">
                <a:solidFill>
                  <a:srgbClr val="610B4B"/>
                </a:solidFill>
                <a:latin typeface="erdana"/>
              </a:rPr>
              <a:t>Implementation of Tree</a:t>
            </a:r>
          </a:p>
          <a:p>
            <a:pPr algn="just"/>
            <a:r>
              <a:rPr lang="en-US" sz="1600" dirty="0">
                <a:solidFill>
                  <a:srgbClr val="000000"/>
                </a:solidFill>
                <a:latin typeface="verdana" panose="020B0604030504040204" pitchFamily="34" charset="0"/>
              </a:rPr>
              <a:t>The tree data structure can be created by creating the nodes dynamically with the help of the pointers. The tree in the memory can be represented as shown below:</a:t>
            </a:r>
            <a:endParaRPr lang="en-US" sz="1600" b="0" i="0" dirty="0">
              <a:solidFill>
                <a:srgbClr val="000000"/>
              </a:solidFill>
              <a:effectLst/>
              <a:latin typeface="verdana" panose="020B0604030504040204" pitchFamily="34" charset="0"/>
            </a:endParaRPr>
          </a:p>
        </p:txBody>
      </p:sp>
      <p:pic>
        <p:nvPicPr>
          <p:cNvPr id="4098" name="Picture 2" descr="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248" y="2302308"/>
            <a:ext cx="4762500"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80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5782" y="824637"/>
            <a:ext cx="6096000" cy="1569660"/>
          </a:xfrm>
          <a:prstGeom prst="rect">
            <a:avLst/>
          </a:prstGeom>
        </p:spPr>
        <p:txBody>
          <a:bodyPr>
            <a:spAutoFit/>
          </a:bodyPr>
          <a:lstStyle/>
          <a:p>
            <a:pPr algn="just"/>
            <a:r>
              <a:rPr lang="en-US" sz="1600" dirty="0">
                <a:solidFill>
                  <a:srgbClr val="000000"/>
                </a:solidFill>
                <a:latin typeface="verdana" panose="020B0604030504040204" pitchFamily="34" charset="0"/>
              </a:rPr>
              <a:t>The above figure shows the representation of the tree data structure in the memory. In the above structure, the node contains three fields. The second field stores the data; the first field stores the address of the left child, and the third field stores the address of the right child.</a:t>
            </a:r>
            <a:endParaRPr lang="en-IN" sz="1600" dirty="0"/>
          </a:p>
        </p:txBody>
      </p:sp>
      <p:sp>
        <p:nvSpPr>
          <p:cNvPr id="3" name="Rectangle 2"/>
          <p:cNvSpPr/>
          <p:nvPr/>
        </p:nvSpPr>
        <p:spPr>
          <a:xfrm>
            <a:off x="3269673" y="2487274"/>
            <a:ext cx="6096000" cy="2585323"/>
          </a:xfrm>
          <a:prstGeom prst="rect">
            <a:avLst/>
          </a:prstGeom>
        </p:spPr>
        <p:txBody>
          <a:bodyPr>
            <a:spAutoFit/>
          </a:bodyPr>
          <a:lstStyle/>
          <a:p>
            <a:r>
              <a:rPr lang="en-US" dirty="0">
                <a:solidFill>
                  <a:srgbClr val="000000"/>
                </a:solidFill>
                <a:latin typeface="verdana" panose="020B0604030504040204" pitchFamily="34" charset="0"/>
              </a:rPr>
              <a:t>In programming, the structure of a node can be defined as:</a:t>
            </a:r>
          </a:p>
          <a:p>
            <a:endParaRPr lang="en-US" dirty="0">
              <a:solidFill>
                <a:srgbClr val="000000"/>
              </a:solidFill>
              <a:latin typeface="verdana" panose="020B0604030504040204" pitchFamily="34" charset="0"/>
            </a:endParaRPr>
          </a:p>
          <a:p>
            <a:r>
              <a:rPr lang="en-US" dirty="0" err="1">
                <a:solidFill>
                  <a:srgbClr val="000000"/>
                </a:solidFill>
                <a:latin typeface="verdana" panose="020B0604030504040204" pitchFamily="34" charset="0"/>
              </a:rPr>
              <a:t>struct</a:t>
            </a:r>
            <a:r>
              <a:rPr lang="en-US" dirty="0">
                <a:solidFill>
                  <a:srgbClr val="000000"/>
                </a:solidFill>
                <a:latin typeface="verdana" panose="020B0604030504040204" pitchFamily="34" charset="0"/>
              </a:rPr>
              <a:t> node  </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data;  </a:t>
            </a:r>
          </a:p>
          <a:p>
            <a:r>
              <a:rPr lang="en-US" dirty="0" err="1">
                <a:solidFill>
                  <a:srgbClr val="000000"/>
                </a:solidFill>
                <a:latin typeface="verdana" panose="020B0604030504040204" pitchFamily="34" charset="0"/>
              </a:rPr>
              <a:t>struct</a:t>
            </a:r>
            <a:r>
              <a:rPr lang="en-US" dirty="0">
                <a:solidFill>
                  <a:srgbClr val="000000"/>
                </a:solidFill>
                <a:latin typeface="verdana" panose="020B0604030504040204" pitchFamily="34" charset="0"/>
              </a:rPr>
              <a:t> node *left;  </a:t>
            </a:r>
          </a:p>
          <a:p>
            <a:r>
              <a:rPr lang="en-US" dirty="0" err="1">
                <a:solidFill>
                  <a:srgbClr val="000000"/>
                </a:solidFill>
                <a:latin typeface="verdana" panose="020B0604030504040204" pitchFamily="34" charset="0"/>
              </a:rPr>
              <a:t>struct</a:t>
            </a:r>
            <a:r>
              <a:rPr lang="en-US" dirty="0">
                <a:solidFill>
                  <a:srgbClr val="000000"/>
                </a:solidFill>
                <a:latin typeface="verdana" panose="020B0604030504040204" pitchFamily="34" charset="0"/>
              </a:rPr>
              <a:t> node *right;   </a:t>
            </a:r>
          </a:p>
          <a:p>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4934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8909" y="1129438"/>
            <a:ext cx="6096000" cy="1323439"/>
          </a:xfrm>
          <a:prstGeom prst="rect">
            <a:avLst/>
          </a:prstGeom>
        </p:spPr>
        <p:txBody>
          <a:bodyPr>
            <a:spAutoFit/>
          </a:bodyPr>
          <a:lstStyle/>
          <a:p>
            <a:pPr algn="just"/>
            <a:r>
              <a:rPr lang="en-US" sz="1600" dirty="0">
                <a:solidFill>
                  <a:srgbClr val="000000"/>
                </a:solidFill>
                <a:latin typeface="verdana" panose="020B0604030504040204" pitchFamily="34" charset="0"/>
              </a:rPr>
              <a:t>The above structure can only be defined for the binary trees because the binary tree can have </a:t>
            </a:r>
            <a:r>
              <a:rPr lang="en-US" sz="1600" dirty="0" err="1">
                <a:solidFill>
                  <a:srgbClr val="000000"/>
                </a:solidFill>
                <a:latin typeface="verdana" panose="020B0604030504040204" pitchFamily="34" charset="0"/>
              </a:rPr>
              <a:t>atmost</a:t>
            </a:r>
            <a:r>
              <a:rPr lang="en-US" sz="1600" dirty="0">
                <a:solidFill>
                  <a:srgbClr val="000000"/>
                </a:solidFill>
                <a:latin typeface="verdana" panose="020B0604030504040204" pitchFamily="34" charset="0"/>
              </a:rPr>
              <a:t> two children, and generic trees can have more than two children. The structure of the node for generic trees would be different as compared to the binary tree.</a:t>
            </a:r>
            <a:endParaRPr lang="en-IN" sz="1600" dirty="0"/>
          </a:p>
        </p:txBody>
      </p:sp>
      <p:sp>
        <p:nvSpPr>
          <p:cNvPr id="3" name="Rectangle 2"/>
          <p:cNvSpPr/>
          <p:nvPr/>
        </p:nvSpPr>
        <p:spPr>
          <a:xfrm>
            <a:off x="3278909" y="2708809"/>
            <a:ext cx="6096000" cy="1569660"/>
          </a:xfrm>
          <a:prstGeom prst="rect">
            <a:avLst/>
          </a:prstGeom>
        </p:spPr>
        <p:txBody>
          <a:bodyPr>
            <a:spAutoFit/>
          </a:bodyPr>
          <a:lstStyle/>
          <a:p>
            <a:pPr algn="just"/>
            <a:r>
              <a:rPr lang="en-US" sz="1600" dirty="0">
                <a:solidFill>
                  <a:srgbClr val="000000"/>
                </a:solidFill>
                <a:latin typeface="verdana" panose="020B0604030504040204" pitchFamily="34" charset="0"/>
              </a:rPr>
              <a:t>Types of Tree:</a:t>
            </a:r>
          </a:p>
          <a:p>
            <a:pPr algn="just"/>
            <a:endParaRPr lang="en-US" sz="1600" dirty="0">
              <a:solidFill>
                <a:srgbClr val="000000"/>
              </a:solidFill>
              <a:latin typeface="verdana" panose="020B0604030504040204" pitchFamily="34" charset="0"/>
            </a:endParaRPr>
          </a:p>
          <a:p>
            <a:pPr marL="285750" indent="-285750" algn="just">
              <a:buFont typeface="Wingdings" panose="05000000000000000000" pitchFamily="2" charset="2"/>
              <a:buChar char="q"/>
            </a:pPr>
            <a:r>
              <a:rPr lang="en-US" sz="1600" dirty="0">
                <a:solidFill>
                  <a:srgbClr val="000000"/>
                </a:solidFill>
                <a:latin typeface="verdana" panose="020B0604030504040204" pitchFamily="34" charset="0"/>
              </a:rPr>
              <a:t>Binary Tree</a:t>
            </a:r>
          </a:p>
          <a:p>
            <a:pPr marL="285750" indent="-285750" algn="just">
              <a:buFont typeface="Wingdings" panose="05000000000000000000" pitchFamily="2" charset="2"/>
              <a:buChar char="q"/>
            </a:pPr>
            <a:r>
              <a:rPr lang="en-US" sz="1600" dirty="0">
                <a:solidFill>
                  <a:srgbClr val="000000"/>
                </a:solidFill>
                <a:latin typeface="verdana" panose="020B0604030504040204" pitchFamily="34" charset="0"/>
              </a:rPr>
              <a:t>Binary Search Tree</a:t>
            </a:r>
          </a:p>
          <a:p>
            <a:pPr marL="285750" indent="-285750" algn="just">
              <a:buFont typeface="Wingdings" panose="05000000000000000000" pitchFamily="2" charset="2"/>
              <a:buChar char="q"/>
            </a:pPr>
            <a:r>
              <a:rPr lang="en-US" sz="1600" dirty="0">
                <a:solidFill>
                  <a:srgbClr val="000000"/>
                </a:solidFill>
                <a:latin typeface="verdana" panose="020B0604030504040204" pitchFamily="34" charset="0"/>
              </a:rPr>
              <a:t>AVL Tree</a:t>
            </a:r>
          </a:p>
          <a:p>
            <a:pPr marL="285750" indent="-285750" algn="just">
              <a:buFont typeface="Wingdings" panose="05000000000000000000" pitchFamily="2" charset="2"/>
              <a:buChar char="q"/>
            </a:pPr>
            <a:r>
              <a:rPr lang="en-US" sz="1600" dirty="0">
                <a:solidFill>
                  <a:srgbClr val="000000"/>
                </a:solidFill>
                <a:latin typeface="verdana" panose="020B0604030504040204" pitchFamily="34" charset="0"/>
              </a:rPr>
              <a:t>B-Tree</a:t>
            </a:r>
            <a:endParaRPr lang="en-IN" sz="16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98886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E70DE7-954B-0C1C-832C-5509D37629B1}"/>
              </a:ext>
            </a:extLst>
          </p:cNvPr>
          <p:cNvPicPr>
            <a:picLocks noChangeAspect="1"/>
          </p:cNvPicPr>
          <p:nvPr/>
        </p:nvPicPr>
        <p:blipFill>
          <a:blip r:embed="rId2"/>
          <a:stretch>
            <a:fillRect/>
          </a:stretch>
        </p:blipFill>
        <p:spPr>
          <a:xfrm>
            <a:off x="1120365" y="1493822"/>
            <a:ext cx="9997289" cy="4237022"/>
          </a:xfrm>
          <a:prstGeom prst="rect">
            <a:avLst/>
          </a:prstGeom>
        </p:spPr>
      </p:pic>
      <p:sp>
        <p:nvSpPr>
          <p:cNvPr id="5" name="TextBox 4">
            <a:extLst>
              <a:ext uri="{FF2B5EF4-FFF2-40B4-BE49-F238E27FC236}">
                <a16:creationId xmlns:a16="http://schemas.microsoft.com/office/drawing/2014/main" id="{2CA0754B-5F3D-A1D2-4751-AE46A0CED2BC}"/>
              </a:ext>
            </a:extLst>
          </p:cNvPr>
          <p:cNvSpPr txBox="1"/>
          <p:nvPr/>
        </p:nvSpPr>
        <p:spPr>
          <a:xfrm>
            <a:off x="1120366" y="853785"/>
            <a:ext cx="6115616" cy="369332"/>
          </a:xfrm>
          <a:prstGeom prst="rect">
            <a:avLst/>
          </a:prstGeom>
          <a:noFill/>
        </p:spPr>
        <p:txBody>
          <a:bodyPr wrap="square">
            <a:spAutoFit/>
          </a:bodyPr>
          <a:lstStyle/>
          <a:p>
            <a:r>
              <a:rPr lang="en-US" b="1" dirty="0"/>
              <a:t>BINARY TREE PROPERTIES </a:t>
            </a:r>
            <a:endParaRPr lang="en-IN" b="1" dirty="0"/>
          </a:p>
        </p:txBody>
      </p:sp>
    </p:spTree>
    <p:extLst>
      <p:ext uri="{BB962C8B-B14F-4D97-AF65-F5344CB8AC3E}">
        <p14:creationId xmlns:p14="http://schemas.microsoft.com/office/powerpoint/2010/main" val="77601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2727" y="853174"/>
            <a:ext cx="6096000" cy="5016758"/>
          </a:xfrm>
          <a:prstGeom prst="rect">
            <a:avLst/>
          </a:prstGeom>
        </p:spPr>
        <p:txBody>
          <a:bodyPr>
            <a:spAutoFit/>
          </a:bodyPr>
          <a:lstStyle/>
          <a:p>
            <a:pPr algn="just"/>
            <a:r>
              <a:rPr lang="en-US" sz="1600" dirty="0">
                <a:solidFill>
                  <a:srgbClr val="610B4B"/>
                </a:solidFill>
                <a:latin typeface="erdana"/>
              </a:rPr>
              <a:t>Applications of trees</a:t>
            </a:r>
          </a:p>
          <a:p>
            <a:pPr algn="just"/>
            <a:r>
              <a:rPr lang="en-US" sz="1600" dirty="0">
                <a:solidFill>
                  <a:srgbClr val="000000"/>
                </a:solidFill>
                <a:latin typeface="verdana" panose="020B0604030504040204" pitchFamily="34" charset="0"/>
              </a:rPr>
              <a:t>The following are the applications of trees:</a:t>
            </a:r>
          </a:p>
          <a:p>
            <a:pPr algn="just">
              <a:buFont typeface="Arial" panose="020B0604020202020204" pitchFamily="34" charset="0"/>
              <a:buChar char="•"/>
            </a:pPr>
            <a:r>
              <a:rPr lang="en-US" sz="1600" b="1" dirty="0">
                <a:solidFill>
                  <a:srgbClr val="000000"/>
                </a:solidFill>
                <a:latin typeface="verdana" panose="020B0604030504040204" pitchFamily="34" charset="0"/>
              </a:rPr>
              <a:t>Storing naturally hierarchical data:</a:t>
            </a:r>
            <a:r>
              <a:rPr lang="en-US" sz="1600" dirty="0">
                <a:solidFill>
                  <a:srgbClr val="000000"/>
                </a:solidFill>
                <a:latin typeface="verdana" panose="020B0604030504040204" pitchFamily="34" charset="0"/>
              </a:rPr>
              <a:t> Trees are used to store the data in the hierarchical structure. For example, the file system. The file system stored on the disc drive, the file and folder are in the form of the naturally hierarchical data and stored in the form of trees.</a:t>
            </a:r>
          </a:p>
          <a:p>
            <a:pPr algn="just">
              <a:buFont typeface="Arial" panose="020B0604020202020204" pitchFamily="34" charset="0"/>
              <a:buChar char="•"/>
            </a:pPr>
            <a:r>
              <a:rPr lang="en-US" sz="1600" b="1" dirty="0">
                <a:solidFill>
                  <a:srgbClr val="000000"/>
                </a:solidFill>
                <a:latin typeface="verdana" panose="020B0604030504040204" pitchFamily="34" charset="0"/>
              </a:rPr>
              <a:t>Organize data:</a:t>
            </a:r>
            <a:r>
              <a:rPr lang="en-US" sz="1600" dirty="0">
                <a:solidFill>
                  <a:srgbClr val="000000"/>
                </a:solidFill>
                <a:latin typeface="verdana" panose="020B0604030504040204" pitchFamily="34" charset="0"/>
              </a:rPr>
              <a:t> It is used to organize data for efficient insertion, deletion and searching. For example, a binary </a:t>
            </a:r>
            <a:r>
              <a:rPr lang="en-US" sz="1600" dirty="0">
                <a:solidFill>
                  <a:srgbClr val="000000"/>
                </a:solidFill>
                <a:highlight>
                  <a:srgbClr val="00FFFF"/>
                </a:highlight>
                <a:latin typeface="verdana" panose="020B0604030504040204" pitchFamily="34" charset="0"/>
              </a:rPr>
              <a:t>tree has a </a:t>
            </a:r>
            <a:r>
              <a:rPr lang="en-US" sz="1600" dirty="0" err="1">
                <a:solidFill>
                  <a:srgbClr val="000000"/>
                </a:solidFill>
                <a:highlight>
                  <a:srgbClr val="00FFFF"/>
                </a:highlight>
                <a:latin typeface="verdana" panose="020B0604030504040204" pitchFamily="34" charset="0"/>
              </a:rPr>
              <a:t>logN</a:t>
            </a:r>
            <a:r>
              <a:rPr lang="en-US" sz="1600" dirty="0">
                <a:solidFill>
                  <a:srgbClr val="000000"/>
                </a:solidFill>
                <a:highlight>
                  <a:srgbClr val="00FFFF"/>
                </a:highlight>
                <a:latin typeface="verdana" panose="020B0604030504040204" pitchFamily="34" charset="0"/>
              </a:rPr>
              <a:t> time for searching an element.</a:t>
            </a:r>
          </a:p>
          <a:p>
            <a:pPr algn="just">
              <a:buFont typeface="Arial" panose="020B0604020202020204" pitchFamily="34" charset="0"/>
              <a:buChar char="•"/>
            </a:pPr>
            <a:r>
              <a:rPr lang="en-US" sz="1600" b="1" dirty="0" err="1">
                <a:solidFill>
                  <a:srgbClr val="000000"/>
                </a:solidFill>
                <a:latin typeface="verdana" panose="020B0604030504040204" pitchFamily="34" charset="0"/>
              </a:rPr>
              <a:t>Trie</a:t>
            </a:r>
            <a:r>
              <a:rPr lang="en-US" sz="1600" b="1" dirty="0">
                <a:solidFill>
                  <a:srgbClr val="000000"/>
                </a:solidFill>
                <a:latin typeface="verdana" panose="020B0604030504040204" pitchFamily="34" charset="0"/>
              </a:rPr>
              <a:t>:</a:t>
            </a:r>
            <a:r>
              <a:rPr lang="en-US" sz="1600" dirty="0">
                <a:solidFill>
                  <a:srgbClr val="000000"/>
                </a:solidFill>
                <a:latin typeface="verdana" panose="020B0604030504040204" pitchFamily="34" charset="0"/>
              </a:rPr>
              <a:t> It is a special kind of tree that is used to store the dictionary. It is a fast and efficient way for dynamic spell checking.</a:t>
            </a:r>
          </a:p>
          <a:p>
            <a:pPr algn="just">
              <a:buFont typeface="Arial" panose="020B0604020202020204" pitchFamily="34" charset="0"/>
              <a:buChar char="•"/>
            </a:pPr>
            <a:r>
              <a:rPr lang="en-US" sz="1600" b="1" dirty="0">
                <a:solidFill>
                  <a:srgbClr val="000000"/>
                </a:solidFill>
                <a:latin typeface="verdana" panose="020B0604030504040204" pitchFamily="34" charset="0"/>
              </a:rPr>
              <a:t>Heap:</a:t>
            </a:r>
            <a:r>
              <a:rPr lang="en-US" sz="1600" dirty="0">
                <a:solidFill>
                  <a:srgbClr val="000000"/>
                </a:solidFill>
                <a:latin typeface="verdana" panose="020B0604030504040204" pitchFamily="34" charset="0"/>
              </a:rPr>
              <a:t> It is also a tree data structure implemented using arrays. It is used to implement priority queues.</a:t>
            </a:r>
          </a:p>
          <a:p>
            <a:pPr algn="just">
              <a:buFont typeface="Arial" panose="020B0604020202020204" pitchFamily="34" charset="0"/>
              <a:buChar char="•"/>
            </a:pPr>
            <a:r>
              <a:rPr lang="en-US" sz="1600" b="1" dirty="0">
                <a:solidFill>
                  <a:srgbClr val="000000"/>
                </a:solidFill>
                <a:latin typeface="verdana" panose="020B0604030504040204" pitchFamily="34" charset="0"/>
              </a:rPr>
              <a:t>B-Tree and </a:t>
            </a:r>
            <a:r>
              <a:rPr lang="en-US" sz="1600" b="1" dirty="0" err="1">
                <a:solidFill>
                  <a:srgbClr val="000000"/>
                </a:solidFill>
                <a:latin typeface="verdana" panose="020B0604030504040204" pitchFamily="34" charset="0"/>
              </a:rPr>
              <a:t>B+Tree</a:t>
            </a:r>
            <a:r>
              <a:rPr lang="en-US" sz="1600" b="1" dirty="0">
                <a:solidFill>
                  <a:srgbClr val="000000"/>
                </a:solidFill>
                <a:latin typeface="verdana" panose="020B0604030504040204" pitchFamily="34" charset="0"/>
              </a:rPr>
              <a:t>:</a:t>
            </a:r>
            <a:r>
              <a:rPr lang="en-US" sz="1600" dirty="0">
                <a:solidFill>
                  <a:srgbClr val="000000"/>
                </a:solidFill>
                <a:latin typeface="verdana" panose="020B0604030504040204" pitchFamily="34" charset="0"/>
              </a:rPr>
              <a:t> B-Tree and </a:t>
            </a:r>
            <a:r>
              <a:rPr lang="en-US" sz="1600" dirty="0" err="1">
                <a:solidFill>
                  <a:srgbClr val="000000"/>
                </a:solidFill>
                <a:latin typeface="verdana" panose="020B0604030504040204" pitchFamily="34" charset="0"/>
              </a:rPr>
              <a:t>B+Tree</a:t>
            </a:r>
            <a:r>
              <a:rPr lang="en-US" sz="1600" dirty="0">
                <a:solidFill>
                  <a:srgbClr val="000000"/>
                </a:solidFill>
                <a:latin typeface="verdana" panose="020B0604030504040204" pitchFamily="34" charset="0"/>
              </a:rPr>
              <a:t> are the tree data structures used to implement indexing in databases.</a:t>
            </a:r>
          </a:p>
          <a:p>
            <a:pPr algn="just">
              <a:buFont typeface="Arial" panose="020B0604020202020204" pitchFamily="34" charset="0"/>
              <a:buChar char="•"/>
            </a:pPr>
            <a:r>
              <a:rPr lang="en-US" sz="1600" b="1" dirty="0">
                <a:solidFill>
                  <a:srgbClr val="000000"/>
                </a:solidFill>
                <a:latin typeface="verdana" panose="020B0604030504040204" pitchFamily="34" charset="0"/>
              </a:rPr>
              <a:t>Routing table:</a:t>
            </a:r>
            <a:r>
              <a:rPr lang="en-US" sz="1600" dirty="0">
                <a:solidFill>
                  <a:srgbClr val="000000"/>
                </a:solidFill>
                <a:latin typeface="verdana" panose="020B0604030504040204" pitchFamily="34" charset="0"/>
              </a:rPr>
              <a:t> The tree data structure is also used to store the data in routing tables in the routers.</a:t>
            </a:r>
            <a:endParaRPr lang="en-US" sz="16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45290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36291" y="1637390"/>
            <a:ext cx="6096000" cy="1477328"/>
          </a:xfrm>
          <a:prstGeom prst="rect">
            <a:avLst/>
          </a:prstGeom>
        </p:spPr>
        <p:txBody>
          <a:bodyPr>
            <a:spAutoFit/>
          </a:bodyPr>
          <a:lstStyle/>
          <a:p>
            <a:pPr algn="just"/>
            <a:r>
              <a:rPr lang="en-US" b="1" dirty="0"/>
              <a:t>Types of Tree</a:t>
            </a:r>
          </a:p>
          <a:p>
            <a:pPr algn="just"/>
            <a:r>
              <a:rPr lang="en-US" b="1" dirty="0"/>
              <a:t>Binary Tree</a:t>
            </a:r>
          </a:p>
          <a:p>
            <a:pPr algn="just"/>
            <a:r>
              <a:rPr lang="en-US" b="1" dirty="0"/>
              <a:t>Binary Search Tree</a:t>
            </a:r>
          </a:p>
          <a:p>
            <a:pPr algn="just"/>
            <a:r>
              <a:rPr lang="en-US" b="1" dirty="0"/>
              <a:t>AVL Tree</a:t>
            </a:r>
          </a:p>
          <a:p>
            <a:pPr algn="just"/>
            <a:r>
              <a:rPr lang="en-US" b="1" dirty="0"/>
              <a:t>B-Tree</a:t>
            </a:r>
            <a:endParaRPr lang="en-IN" b="1" dirty="0"/>
          </a:p>
        </p:txBody>
      </p:sp>
    </p:spTree>
    <p:extLst>
      <p:ext uri="{BB962C8B-B14F-4D97-AF65-F5344CB8AC3E}">
        <p14:creationId xmlns:p14="http://schemas.microsoft.com/office/powerpoint/2010/main" val="200372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3" y="926714"/>
            <a:ext cx="9601196" cy="560341"/>
          </a:xfrm>
        </p:spPr>
        <p:txBody>
          <a:bodyPr>
            <a:normAutofit fontScale="90000"/>
          </a:bodyPr>
          <a:lstStyle/>
          <a:p>
            <a:r>
              <a:rPr lang="en-US" dirty="0"/>
              <a:t>Thanks</a:t>
            </a:r>
            <a:endParaRPr lang="en-IN" dirty="0"/>
          </a:p>
        </p:txBody>
      </p:sp>
    </p:spTree>
    <p:extLst>
      <p:ext uri="{BB962C8B-B14F-4D97-AF65-F5344CB8AC3E}">
        <p14:creationId xmlns:p14="http://schemas.microsoft.com/office/powerpoint/2010/main" val="414221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A776A-F325-D75F-38BA-49AD884A90C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7A5A18A-2FB2-EAB3-6453-89FF9C2E30D7}"/>
              </a:ext>
            </a:extLst>
          </p:cNvPr>
          <p:cNvSpPr/>
          <p:nvPr/>
        </p:nvSpPr>
        <p:spPr>
          <a:xfrm>
            <a:off x="3048000" y="769956"/>
            <a:ext cx="6096000" cy="5078313"/>
          </a:xfrm>
          <a:prstGeom prst="rect">
            <a:avLst/>
          </a:prstGeom>
        </p:spPr>
        <p:txBody>
          <a:bodyPr>
            <a:spAutoFit/>
          </a:bodyPr>
          <a:lstStyle/>
          <a:p>
            <a:pPr algn="just"/>
            <a:r>
              <a:rPr lang="en-US" sz="1600" b="0" i="0" dirty="0">
                <a:solidFill>
                  <a:srgbClr val="610B38"/>
                </a:solidFill>
                <a:effectLst/>
                <a:latin typeface="erdana"/>
              </a:rPr>
              <a:t>Tree Data Structure</a:t>
            </a:r>
          </a:p>
          <a:p>
            <a:pPr algn="just"/>
            <a:r>
              <a:rPr lang="en-US" sz="1600" b="0" i="0" dirty="0">
                <a:solidFill>
                  <a:srgbClr val="000000"/>
                </a:solidFill>
                <a:effectLst/>
                <a:latin typeface="verdana" panose="020B0604030504040204" pitchFamily="34" charset="0"/>
              </a:rPr>
              <a:t>We read the linear data structures like an array, linked list, stack and queue in which all the elements are arranged in a sequential manner. The different data structures are used for different kinds of data.</a:t>
            </a:r>
          </a:p>
          <a:p>
            <a:pPr algn="just"/>
            <a:r>
              <a:rPr lang="en-US" sz="1600" b="1" i="0" dirty="0">
                <a:solidFill>
                  <a:srgbClr val="000000"/>
                </a:solidFill>
                <a:effectLst/>
                <a:latin typeface="verdana" panose="020B0604030504040204" pitchFamily="34" charset="0"/>
              </a:rPr>
              <a:t>Some factors are considered for choosing the data structure:</a:t>
            </a:r>
            <a:endParaRPr lang="en-US" sz="16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1600" b="1" dirty="0">
                <a:solidFill>
                  <a:srgbClr val="000000"/>
                </a:solidFill>
                <a:effectLst/>
                <a:latin typeface="verdana" panose="020B0604030504040204" pitchFamily="34" charset="0"/>
              </a:rPr>
              <a:t>What type of data needs to be stored</a:t>
            </a:r>
            <a:r>
              <a:rPr lang="en-US" sz="1600" b="0" dirty="0">
                <a:solidFill>
                  <a:srgbClr val="000000"/>
                </a:solidFill>
                <a:effectLst/>
                <a:latin typeface="verdana" panose="020B0604030504040204" pitchFamily="34" charset="0"/>
              </a:rPr>
              <a:t>?: It might be a possibility that a certain data structure can be the best fit for some kind of data.</a:t>
            </a:r>
          </a:p>
          <a:p>
            <a:pPr algn="just">
              <a:buFont typeface="Arial" panose="020B0604020202020204" pitchFamily="34" charset="0"/>
              <a:buChar char="•"/>
            </a:pPr>
            <a:r>
              <a:rPr lang="en-US" sz="1600" b="1" dirty="0">
                <a:solidFill>
                  <a:srgbClr val="000000"/>
                </a:solidFill>
                <a:effectLst/>
                <a:latin typeface="verdana" panose="020B0604030504040204" pitchFamily="34" charset="0"/>
              </a:rPr>
              <a:t>Cost of operations:</a:t>
            </a:r>
            <a:r>
              <a:rPr lang="en-US" sz="1600" b="0" dirty="0">
                <a:solidFill>
                  <a:srgbClr val="000000"/>
                </a:solidFill>
                <a:effectLst/>
                <a:latin typeface="verdana" panose="020B0604030504040204" pitchFamily="34" charset="0"/>
              </a:rPr>
              <a:t> If we want to minimize the cost for the operations for the most frequently performed operations. For example, we have a simple list on which we have to perform the search operation; then, we can create an array in which elements are stored in sorted order to perform the </a:t>
            </a:r>
            <a:r>
              <a:rPr lang="en-US" sz="1600" b="1" i="1" dirty="0">
                <a:solidFill>
                  <a:srgbClr val="000000"/>
                </a:solidFill>
                <a:effectLst/>
                <a:latin typeface="verdana" panose="020B0604030504040204" pitchFamily="34" charset="0"/>
              </a:rPr>
              <a:t>binary search</a:t>
            </a:r>
            <a:r>
              <a:rPr lang="en-US" sz="1600" b="0" dirty="0">
                <a:solidFill>
                  <a:srgbClr val="000000"/>
                </a:solidFill>
                <a:effectLst/>
                <a:latin typeface="verdana" panose="020B0604030504040204" pitchFamily="34" charset="0"/>
              </a:rPr>
              <a:t>. The binary search works very fast for the simple list as it divides the search space into half.</a:t>
            </a:r>
          </a:p>
          <a:p>
            <a:pPr algn="just">
              <a:buFont typeface="Arial" panose="020B0604020202020204" pitchFamily="34" charset="0"/>
              <a:buChar char="•"/>
            </a:pPr>
            <a:r>
              <a:rPr lang="en-US" sz="1600" b="1" dirty="0">
                <a:solidFill>
                  <a:srgbClr val="000000"/>
                </a:solidFill>
                <a:effectLst/>
                <a:latin typeface="verdana" panose="020B0604030504040204" pitchFamily="34" charset="0"/>
              </a:rPr>
              <a:t>Memory usage:</a:t>
            </a:r>
            <a:r>
              <a:rPr lang="en-US" sz="1600" b="0" dirty="0">
                <a:solidFill>
                  <a:srgbClr val="000000"/>
                </a:solidFill>
                <a:effectLst/>
                <a:latin typeface="verdana" panose="020B0604030504040204" pitchFamily="34" charset="0"/>
              </a:rPr>
              <a:t> Sometimes, we want a data structure that utilizes less memory.</a:t>
            </a:r>
          </a:p>
        </p:txBody>
      </p:sp>
    </p:spTree>
    <p:extLst>
      <p:ext uri="{BB962C8B-B14F-4D97-AF65-F5344CB8AC3E}">
        <p14:creationId xmlns:p14="http://schemas.microsoft.com/office/powerpoint/2010/main" val="36843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2037" y="769173"/>
            <a:ext cx="6096000" cy="1077218"/>
          </a:xfrm>
          <a:prstGeom prst="rect">
            <a:avLst/>
          </a:prstGeom>
        </p:spPr>
        <p:txBody>
          <a:bodyPr>
            <a:spAutoFit/>
          </a:bodyPr>
          <a:lstStyle/>
          <a:p>
            <a:pPr algn="just"/>
            <a:r>
              <a:rPr lang="en-US" sz="1600" b="1" i="1" dirty="0">
                <a:latin typeface="verdana" panose="020B0604030504040204" pitchFamily="34" charset="0"/>
              </a:rPr>
              <a:t>A tree</a:t>
            </a:r>
            <a:r>
              <a:rPr lang="en-US" sz="1600" dirty="0">
                <a:solidFill>
                  <a:srgbClr val="000000"/>
                </a:solidFill>
                <a:latin typeface="verdana" panose="020B0604030504040204" pitchFamily="34" charset="0"/>
              </a:rPr>
              <a:t> is also one of the data structures that represent hierarchical data. Suppose we want to show the employees and their positions in the hierarchical form then it can be represented as shown below:</a:t>
            </a:r>
            <a:endParaRPr lang="en-IN" sz="1600" dirty="0"/>
          </a:p>
        </p:txBody>
      </p:sp>
      <p:pic>
        <p:nvPicPr>
          <p:cNvPr id="1028" name="Picture 4" descr="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938" y="1846391"/>
            <a:ext cx="47625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75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48F20-C7D0-CE60-34DF-B70DFBBBC354}"/>
              </a:ext>
            </a:extLst>
          </p:cNvPr>
          <p:cNvPicPr>
            <a:picLocks noChangeAspect="1"/>
          </p:cNvPicPr>
          <p:nvPr/>
        </p:nvPicPr>
        <p:blipFill>
          <a:blip r:embed="rId2"/>
          <a:stretch>
            <a:fillRect/>
          </a:stretch>
        </p:blipFill>
        <p:spPr>
          <a:xfrm>
            <a:off x="1620571" y="1785537"/>
            <a:ext cx="8736594" cy="3286926"/>
          </a:xfrm>
          <a:prstGeom prst="rect">
            <a:avLst/>
          </a:prstGeom>
        </p:spPr>
      </p:pic>
    </p:spTree>
    <p:extLst>
      <p:ext uri="{BB962C8B-B14F-4D97-AF65-F5344CB8AC3E}">
        <p14:creationId xmlns:p14="http://schemas.microsoft.com/office/powerpoint/2010/main" val="192866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28343"/>
            <a:ext cx="6096000" cy="4031873"/>
          </a:xfrm>
          <a:prstGeom prst="rect">
            <a:avLst/>
          </a:prstGeom>
        </p:spPr>
        <p:txBody>
          <a:bodyPr>
            <a:spAutoFit/>
          </a:bodyPr>
          <a:lstStyle/>
          <a:p>
            <a:pPr algn="just"/>
            <a:r>
              <a:rPr lang="en-US" sz="1600" b="1" dirty="0">
                <a:solidFill>
                  <a:srgbClr val="000000"/>
                </a:solidFill>
                <a:latin typeface="verdana" panose="020B0604030504040204" pitchFamily="34" charset="0"/>
              </a:rPr>
              <a:t>Let's understand some key points of the Tree data structure.</a:t>
            </a:r>
            <a:endParaRPr lang="en-US" sz="1600" dirty="0">
              <a:solidFill>
                <a:srgbClr val="000000"/>
              </a:solidFill>
              <a:latin typeface="verdana" panose="020B0604030504040204" pitchFamily="34" charset="0"/>
            </a:endParaRPr>
          </a:p>
          <a:p>
            <a:pPr algn="just">
              <a:buFont typeface="Arial" panose="020B0604020202020204" pitchFamily="34" charset="0"/>
              <a:buChar char="•"/>
            </a:pPr>
            <a:r>
              <a:rPr lang="en-US" sz="1600" dirty="0">
                <a:solidFill>
                  <a:srgbClr val="000000"/>
                </a:solidFill>
                <a:latin typeface="verdana" panose="020B0604030504040204" pitchFamily="34" charset="0"/>
              </a:rPr>
              <a:t>A tree data structure is defined as a collection of objects or entities known as nodes that are </a:t>
            </a:r>
            <a:r>
              <a:rPr lang="en-US" sz="1600" dirty="0">
                <a:solidFill>
                  <a:srgbClr val="FF0000"/>
                </a:solidFill>
                <a:latin typeface="verdana" panose="020B0604030504040204" pitchFamily="34" charset="0"/>
              </a:rPr>
              <a:t>linked together to represent or simulate hierarchy.</a:t>
            </a:r>
          </a:p>
          <a:p>
            <a:pPr algn="just">
              <a:buFont typeface="Arial" panose="020B0604020202020204" pitchFamily="34" charset="0"/>
              <a:buChar char="•"/>
            </a:pPr>
            <a:r>
              <a:rPr lang="en-US" sz="1600" dirty="0">
                <a:solidFill>
                  <a:srgbClr val="000000"/>
                </a:solidFill>
                <a:latin typeface="verdana" panose="020B0604030504040204" pitchFamily="34" charset="0"/>
              </a:rPr>
              <a:t>A tree data structure is a </a:t>
            </a:r>
            <a:r>
              <a:rPr lang="en-US" sz="1600" dirty="0">
                <a:solidFill>
                  <a:srgbClr val="FF0000"/>
                </a:solidFill>
                <a:latin typeface="verdana" panose="020B0604030504040204" pitchFamily="34" charset="0"/>
              </a:rPr>
              <a:t>non-linear d</a:t>
            </a:r>
            <a:r>
              <a:rPr lang="en-US" sz="1600" dirty="0">
                <a:solidFill>
                  <a:srgbClr val="000000"/>
                </a:solidFill>
                <a:latin typeface="verdana" panose="020B0604030504040204" pitchFamily="34" charset="0"/>
              </a:rPr>
              <a:t>ata structure because it does not store in a sequential manner. It is a hierarchical structure as elements in a Tree are arranged in multiple levels.</a:t>
            </a:r>
          </a:p>
          <a:p>
            <a:pPr algn="just">
              <a:buFont typeface="Arial" panose="020B0604020202020204" pitchFamily="34" charset="0"/>
              <a:buChar char="•"/>
            </a:pPr>
            <a:r>
              <a:rPr lang="en-US" sz="1600" dirty="0">
                <a:solidFill>
                  <a:srgbClr val="000000"/>
                </a:solidFill>
                <a:latin typeface="verdana" panose="020B0604030504040204" pitchFamily="34" charset="0"/>
              </a:rPr>
              <a:t>In the Tree data structure, the topmost node is known as a root node. </a:t>
            </a:r>
            <a:r>
              <a:rPr lang="en-US" sz="1600" dirty="0">
                <a:solidFill>
                  <a:srgbClr val="FF0000"/>
                </a:solidFill>
                <a:latin typeface="verdana" panose="020B0604030504040204" pitchFamily="34" charset="0"/>
              </a:rPr>
              <a:t>Each node contains some data, and </a:t>
            </a:r>
            <a:r>
              <a:rPr lang="en-US" sz="1600" dirty="0">
                <a:solidFill>
                  <a:srgbClr val="000000"/>
                </a:solidFill>
                <a:latin typeface="verdana" panose="020B0604030504040204" pitchFamily="34" charset="0"/>
              </a:rPr>
              <a:t>data can be of any type. In the above tree structure, the node contains the name of the employee, so the type of data would be a string.</a:t>
            </a:r>
          </a:p>
          <a:p>
            <a:pPr algn="just">
              <a:buFont typeface="Arial" panose="020B0604020202020204" pitchFamily="34" charset="0"/>
              <a:buChar char="•"/>
            </a:pPr>
            <a:r>
              <a:rPr lang="en-US" sz="1600" dirty="0">
                <a:solidFill>
                  <a:srgbClr val="000000"/>
                </a:solidFill>
                <a:latin typeface="verdana" panose="020B0604030504040204" pitchFamily="34" charset="0"/>
              </a:rPr>
              <a:t>Each node contains some data and </a:t>
            </a:r>
            <a:r>
              <a:rPr lang="en-US" sz="1600" dirty="0">
                <a:solidFill>
                  <a:srgbClr val="FF0000"/>
                </a:solidFill>
                <a:latin typeface="verdana" panose="020B0604030504040204" pitchFamily="34" charset="0"/>
              </a:rPr>
              <a:t>the link or reference of other nodes that can be called children.</a:t>
            </a:r>
            <a:endParaRPr lang="en-US" sz="1600" b="0" dirty="0">
              <a:solidFill>
                <a:srgbClr val="FF0000"/>
              </a:solidFill>
              <a:effectLst/>
              <a:latin typeface="verdana" panose="020B0604030504040204" pitchFamily="34" charset="0"/>
            </a:endParaRPr>
          </a:p>
        </p:txBody>
      </p:sp>
    </p:spTree>
    <p:extLst>
      <p:ext uri="{BB962C8B-B14F-4D97-AF65-F5344CB8AC3E}">
        <p14:creationId xmlns:p14="http://schemas.microsoft.com/office/powerpoint/2010/main" val="168326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0509" y="732181"/>
            <a:ext cx="6096000" cy="584775"/>
          </a:xfrm>
          <a:prstGeom prst="rect">
            <a:avLst/>
          </a:prstGeom>
        </p:spPr>
        <p:txBody>
          <a:bodyPr>
            <a:spAutoFit/>
          </a:bodyPr>
          <a:lstStyle/>
          <a:p>
            <a:pPr algn="just"/>
            <a:r>
              <a:rPr lang="en-US" sz="1600" b="1" dirty="0">
                <a:solidFill>
                  <a:srgbClr val="000000"/>
                </a:solidFill>
                <a:latin typeface="verdana" panose="020B0604030504040204" pitchFamily="34" charset="0"/>
              </a:rPr>
              <a:t>Some basic terms used in Tree data structure.</a:t>
            </a:r>
            <a:endParaRPr lang="en-US" sz="1600" dirty="0">
              <a:solidFill>
                <a:srgbClr val="000000"/>
              </a:solidFill>
              <a:latin typeface="verdana" panose="020B0604030504040204" pitchFamily="34" charset="0"/>
            </a:endParaRPr>
          </a:p>
          <a:p>
            <a:pPr algn="just"/>
            <a:r>
              <a:rPr lang="en-US" sz="1600" dirty="0">
                <a:solidFill>
                  <a:srgbClr val="000000"/>
                </a:solidFill>
                <a:latin typeface="verdana" panose="020B0604030504040204" pitchFamily="34" charset="0"/>
              </a:rPr>
              <a:t>Let's consider the tree structure, which is shown below:</a:t>
            </a:r>
            <a:endParaRPr lang="en-US" sz="1600" b="0" i="0" dirty="0">
              <a:solidFill>
                <a:srgbClr val="000000"/>
              </a:solidFill>
              <a:effectLst/>
              <a:latin typeface="verdana" panose="020B0604030504040204" pitchFamily="34" charset="0"/>
            </a:endParaRPr>
          </a:p>
        </p:txBody>
      </p:sp>
      <p:pic>
        <p:nvPicPr>
          <p:cNvPr id="2050" name="Picture 2" descr="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247" y="1406237"/>
            <a:ext cx="401002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46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028343"/>
            <a:ext cx="6096000" cy="4031873"/>
          </a:xfrm>
          <a:prstGeom prst="rect">
            <a:avLst/>
          </a:prstGeom>
        </p:spPr>
        <p:txBody>
          <a:bodyPr>
            <a:spAutoFit/>
          </a:bodyPr>
          <a:lstStyle/>
          <a:p>
            <a:pPr algn="just"/>
            <a:r>
              <a:rPr lang="en-US" sz="1600" dirty="0">
                <a:solidFill>
                  <a:srgbClr val="000000"/>
                </a:solidFill>
                <a:latin typeface="verdana" panose="020B0604030504040204" pitchFamily="34" charset="0"/>
              </a:rPr>
              <a:t>In the above structure, each node is labeled with some number. Each arrow shown in the above figure is known as a </a:t>
            </a:r>
            <a:r>
              <a:rPr lang="en-US" sz="1600" b="1" i="1" dirty="0">
                <a:solidFill>
                  <a:srgbClr val="000000"/>
                </a:solidFill>
                <a:latin typeface="verdana" panose="020B0604030504040204" pitchFamily="34" charset="0"/>
              </a:rPr>
              <a:t>link</a:t>
            </a:r>
            <a:r>
              <a:rPr lang="en-US" sz="1600" dirty="0">
                <a:solidFill>
                  <a:srgbClr val="000000"/>
                </a:solidFill>
                <a:latin typeface="verdana" panose="020B0604030504040204" pitchFamily="34" charset="0"/>
              </a:rPr>
              <a:t> between the two nodes.</a:t>
            </a:r>
          </a:p>
          <a:p>
            <a:pPr algn="just"/>
            <a:endParaRPr lang="en-US" sz="1600" dirty="0">
              <a:solidFill>
                <a:srgbClr val="000000"/>
              </a:solidFill>
              <a:latin typeface="verdana" panose="020B0604030504040204" pitchFamily="34" charset="0"/>
            </a:endParaRPr>
          </a:p>
          <a:p>
            <a:pPr algn="just">
              <a:buFont typeface="Arial" panose="020B0604020202020204" pitchFamily="34" charset="0"/>
              <a:buChar char="•"/>
            </a:pPr>
            <a:r>
              <a:rPr lang="en-US" sz="1600" b="1" dirty="0">
                <a:solidFill>
                  <a:srgbClr val="000000"/>
                </a:solidFill>
                <a:latin typeface="verdana" panose="020B0604030504040204" pitchFamily="34" charset="0"/>
              </a:rPr>
              <a:t>Root:</a:t>
            </a:r>
            <a:r>
              <a:rPr lang="en-US" sz="1600" dirty="0">
                <a:solidFill>
                  <a:srgbClr val="000000"/>
                </a:solidFill>
                <a:latin typeface="verdana" panose="020B0604030504040204" pitchFamily="34" charset="0"/>
              </a:rPr>
              <a:t> The root node is the topmost node in the tree hierarchy. In other words, the root node is the one that doesn't have any parent. In the above structure, node numbered 1 is </a:t>
            </a:r>
            <a:r>
              <a:rPr lang="en-US" sz="1600" b="1" dirty="0">
                <a:solidFill>
                  <a:srgbClr val="000000"/>
                </a:solidFill>
                <a:latin typeface="verdana" panose="020B0604030504040204" pitchFamily="34" charset="0"/>
              </a:rPr>
              <a:t>the root node of the tree.</a:t>
            </a:r>
            <a:r>
              <a:rPr lang="en-US" sz="1600" dirty="0">
                <a:solidFill>
                  <a:srgbClr val="000000"/>
                </a:solidFill>
                <a:latin typeface="verdana" panose="020B0604030504040204" pitchFamily="34" charset="0"/>
              </a:rPr>
              <a:t> If a node is directly linked to some other node, it would be called a parent-child relationship.</a:t>
            </a:r>
          </a:p>
          <a:p>
            <a:pPr algn="just">
              <a:buFont typeface="Arial" panose="020B0604020202020204" pitchFamily="34" charset="0"/>
              <a:buChar char="•"/>
            </a:pPr>
            <a:r>
              <a:rPr lang="en-US" sz="1600" b="1" dirty="0">
                <a:solidFill>
                  <a:srgbClr val="000000"/>
                </a:solidFill>
                <a:latin typeface="verdana" panose="020B0604030504040204" pitchFamily="34" charset="0"/>
              </a:rPr>
              <a:t>Child node:</a:t>
            </a:r>
            <a:r>
              <a:rPr lang="en-US" sz="1600" dirty="0">
                <a:solidFill>
                  <a:srgbClr val="000000"/>
                </a:solidFill>
                <a:latin typeface="verdana" panose="020B0604030504040204" pitchFamily="34" charset="0"/>
              </a:rPr>
              <a:t> If the node is a descendant of any node, then the node is known as a child node.</a:t>
            </a:r>
          </a:p>
          <a:p>
            <a:pPr algn="just">
              <a:buFont typeface="Arial" panose="020B0604020202020204" pitchFamily="34" charset="0"/>
              <a:buChar char="•"/>
            </a:pPr>
            <a:r>
              <a:rPr lang="en-US" sz="1600" b="1" dirty="0">
                <a:solidFill>
                  <a:srgbClr val="000000"/>
                </a:solidFill>
                <a:latin typeface="verdana" panose="020B0604030504040204" pitchFamily="34" charset="0"/>
              </a:rPr>
              <a:t>Parent:</a:t>
            </a:r>
            <a:r>
              <a:rPr lang="en-US" sz="1600" dirty="0">
                <a:solidFill>
                  <a:srgbClr val="000000"/>
                </a:solidFill>
                <a:latin typeface="verdana" panose="020B0604030504040204" pitchFamily="34" charset="0"/>
              </a:rPr>
              <a:t> If the node contains any sub-node, then that node is said to be the parent of that sub-node.</a:t>
            </a:r>
          </a:p>
          <a:p>
            <a:pPr algn="just">
              <a:buFont typeface="Arial" panose="020B0604020202020204" pitchFamily="34" charset="0"/>
              <a:buChar char="•"/>
            </a:pPr>
            <a:r>
              <a:rPr lang="en-US" sz="1600" b="1" dirty="0">
                <a:solidFill>
                  <a:srgbClr val="000000"/>
                </a:solidFill>
                <a:latin typeface="verdana" panose="020B0604030504040204" pitchFamily="34" charset="0"/>
              </a:rPr>
              <a:t>Sibling:</a:t>
            </a:r>
            <a:r>
              <a:rPr lang="en-US" sz="1600" dirty="0">
                <a:solidFill>
                  <a:srgbClr val="000000"/>
                </a:solidFill>
                <a:latin typeface="verdana" panose="020B0604030504040204" pitchFamily="34" charset="0"/>
              </a:rPr>
              <a:t> The nodes that have the same parent are known as siblings.</a:t>
            </a:r>
            <a:endParaRPr lang="en-US" sz="16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83216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3877985"/>
          </a:xfrm>
          <a:prstGeom prst="rect">
            <a:avLst/>
          </a:prstGeom>
        </p:spPr>
        <p:txBody>
          <a:bodyPr>
            <a:spAutoFit/>
          </a:bodyPr>
          <a:lstStyle/>
          <a:p>
            <a:pPr algn="just">
              <a:buFont typeface="Arial" panose="020B0604020202020204" pitchFamily="34" charset="0"/>
              <a:buChar char="•"/>
            </a:pPr>
            <a:r>
              <a:rPr lang="en-US" sz="1600" b="1" dirty="0">
                <a:solidFill>
                  <a:srgbClr val="000000"/>
                </a:solidFill>
                <a:latin typeface="verdana" panose="020B0604030504040204" pitchFamily="34" charset="0"/>
              </a:rPr>
              <a:t>Leaf Node:-</a:t>
            </a:r>
            <a:r>
              <a:rPr lang="en-US" sz="1600" dirty="0">
                <a:solidFill>
                  <a:srgbClr val="000000"/>
                </a:solidFill>
                <a:latin typeface="verdana" panose="020B0604030504040204" pitchFamily="34" charset="0"/>
              </a:rPr>
              <a:t> The node of the tree, which doesn't have any child node, is called a leaf node. A leaf node is the bottom-most node of the tree. There can be any number of leaf nodes present in a general tree. </a:t>
            </a:r>
            <a:r>
              <a:rPr lang="en-US" sz="1600" dirty="0">
                <a:solidFill>
                  <a:srgbClr val="000000"/>
                </a:solidFill>
                <a:highlight>
                  <a:srgbClr val="00FF00"/>
                </a:highlight>
                <a:latin typeface="verdana" panose="020B0604030504040204" pitchFamily="34" charset="0"/>
              </a:rPr>
              <a:t>Leaf nodes can also be called external nodes.</a:t>
            </a:r>
          </a:p>
          <a:p>
            <a:pPr algn="just">
              <a:buFont typeface="Arial" panose="020B0604020202020204" pitchFamily="34" charset="0"/>
              <a:buChar char="•"/>
            </a:pPr>
            <a:r>
              <a:rPr lang="en-US" sz="1600" b="1" dirty="0">
                <a:solidFill>
                  <a:srgbClr val="000000"/>
                </a:solidFill>
                <a:latin typeface="verdana" panose="020B0604030504040204" pitchFamily="34" charset="0"/>
              </a:rPr>
              <a:t>Internal nodes:</a:t>
            </a:r>
            <a:r>
              <a:rPr lang="en-US" sz="1600" dirty="0">
                <a:solidFill>
                  <a:srgbClr val="000000"/>
                </a:solidFill>
                <a:latin typeface="verdana" panose="020B0604030504040204" pitchFamily="34" charset="0"/>
              </a:rPr>
              <a:t> A node has </a:t>
            </a:r>
            <a:r>
              <a:rPr lang="en-US" sz="1600" dirty="0" err="1">
                <a:solidFill>
                  <a:srgbClr val="000000"/>
                </a:solidFill>
                <a:latin typeface="verdana" panose="020B0604030504040204" pitchFamily="34" charset="0"/>
              </a:rPr>
              <a:t>atleast</a:t>
            </a:r>
            <a:r>
              <a:rPr lang="en-US" sz="1600" dirty="0">
                <a:solidFill>
                  <a:srgbClr val="000000"/>
                </a:solidFill>
                <a:latin typeface="verdana" panose="020B0604030504040204" pitchFamily="34" charset="0"/>
              </a:rPr>
              <a:t> one child node known as an </a:t>
            </a:r>
            <a:r>
              <a:rPr lang="en-US" sz="1600" b="1" i="1" dirty="0">
                <a:solidFill>
                  <a:srgbClr val="000000"/>
                </a:solidFill>
                <a:latin typeface="verdana" panose="020B0604030504040204" pitchFamily="34" charset="0"/>
              </a:rPr>
              <a:t>internal</a:t>
            </a:r>
            <a:endParaRPr lang="en-US" sz="1600" dirty="0">
              <a:solidFill>
                <a:srgbClr val="000000"/>
              </a:solidFill>
              <a:latin typeface="verdana" panose="020B0604030504040204" pitchFamily="34" charset="0"/>
            </a:endParaRPr>
          </a:p>
          <a:p>
            <a:pPr algn="just">
              <a:buFont typeface="Arial" panose="020B0604020202020204" pitchFamily="34" charset="0"/>
              <a:buChar char="•"/>
            </a:pPr>
            <a:r>
              <a:rPr lang="en-US" sz="1600" b="1" dirty="0">
                <a:solidFill>
                  <a:srgbClr val="000000"/>
                </a:solidFill>
                <a:latin typeface="verdana" panose="020B0604030504040204" pitchFamily="34" charset="0"/>
              </a:rPr>
              <a:t>Ancestor node:-</a:t>
            </a:r>
            <a:r>
              <a:rPr lang="en-US" sz="1600" dirty="0">
                <a:solidFill>
                  <a:srgbClr val="000000"/>
                </a:solidFill>
                <a:latin typeface="verdana" panose="020B0604030504040204" pitchFamily="34" charset="0"/>
              </a:rPr>
              <a:t> An ancestor of a node is any predecessor node on a path from the root to that node. The root node doesn't have any ancestors. In the tree shown in the above image, nodes 1, 2, and 5 are the ancestors of node 10.</a:t>
            </a:r>
          </a:p>
          <a:p>
            <a:pPr algn="just">
              <a:buFont typeface="Arial" panose="020B0604020202020204" pitchFamily="34" charset="0"/>
              <a:buChar char="•"/>
            </a:pPr>
            <a:r>
              <a:rPr lang="en-US" sz="1600" b="1" dirty="0">
                <a:solidFill>
                  <a:srgbClr val="000000"/>
                </a:solidFill>
                <a:latin typeface="verdana" panose="020B0604030504040204" pitchFamily="34" charset="0"/>
              </a:rPr>
              <a:t>Descendant:</a:t>
            </a:r>
            <a:r>
              <a:rPr lang="en-US" sz="1600" dirty="0">
                <a:solidFill>
                  <a:srgbClr val="000000"/>
                </a:solidFill>
                <a:latin typeface="verdana" panose="020B0604030504040204" pitchFamily="34" charset="0"/>
              </a:rPr>
              <a:t> The immediate successor of the given node is known as a descendant of a node. In the above figure, 10 is the descendant of node 5.</a:t>
            </a:r>
            <a:endParaRPr lang="en-US" sz="16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22346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194" y="1592984"/>
            <a:ext cx="428625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1234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232</TotalTime>
  <Words>1248</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erdana</vt:lpstr>
      <vt:lpstr>Garamond</vt:lpstr>
      <vt:lpstr>verdana</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Kumar</dc:creator>
  <cp:lastModifiedBy>Seema Kumari</cp:lastModifiedBy>
  <cp:revision>20</cp:revision>
  <dcterms:created xsi:type="dcterms:W3CDTF">2021-04-06T21:50:28Z</dcterms:created>
  <dcterms:modified xsi:type="dcterms:W3CDTF">2024-02-29T09:07:48Z</dcterms:modified>
</cp:coreProperties>
</file>