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handoutMasterIdLst>
    <p:handoutMasterId r:id="rId51"/>
  </p:handoutMasterIdLst>
  <p:sldIdLst>
    <p:sldId id="323" r:id="rId2"/>
    <p:sldId id="278" r:id="rId3"/>
    <p:sldId id="272" r:id="rId4"/>
    <p:sldId id="273" r:id="rId5"/>
    <p:sldId id="299" r:id="rId6"/>
    <p:sldId id="274" r:id="rId7"/>
    <p:sldId id="303" r:id="rId8"/>
    <p:sldId id="276" r:id="rId9"/>
    <p:sldId id="281" r:id="rId10"/>
    <p:sldId id="304" r:id="rId11"/>
    <p:sldId id="277" r:id="rId12"/>
    <p:sldId id="279" r:id="rId13"/>
    <p:sldId id="280" r:id="rId14"/>
    <p:sldId id="282" r:id="rId15"/>
    <p:sldId id="283" r:id="rId16"/>
    <p:sldId id="284" r:id="rId17"/>
    <p:sldId id="285" r:id="rId18"/>
    <p:sldId id="286" r:id="rId19"/>
    <p:sldId id="287" r:id="rId20"/>
    <p:sldId id="288" r:id="rId21"/>
    <p:sldId id="289" r:id="rId22"/>
    <p:sldId id="290" r:id="rId23"/>
    <p:sldId id="321" r:id="rId24"/>
    <p:sldId id="305" r:id="rId25"/>
    <p:sldId id="306" r:id="rId26"/>
    <p:sldId id="291" r:id="rId27"/>
    <p:sldId id="297" r:id="rId28"/>
    <p:sldId id="292" r:id="rId29"/>
    <p:sldId id="293" r:id="rId30"/>
    <p:sldId id="298" r:id="rId31"/>
    <p:sldId id="322" r:id="rId32"/>
    <p:sldId id="307" r:id="rId33"/>
    <p:sldId id="308" r:id="rId34"/>
    <p:sldId id="324" r:id="rId35"/>
    <p:sldId id="326" r:id="rId36"/>
    <p:sldId id="327" r:id="rId37"/>
    <p:sldId id="328" r:id="rId38"/>
    <p:sldId id="311" r:id="rId39"/>
    <p:sldId id="309" r:id="rId40"/>
    <p:sldId id="312" r:id="rId41"/>
    <p:sldId id="313" r:id="rId42"/>
    <p:sldId id="325" r:id="rId43"/>
    <p:sldId id="318" r:id="rId44"/>
    <p:sldId id="329" r:id="rId45"/>
    <p:sldId id="330" r:id="rId46"/>
    <p:sldId id="315" r:id="rId47"/>
    <p:sldId id="316" r:id="rId48"/>
    <p:sldId id="314"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2131" autoAdjust="0"/>
  </p:normalViewPr>
  <p:slideViewPr>
    <p:cSldViewPr>
      <p:cViewPr varScale="1">
        <p:scale>
          <a:sx n="102" d="100"/>
          <a:sy n="102" d="100"/>
        </p:scale>
        <p:origin x="95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18409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100695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62395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1384647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55059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102506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1968100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997949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9192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116678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21</a:t>
            </a:fld>
            <a:endParaRPr lang="en-US"/>
          </a:p>
        </p:txBody>
      </p:sp>
    </p:spTree>
    <p:extLst>
      <p:ext uri="{BB962C8B-B14F-4D97-AF65-F5344CB8AC3E}">
        <p14:creationId xmlns:p14="http://schemas.microsoft.com/office/powerpoint/2010/main" val="188147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430961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14129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26</a:t>
            </a:fld>
            <a:endParaRPr lang="en-US"/>
          </a:p>
        </p:txBody>
      </p:sp>
    </p:spTree>
    <p:extLst>
      <p:ext uri="{BB962C8B-B14F-4D97-AF65-F5344CB8AC3E}">
        <p14:creationId xmlns:p14="http://schemas.microsoft.com/office/powerpoint/2010/main" val="1629391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27</a:t>
            </a:fld>
            <a:endParaRPr lang="en-US"/>
          </a:p>
        </p:txBody>
      </p:sp>
    </p:spTree>
    <p:extLst>
      <p:ext uri="{BB962C8B-B14F-4D97-AF65-F5344CB8AC3E}">
        <p14:creationId xmlns:p14="http://schemas.microsoft.com/office/powerpoint/2010/main" val="1817117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28</a:t>
            </a:fld>
            <a:endParaRPr lang="en-US"/>
          </a:p>
        </p:txBody>
      </p:sp>
    </p:spTree>
    <p:extLst>
      <p:ext uri="{BB962C8B-B14F-4D97-AF65-F5344CB8AC3E}">
        <p14:creationId xmlns:p14="http://schemas.microsoft.com/office/powerpoint/2010/main" val="989949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29</a:t>
            </a:fld>
            <a:endParaRPr lang="en-US"/>
          </a:p>
        </p:txBody>
      </p:sp>
    </p:spTree>
    <p:extLst>
      <p:ext uri="{BB962C8B-B14F-4D97-AF65-F5344CB8AC3E}">
        <p14:creationId xmlns:p14="http://schemas.microsoft.com/office/powerpoint/2010/main" val="1036719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30</a:t>
            </a:fld>
            <a:endParaRPr lang="en-US"/>
          </a:p>
        </p:txBody>
      </p:sp>
    </p:spTree>
    <p:extLst>
      <p:ext uri="{BB962C8B-B14F-4D97-AF65-F5344CB8AC3E}">
        <p14:creationId xmlns:p14="http://schemas.microsoft.com/office/powerpoint/2010/main" val="2096517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43</a:t>
            </a:fld>
            <a:endParaRPr lang="en-US"/>
          </a:p>
        </p:txBody>
      </p:sp>
    </p:spTree>
    <p:extLst>
      <p:ext uri="{BB962C8B-B14F-4D97-AF65-F5344CB8AC3E}">
        <p14:creationId xmlns:p14="http://schemas.microsoft.com/office/powerpoint/2010/main" val="160443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4242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87435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9284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116501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12740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61915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91967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4/4/2024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4/4/2024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4/4/2024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4/4/2024</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binary-tre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heap</a:t>
            </a:r>
          </a:p>
        </p:txBody>
      </p:sp>
    </p:spTree>
    <p:extLst>
      <p:ext uri="{BB962C8B-B14F-4D97-AF65-F5344CB8AC3E}">
        <p14:creationId xmlns:p14="http://schemas.microsoft.com/office/powerpoint/2010/main" val="146775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WhatsApp Image 2023-03-30 at 9.46.57 A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2" y="228600"/>
            <a:ext cx="10515599"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16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Max Heap Construction Algorithm</a:t>
            </a:r>
          </a:p>
        </p:txBody>
      </p:sp>
      <p:sp>
        <p:nvSpPr>
          <p:cNvPr id="2" name="Content Placeholder 1"/>
          <p:cNvSpPr>
            <a:spLocks noGrp="1"/>
          </p:cNvSpPr>
          <p:nvPr>
            <p:ph idx="1"/>
          </p:nvPr>
        </p:nvSpPr>
        <p:spPr>
          <a:xfrm>
            <a:off x="74611" y="715962"/>
            <a:ext cx="12114213" cy="6142038"/>
          </a:xfrm>
        </p:spPr>
        <p:txBody>
          <a:bodyPr>
            <a:normAutofit fontScale="85000" lnSpcReduction="10000"/>
          </a:bodyPr>
          <a:lstStyle/>
          <a:p>
            <a:pPr marL="571500" lvl="0" indent="-571500">
              <a:lnSpc>
                <a:spcPct val="150000"/>
              </a:lnSpc>
              <a:spcBef>
                <a:spcPts val="0"/>
              </a:spcBef>
              <a:buClrTx/>
              <a:buSzTx/>
              <a:buFont typeface="Wingdings" charset="2"/>
              <a:buChar char="Ø"/>
              <a:defRPr/>
            </a:pPr>
            <a:r>
              <a:rPr lang="cs-CZ" sz="3600" b="1" dirty="0"/>
              <a:t>44, 33, 77, 11, 55, 88, 66</a:t>
            </a:r>
          </a:p>
          <a:p>
            <a:pPr>
              <a:lnSpc>
                <a:spcPct val="150000"/>
              </a:lnSpc>
            </a:pPr>
            <a:r>
              <a:rPr lang="cs-CZ" sz="3600" dirty="0"/>
              <a:t>To </a:t>
            </a:r>
            <a:r>
              <a:rPr lang="cs-CZ" sz="3600" dirty="0" err="1"/>
              <a:t>create</a:t>
            </a:r>
            <a:r>
              <a:rPr lang="cs-CZ" sz="3600" dirty="0"/>
              <a:t> </a:t>
            </a:r>
            <a:r>
              <a:rPr lang="cs-CZ" sz="3600" dirty="0" err="1"/>
              <a:t>the</a:t>
            </a:r>
            <a:r>
              <a:rPr lang="cs-CZ" sz="3600" dirty="0"/>
              <a:t> </a:t>
            </a:r>
            <a:r>
              <a:rPr lang="cs-CZ" sz="3600" dirty="0" err="1"/>
              <a:t>max</a:t>
            </a:r>
            <a:r>
              <a:rPr lang="cs-CZ" sz="3600" dirty="0"/>
              <a:t> </a:t>
            </a:r>
            <a:r>
              <a:rPr lang="cs-CZ" sz="3600" dirty="0" err="1"/>
              <a:t>heap</a:t>
            </a:r>
            <a:r>
              <a:rPr lang="cs-CZ" sz="3600" dirty="0"/>
              <a:t> </a:t>
            </a:r>
            <a:r>
              <a:rPr lang="cs-CZ" sz="3600" dirty="0" err="1"/>
              <a:t>tree</a:t>
            </a:r>
            <a:r>
              <a:rPr lang="cs-CZ" sz="3600" dirty="0"/>
              <a:t>, </a:t>
            </a:r>
            <a:r>
              <a:rPr lang="cs-CZ" sz="3600" dirty="0" err="1"/>
              <a:t>we</a:t>
            </a:r>
            <a:r>
              <a:rPr lang="cs-CZ" sz="3600" dirty="0"/>
              <a:t> </a:t>
            </a:r>
            <a:r>
              <a:rPr lang="cs-CZ" sz="3600" dirty="0" err="1"/>
              <a:t>need</a:t>
            </a:r>
            <a:r>
              <a:rPr lang="cs-CZ" sz="3600" dirty="0"/>
              <a:t> to </a:t>
            </a:r>
            <a:r>
              <a:rPr lang="cs-CZ" sz="3600" dirty="0" err="1"/>
              <a:t>consider</a:t>
            </a:r>
            <a:r>
              <a:rPr lang="cs-CZ" sz="3600" dirty="0"/>
              <a:t> </a:t>
            </a:r>
            <a:r>
              <a:rPr lang="cs-CZ" sz="3600" dirty="0" err="1"/>
              <a:t>the</a:t>
            </a:r>
            <a:r>
              <a:rPr lang="cs-CZ" sz="3600" dirty="0"/>
              <a:t> </a:t>
            </a:r>
            <a:r>
              <a:rPr lang="cs-CZ" sz="3600" dirty="0" err="1"/>
              <a:t>following</a:t>
            </a:r>
            <a:r>
              <a:rPr lang="cs-CZ" sz="3600" dirty="0"/>
              <a:t> </a:t>
            </a:r>
            <a:r>
              <a:rPr lang="cs-CZ" sz="3600" dirty="0" err="1"/>
              <a:t>two</a:t>
            </a:r>
            <a:r>
              <a:rPr lang="cs-CZ" sz="3600" dirty="0"/>
              <a:t> </a:t>
            </a:r>
            <a:r>
              <a:rPr lang="cs-CZ" sz="3600" dirty="0" err="1"/>
              <a:t>cases</a:t>
            </a:r>
            <a:r>
              <a:rPr lang="cs-CZ" sz="3600" dirty="0"/>
              <a:t>:</a:t>
            </a:r>
          </a:p>
          <a:p>
            <a:pPr marL="788670" indent="-742950">
              <a:lnSpc>
                <a:spcPct val="160000"/>
              </a:lnSpc>
              <a:buFont typeface="+mj-lt"/>
              <a:buAutoNum type="arabicPeriod"/>
            </a:pPr>
            <a:r>
              <a:rPr lang="cs-CZ" sz="3600" dirty="0" err="1"/>
              <a:t>First</a:t>
            </a:r>
            <a:r>
              <a:rPr lang="cs-CZ" sz="3600" dirty="0"/>
              <a:t>, </a:t>
            </a:r>
            <a:r>
              <a:rPr lang="cs-CZ" sz="3600" dirty="0" err="1"/>
              <a:t>we</a:t>
            </a:r>
            <a:r>
              <a:rPr lang="cs-CZ" sz="3600" dirty="0"/>
              <a:t> </a:t>
            </a:r>
            <a:r>
              <a:rPr lang="cs-CZ" sz="3600" dirty="0" err="1"/>
              <a:t>have</a:t>
            </a:r>
            <a:r>
              <a:rPr lang="cs-CZ" sz="3600" dirty="0"/>
              <a:t> to insert </a:t>
            </a:r>
            <a:r>
              <a:rPr lang="cs-CZ" sz="3600" dirty="0" err="1"/>
              <a:t>the</a:t>
            </a:r>
            <a:r>
              <a:rPr lang="cs-CZ" sz="3600" dirty="0"/>
              <a:t> element in such a </a:t>
            </a:r>
            <a:r>
              <a:rPr lang="cs-CZ" sz="3600" dirty="0" err="1"/>
              <a:t>way</a:t>
            </a:r>
            <a:r>
              <a:rPr lang="cs-CZ" sz="3600" dirty="0"/>
              <a:t> </a:t>
            </a:r>
            <a:r>
              <a:rPr lang="cs-CZ" sz="3600" dirty="0" err="1"/>
              <a:t>that</a:t>
            </a:r>
            <a:r>
              <a:rPr lang="cs-CZ" sz="3600" dirty="0"/>
              <a:t> </a:t>
            </a:r>
            <a:r>
              <a:rPr lang="cs-CZ" sz="3600" dirty="0" err="1"/>
              <a:t>the</a:t>
            </a:r>
            <a:r>
              <a:rPr lang="cs-CZ" sz="3600" dirty="0"/>
              <a:t> </a:t>
            </a:r>
            <a:r>
              <a:rPr lang="cs-CZ" sz="3600" dirty="0" err="1"/>
              <a:t>property</a:t>
            </a:r>
            <a:r>
              <a:rPr lang="cs-CZ" sz="3600" dirty="0"/>
              <a:t> </a:t>
            </a:r>
            <a:r>
              <a:rPr lang="cs-CZ" sz="3600" dirty="0" err="1"/>
              <a:t>of</a:t>
            </a:r>
            <a:r>
              <a:rPr lang="cs-CZ" sz="3600" dirty="0"/>
              <a:t> </a:t>
            </a:r>
            <a:r>
              <a:rPr lang="cs-CZ" sz="3600" dirty="0" err="1"/>
              <a:t>the</a:t>
            </a:r>
            <a:r>
              <a:rPr lang="cs-CZ" sz="3600" dirty="0"/>
              <a:t> </a:t>
            </a:r>
            <a:r>
              <a:rPr lang="cs-CZ" sz="3600" dirty="0" err="1"/>
              <a:t>complete</a:t>
            </a:r>
            <a:r>
              <a:rPr lang="cs-CZ" sz="3600" dirty="0"/>
              <a:t> </a:t>
            </a:r>
            <a:r>
              <a:rPr lang="cs-CZ" sz="3600" dirty="0" err="1"/>
              <a:t>binary</a:t>
            </a:r>
            <a:r>
              <a:rPr lang="cs-CZ" sz="3600" dirty="0"/>
              <a:t> </a:t>
            </a:r>
            <a:r>
              <a:rPr lang="cs-CZ" sz="3600" dirty="0" err="1"/>
              <a:t>tree</a:t>
            </a:r>
            <a:r>
              <a:rPr lang="cs-CZ" sz="3600" dirty="0"/>
              <a:t> </a:t>
            </a:r>
            <a:r>
              <a:rPr lang="cs-CZ" sz="3600" dirty="0" err="1"/>
              <a:t>must</a:t>
            </a:r>
            <a:r>
              <a:rPr lang="cs-CZ" sz="3600" dirty="0"/>
              <a:t> </a:t>
            </a:r>
            <a:r>
              <a:rPr lang="cs-CZ" sz="3600" dirty="0" err="1"/>
              <a:t>be</a:t>
            </a:r>
            <a:r>
              <a:rPr lang="cs-CZ" sz="3600" dirty="0"/>
              <a:t> </a:t>
            </a:r>
            <a:r>
              <a:rPr lang="cs-CZ" sz="3600" dirty="0" err="1"/>
              <a:t>maintained</a:t>
            </a:r>
            <a:r>
              <a:rPr lang="cs-CZ" sz="3600" dirty="0"/>
              <a:t>.</a:t>
            </a:r>
          </a:p>
          <a:p>
            <a:pPr marL="788670" indent="-742950">
              <a:lnSpc>
                <a:spcPct val="160000"/>
              </a:lnSpc>
              <a:buFont typeface="+mj-lt"/>
              <a:buAutoNum type="arabicPeriod"/>
            </a:pPr>
            <a:r>
              <a:rPr lang="cs-CZ" sz="3600" dirty="0" err="1"/>
              <a:t>Secondly</a:t>
            </a:r>
            <a:r>
              <a:rPr lang="cs-CZ" sz="3600" dirty="0"/>
              <a:t>, </a:t>
            </a:r>
            <a:r>
              <a:rPr lang="cs-CZ" sz="3600" dirty="0" err="1"/>
              <a:t>the</a:t>
            </a:r>
            <a:r>
              <a:rPr lang="cs-CZ" sz="3600" dirty="0"/>
              <a:t> </a:t>
            </a:r>
            <a:r>
              <a:rPr lang="cs-CZ" sz="3600" dirty="0" err="1"/>
              <a:t>value</a:t>
            </a:r>
            <a:r>
              <a:rPr lang="cs-CZ" sz="3600" dirty="0"/>
              <a:t> </a:t>
            </a:r>
            <a:r>
              <a:rPr lang="cs-CZ" sz="3600" dirty="0" err="1"/>
              <a:t>of</a:t>
            </a:r>
            <a:r>
              <a:rPr lang="cs-CZ" sz="3600" dirty="0"/>
              <a:t> </a:t>
            </a:r>
            <a:r>
              <a:rPr lang="cs-CZ" sz="3600" dirty="0" err="1"/>
              <a:t>the</a:t>
            </a:r>
            <a:r>
              <a:rPr lang="cs-CZ" sz="3600" dirty="0"/>
              <a:t> </a:t>
            </a:r>
            <a:r>
              <a:rPr lang="cs-CZ" sz="3600" dirty="0" err="1"/>
              <a:t>parent</a:t>
            </a:r>
            <a:r>
              <a:rPr lang="cs-CZ" sz="3600" dirty="0"/>
              <a:t> node </a:t>
            </a:r>
            <a:r>
              <a:rPr lang="cs-CZ" sz="3600" dirty="0" err="1"/>
              <a:t>should</a:t>
            </a:r>
            <a:r>
              <a:rPr lang="cs-CZ" sz="3600" dirty="0"/>
              <a:t> </a:t>
            </a:r>
            <a:r>
              <a:rPr lang="cs-CZ" sz="3600" dirty="0" err="1"/>
              <a:t>be</a:t>
            </a:r>
            <a:r>
              <a:rPr lang="cs-CZ" sz="3600" dirty="0"/>
              <a:t> </a:t>
            </a:r>
            <a:r>
              <a:rPr lang="cs-CZ" sz="3600" dirty="0" err="1"/>
              <a:t>greater</a:t>
            </a:r>
            <a:r>
              <a:rPr lang="cs-CZ" sz="3600" dirty="0"/>
              <a:t> </a:t>
            </a:r>
            <a:r>
              <a:rPr lang="cs-CZ" sz="3600" dirty="0" err="1"/>
              <a:t>than</a:t>
            </a:r>
            <a:r>
              <a:rPr lang="cs-CZ" sz="3600" dirty="0"/>
              <a:t> </a:t>
            </a:r>
            <a:r>
              <a:rPr lang="cs-CZ" sz="3600" dirty="0" err="1"/>
              <a:t>the</a:t>
            </a:r>
            <a:r>
              <a:rPr lang="cs-CZ" sz="3600" dirty="0"/>
              <a:t> </a:t>
            </a:r>
            <a:r>
              <a:rPr lang="cs-CZ" sz="3600" dirty="0" err="1"/>
              <a:t>either</a:t>
            </a:r>
            <a:r>
              <a:rPr lang="cs-CZ" sz="3600" dirty="0"/>
              <a:t> </a:t>
            </a:r>
            <a:r>
              <a:rPr lang="cs-CZ" sz="3600" dirty="0" err="1"/>
              <a:t>of</a:t>
            </a:r>
            <a:r>
              <a:rPr lang="cs-CZ" sz="3600" dirty="0"/>
              <a:t> </a:t>
            </a:r>
            <a:r>
              <a:rPr lang="cs-CZ" sz="3600" dirty="0" err="1"/>
              <a:t>its</a:t>
            </a:r>
            <a:r>
              <a:rPr lang="cs-CZ" sz="3600" dirty="0"/>
              <a:t> </a:t>
            </a:r>
            <a:r>
              <a:rPr lang="cs-CZ" sz="3600" dirty="0" err="1"/>
              <a:t>child</a:t>
            </a:r>
            <a:r>
              <a:rPr lang="cs-CZ" sz="3600" dirty="0"/>
              <a:t>.</a:t>
            </a:r>
          </a:p>
          <a:p>
            <a:pPr marL="571500" lvl="0" indent="-571500">
              <a:lnSpc>
                <a:spcPct val="150000"/>
              </a:lnSpc>
              <a:spcBef>
                <a:spcPts val="0"/>
              </a:spcBef>
              <a:buClrTx/>
              <a:buSzTx/>
              <a:buFont typeface="Wingdings" charset="2"/>
              <a:buChar char="Ø"/>
              <a:defRPr/>
            </a:pPr>
            <a:endParaRPr lang="en-US" sz="3600" dirty="0"/>
          </a:p>
        </p:txBody>
      </p:sp>
    </p:spTree>
    <p:extLst>
      <p:ext uri="{BB962C8B-B14F-4D97-AF65-F5344CB8AC3E}">
        <p14:creationId xmlns:p14="http://schemas.microsoft.com/office/powerpoint/2010/main" val="77392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First we add the 44 element in the tree as shown below:</a:t>
            </a:r>
          </a:p>
          <a:p>
            <a:pPr marL="571500" lvl="0" indent="-571500">
              <a:lnSpc>
                <a:spcPct val="150000"/>
              </a:lnSpc>
              <a:spcBef>
                <a:spcPts val="0"/>
              </a:spcBef>
              <a:buClrTx/>
              <a:buSzTx/>
              <a:buFont typeface="Wingdings" charset="2"/>
              <a:buChar char="Ø"/>
              <a:defRPr/>
            </a:pPr>
            <a:endParaRPr lang="en-US" sz="3600" dirty="0"/>
          </a:p>
        </p:txBody>
      </p:sp>
      <p:pic>
        <p:nvPicPr>
          <p:cNvPr id="6146"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2" y="3048000"/>
            <a:ext cx="14859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77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33. As we know that insertion in the binary tree always starts from the left side so 44 will be added at the left of 33 as shown below</a:t>
            </a:r>
          </a:p>
          <a:p>
            <a:pPr marL="571500" lvl="0" indent="-571500">
              <a:lnSpc>
                <a:spcPct val="150000"/>
              </a:lnSpc>
              <a:spcBef>
                <a:spcPts val="0"/>
              </a:spcBef>
              <a:buClrTx/>
              <a:buSzTx/>
              <a:buFont typeface="Wingdings" charset="2"/>
              <a:buChar char="Ø"/>
              <a:defRPr/>
            </a:pPr>
            <a:endParaRPr lang="en-US" sz="3600" dirty="0"/>
          </a:p>
        </p:txBody>
      </p:sp>
      <p:pic>
        <p:nvPicPr>
          <p:cNvPr id="7170"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061" y="3786981"/>
            <a:ext cx="333375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2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77 and it will be added to the right of the 44 :</a:t>
            </a:r>
          </a:p>
          <a:p>
            <a:pPr marL="571500" lvl="0" indent="-571500">
              <a:lnSpc>
                <a:spcPct val="150000"/>
              </a:lnSpc>
              <a:spcBef>
                <a:spcPts val="0"/>
              </a:spcBef>
              <a:buClrTx/>
              <a:buSzTx/>
              <a:buFont typeface="Wingdings" charset="2"/>
              <a:buChar char="Ø"/>
              <a:defRPr/>
            </a:pPr>
            <a:endParaRPr lang="en-US" sz="3600" dirty="0"/>
          </a:p>
        </p:txBody>
      </p:sp>
      <p:pic>
        <p:nvPicPr>
          <p:cNvPr id="8194"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40" y="2438400"/>
            <a:ext cx="333375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ap Data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212" y="4533078"/>
            <a:ext cx="3810000" cy="2209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316767" y="2141165"/>
            <a:ext cx="7467600" cy="2308324"/>
          </a:xfrm>
          <a:prstGeom prst="rect">
            <a:avLst/>
          </a:prstGeom>
        </p:spPr>
        <p:txBody>
          <a:bodyPr wrap="square">
            <a:spAutoFit/>
          </a:bodyPr>
          <a:lstStyle/>
          <a:p>
            <a:r>
              <a:rPr lang="en-US" sz="3600" dirty="0">
                <a:solidFill>
                  <a:srgbClr val="7030A0"/>
                </a:solidFill>
              </a:rPr>
              <a:t>it does not satisfy the max heap property, i.e., parent node 44 is less than the child 77. So, we will swap these two values</a:t>
            </a:r>
          </a:p>
        </p:txBody>
      </p:sp>
    </p:spTree>
    <p:extLst>
      <p:ext uri="{BB962C8B-B14F-4D97-AF65-F5344CB8AC3E}">
        <p14:creationId xmlns:p14="http://schemas.microsoft.com/office/powerpoint/2010/main" val="15318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11. The node 11 is added to the left of 33</a:t>
            </a:r>
          </a:p>
        </p:txBody>
      </p:sp>
      <p:pic>
        <p:nvPicPr>
          <p:cNvPr id="9218"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2514600"/>
            <a:ext cx="42862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9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55. To make it a complete binary tree, we will add the node 55 to the right of 33</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endParaRPr lang="en-US" sz="3600" dirty="0"/>
          </a:p>
          <a:p>
            <a:pPr marL="571500" lvl="0" indent="-571500">
              <a:lnSpc>
                <a:spcPct val="100000"/>
              </a:lnSpc>
              <a:spcBef>
                <a:spcPts val="0"/>
              </a:spcBef>
              <a:buClrTx/>
              <a:buSzTx/>
              <a:buFont typeface="Wingdings" charset="2"/>
              <a:buChar char="Ø"/>
              <a:defRPr/>
            </a:pPr>
            <a:r>
              <a:rPr lang="en-US" sz="3600" dirty="0"/>
              <a:t>it does not satisfy the property of the max heap because 33&lt;55, so we will swap these two values </a:t>
            </a:r>
          </a:p>
        </p:txBody>
      </p:sp>
      <p:pic>
        <p:nvPicPr>
          <p:cNvPr id="10242"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212" y="2438400"/>
            <a:ext cx="3733800" cy="314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7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1266"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4012" y="1143000"/>
            <a:ext cx="6350000" cy="534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05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88. The left subtree is completed so we will add 88 to the left of 44 </a:t>
            </a:r>
          </a:p>
        </p:txBody>
      </p:sp>
      <p:pic>
        <p:nvPicPr>
          <p:cNvPr id="12290"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2" y="2590800"/>
            <a:ext cx="47625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5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it does not satisfy the property of the max heap because 44&lt;88, so we will swap these two values</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a:t>Again, it is violating the max heap property because 88&gt;77 so we will swap these two values as shown</a:t>
            </a:r>
          </a:p>
        </p:txBody>
      </p:sp>
    </p:spTree>
    <p:extLst>
      <p:ext uri="{BB962C8B-B14F-4D97-AF65-F5344CB8AC3E}">
        <p14:creationId xmlns:p14="http://schemas.microsoft.com/office/powerpoint/2010/main" val="164852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Heap?</a:t>
            </a:r>
          </a:p>
        </p:txBody>
      </p:sp>
      <p:sp>
        <p:nvSpPr>
          <p:cNvPr id="2" name="Content Placeholder 1"/>
          <p:cNvSpPr>
            <a:spLocks noGrp="1"/>
          </p:cNvSpPr>
          <p:nvPr>
            <p:ph idx="1"/>
          </p:nvPr>
        </p:nvSpPr>
        <p:spPr>
          <a:xfrm>
            <a:off x="74611" y="715962"/>
            <a:ext cx="12114213" cy="6142038"/>
          </a:xfrm>
        </p:spPr>
        <p:txBody>
          <a:bodyPr>
            <a:normAutofit lnSpcReduction="10000"/>
          </a:bodyPr>
          <a:lstStyle/>
          <a:p>
            <a:pPr marL="571500" lvl="0" indent="-571500">
              <a:lnSpc>
                <a:spcPct val="150000"/>
              </a:lnSpc>
              <a:spcBef>
                <a:spcPts val="0"/>
              </a:spcBef>
              <a:buClrTx/>
              <a:buSzTx/>
              <a:buFont typeface="Wingdings" charset="2"/>
              <a:buChar char="Ø"/>
              <a:defRPr/>
            </a:pPr>
            <a:r>
              <a:rPr lang="en-US" sz="3600" dirty="0"/>
              <a:t>Heap is a special case of balanced binary tree data structure where the root-node key is compared with its children and arranged accordingly</a:t>
            </a:r>
          </a:p>
          <a:p>
            <a:pPr marL="571500" lvl="0" indent="-571500">
              <a:lnSpc>
                <a:spcPct val="150000"/>
              </a:lnSpc>
              <a:spcBef>
                <a:spcPts val="0"/>
              </a:spcBef>
              <a:buClrTx/>
              <a:buSzTx/>
              <a:buFont typeface="Wingdings" charset="2"/>
              <a:buChar char="Ø"/>
              <a:defRPr/>
            </a:pPr>
            <a:r>
              <a:rPr lang="en-US" sz="3600" dirty="0"/>
              <a:t>A Heap is a special Tree-based data structure in which the tree is a complete binary tree</a:t>
            </a:r>
          </a:p>
          <a:p>
            <a:pPr marL="571500" lvl="0" indent="-571500">
              <a:lnSpc>
                <a:spcPct val="150000"/>
              </a:lnSpc>
              <a:spcBef>
                <a:spcPts val="0"/>
              </a:spcBef>
              <a:buClrTx/>
              <a:buSzTx/>
              <a:buFont typeface="Wingdings" charset="2"/>
              <a:buChar char="Ø"/>
              <a:defRPr/>
            </a:pPr>
            <a:r>
              <a:rPr lang="en-US" sz="2800" b="0" i="0" dirty="0">
                <a:solidFill>
                  <a:srgbClr val="273239"/>
                </a:solidFill>
                <a:effectLst/>
                <a:latin typeface="Nunito" pitchFamily="2" charset="0"/>
              </a:rPr>
              <a:t>Heaps are often used to implement priority queues, where the smallest (or largest) element is always at the root of the tree.</a:t>
            </a:r>
            <a:endParaRPr lang="en-US" sz="3600" dirty="0"/>
          </a:p>
          <a:p>
            <a:pPr marL="571500" lvl="0" indent="-571500">
              <a:lnSpc>
                <a:spcPct val="150000"/>
              </a:lnSpc>
              <a:spcBef>
                <a:spcPts val="0"/>
              </a:spcBef>
              <a:buClrTx/>
              <a:buSzTx/>
              <a:buFont typeface="Wingdings" charset="2"/>
              <a:buChar char="Ø"/>
              <a:defRPr/>
            </a:pPr>
            <a:endParaRPr lang="en-US" sz="3600" dirty="0"/>
          </a:p>
        </p:txBody>
      </p:sp>
    </p:spTree>
    <p:extLst>
      <p:ext uri="{BB962C8B-B14F-4D97-AF65-F5344CB8AC3E}">
        <p14:creationId xmlns:p14="http://schemas.microsoft.com/office/powerpoint/2010/main" val="164872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66. To make a complete binary tree, we will add the 66 element to the right side of 77 </a:t>
            </a:r>
          </a:p>
        </p:txBody>
      </p:sp>
    </p:spTree>
    <p:extLst>
      <p:ext uri="{BB962C8B-B14F-4D97-AF65-F5344CB8AC3E}">
        <p14:creationId xmlns:p14="http://schemas.microsoft.com/office/powerpoint/2010/main" val="187546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b="1" dirty="0"/>
              <a:t>Step 1</a:t>
            </a:r>
            <a:r>
              <a:rPr lang="en-US" sz="3600" dirty="0"/>
              <a:t> − Create a new node at the end of heap. </a:t>
            </a:r>
          </a:p>
          <a:p>
            <a:pPr marL="571500" lvl="0" indent="-571500">
              <a:lnSpc>
                <a:spcPct val="150000"/>
              </a:lnSpc>
              <a:spcBef>
                <a:spcPts val="0"/>
              </a:spcBef>
              <a:buClrTx/>
              <a:buSzTx/>
              <a:buFont typeface="Wingdings" charset="2"/>
              <a:buChar char="Ø"/>
              <a:defRPr/>
            </a:pPr>
            <a:r>
              <a:rPr lang="en-US" sz="3600" b="1" dirty="0"/>
              <a:t>Step 2</a:t>
            </a:r>
            <a:r>
              <a:rPr lang="en-US" sz="3600" dirty="0"/>
              <a:t> − Assign new value to the node. </a:t>
            </a:r>
          </a:p>
          <a:p>
            <a:pPr marL="571500" lvl="0" indent="-571500">
              <a:lnSpc>
                <a:spcPct val="150000"/>
              </a:lnSpc>
              <a:spcBef>
                <a:spcPts val="0"/>
              </a:spcBef>
              <a:buClrTx/>
              <a:buSzTx/>
              <a:buFont typeface="Wingdings" charset="2"/>
              <a:buChar char="Ø"/>
              <a:defRPr/>
            </a:pPr>
            <a:r>
              <a:rPr lang="en-US" sz="3600" b="1" dirty="0"/>
              <a:t>Step 3</a:t>
            </a:r>
            <a:r>
              <a:rPr lang="en-US" sz="3600" dirty="0"/>
              <a:t> − Compare the value of this child node with its parent.</a:t>
            </a:r>
          </a:p>
          <a:p>
            <a:pPr marL="571500" lvl="0" indent="-571500">
              <a:lnSpc>
                <a:spcPct val="150000"/>
              </a:lnSpc>
              <a:spcBef>
                <a:spcPts val="0"/>
              </a:spcBef>
              <a:buClrTx/>
              <a:buSzTx/>
              <a:buFont typeface="Wingdings" charset="2"/>
              <a:buChar char="Ø"/>
              <a:defRPr/>
            </a:pPr>
            <a:r>
              <a:rPr lang="en-US" sz="3600" dirty="0"/>
              <a:t> </a:t>
            </a:r>
            <a:r>
              <a:rPr lang="en-US" sz="3600" b="1" dirty="0"/>
              <a:t>Step 4</a:t>
            </a:r>
            <a:r>
              <a:rPr lang="en-US" sz="3600" dirty="0"/>
              <a:t> − If value of parent is less than child, then swap them. </a:t>
            </a:r>
          </a:p>
          <a:p>
            <a:pPr marL="571500" lvl="0" indent="-571500">
              <a:lnSpc>
                <a:spcPct val="150000"/>
              </a:lnSpc>
              <a:spcBef>
                <a:spcPts val="0"/>
              </a:spcBef>
              <a:buClrTx/>
              <a:buSzTx/>
              <a:buFont typeface="Wingdings" charset="2"/>
              <a:buChar char="Ø"/>
              <a:defRPr/>
            </a:pPr>
            <a:r>
              <a:rPr lang="en-US" sz="3600" b="1" dirty="0"/>
              <a:t>Step 5</a:t>
            </a:r>
            <a:r>
              <a:rPr lang="en-US" sz="3600" dirty="0"/>
              <a:t> − Repeat step 3 &amp; 4 until Heap property holds.</a:t>
            </a:r>
          </a:p>
        </p:txBody>
      </p:sp>
    </p:spTree>
    <p:extLst>
      <p:ext uri="{BB962C8B-B14F-4D97-AF65-F5344CB8AC3E}">
        <p14:creationId xmlns:p14="http://schemas.microsoft.com/office/powerpoint/2010/main" val="3304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dirty="0"/>
              <a:t>Max Heap construction</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35	33	42	10	14	19	27	44	26	31</a:t>
            </a:r>
          </a:p>
          <a:p>
            <a:pPr marL="571500" lvl="0" indent="-571500">
              <a:lnSpc>
                <a:spcPct val="150000"/>
              </a:lnSpc>
              <a:spcBef>
                <a:spcPts val="0"/>
              </a:spcBef>
              <a:buClrTx/>
              <a:buSzTx/>
              <a:buFont typeface="Wingdings" charset="2"/>
              <a:buChar char="Ø"/>
              <a:defRPr/>
            </a:pPr>
            <a:endParaRPr lang="en-US" sz="3600" dirty="0"/>
          </a:p>
        </p:txBody>
      </p:sp>
    </p:spTree>
    <p:extLst>
      <p:ext uri="{BB962C8B-B14F-4D97-AF65-F5344CB8AC3E}">
        <p14:creationId xmlns:p14="http://schemas.microsoft.com/office/powerpoint/2010/main" val="4332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4A263-2FAE-E979-84EA-F5D995479629}"/>
              </a:ext>
            </a:extLst>
          </p:cNvPr>
          <p:cNvSpPr>
            <a:spLocks noGrp="1"/>
          </p:cNvSpPr>
          <p:nvPr>
            <p:ph idx="1"/>
          </p:nvPr>
        </p:nvSpPr>
        <p:spPr>
          <a:xfrm>
            <a:off x="608012" y="381000"/>
            <a:ext cx="9753600" cy="6096000"/>
          </a:xfrm>
        </p:spPr>
        <p:txBody>
          <a:bodyPr>
            <a:normAutofit fontScale="92500" lnSpcReduction="20000"/>
          </a:bodyPr>
          <a:lstStyle/>
          <a:p>
            <a:pPr marL="45720" indent="0">
              <a:buNone/>
            </a:pPr>
            <a:r>
              <a:rPr lang="en-US" i="1" dirty="0">
                <a:solidFill>
                  <a:srgbClr val="C00000"/>
                </a:solidFill>
              </a:rPr>
              <a:t>Create binary max-heap implemented using an array .Which one of the following array represents binary max-heap ?</a:t>
            </a:r>
          </a:p>
          <a:p>
            <a:pPr marL="45720" indent="0">
              <a:buNone/>
            </a:pPr>
            <a:endParaRPr lang="en-US" i="1" dirty="0">
              <a:solidFill>
                <a:srgbClr val="C00000"/>
              </a:solidFill>
            </a:endParaRPr>
          </a:p>
          <a:p>
            <a:pPr marL="502920" indent="-457200">
              <a:buAutoNum type="alphaLcParenR"/>
            </a:pPr>
            <a:r>
              <a:rPr lang="en-US" i="1" dirty="0">
                <a:solidFill>
                  <a:srgbClr val="C00000"/>
                </a:solidFill>
              </a:rPr>
              <a:t>25 ,12 , 16 , 13 ,10, 8 , 14 </a:t>
            </a:r>
          </a:p>
          <a:p>
            <a:pPr marL="502920" indent="-457200">
              <a:buAutoNum type="alphaLcParenR"/>
            </a:pPr>
            <a:r>
              <a:rPr lang="en-US" i="1" dirty="0">
                <a:solidFill>
                  <a:srgbClr val="C00000"/>
                </a:solidFill>
              </a:rPr>
              <a:t>25 ,14 , 13 ,16 , 10 ,8, 12</a:t>
            </a:r>
          </a:p>
          <a:p>
            <a:pPr marL="502920" indent="-457200">
              <a:buAutoNum type="alphaLcParenR"/>
            </a:pPr>
            <a:r>
              <a:rPr lang="en-US" i="1" dirty="0">
                <a:solidFill>
                  <a:srgbClr val="C00000"/>
                </a:solidFill>
              </a:rPr>
              <a:t>25 , 14 ,16 ,13 , 10 ,8 ,12</a:t>
            </a:r>
          </a:p>
          <a:p>
            <a:pPr marL="502920" indent="-457200">
              <a:buAutoNum type="alphaLcParenR"/>
            </a:pPr>
            <a:r>
              <a:rPr lang="en-US" i="1" dirty="0">
                <a:solidFill>
                  <a:srgbClr val="C00000"/>
                </a:solidFill>
              </a:rPr>
              <a:t>25 ,14 ,12 ,13 , 10 , 8 , 16 </a:t>
            </a:r>
          </a:p>
          <a:p>
            <a:pPr marL="502920" indent="-457200">
              <a:buAutoNum type="alphaLcParenR"/>
            </a:pPr>
            <a:endParaRPr lang="en-US" i="1" dirty="0">
              <a:solidFill>
                <a:srgbClr val="C00000"/>
              </a:solidFill>
            </a:endParaRPr>
          </a:p>
          <a:p>
            <a:pPr marL="45720" indent="0">
              <a:buNone/>
            </a:pPr>
            <a:r>
              <a:rPr lang="en-US" i="1" dirty="0">
                <a:solidFill>
                  <a:srgbClr val="C00000"/>
                </a:solidFill>
              </a:rPr>
              <a:t>What is the content of array after 2 delete operations on correct answer of above question ?</a:t>
            </a:r>
          </a:p>
          <a:p>
            <a:pPr marL="502920" indent="-457200">
              <a:buAutoNum type="alphaLcParenR"/>
            </a:pPr>
            <a:r>
              <a:rPr lang="en-US" i="1" dirty="0">
                <a:solidFill>
                  <a:srgbClr val="C00000"/>
                </a:solidFill>
              </a:rPr>
              <a:t>14 ,13, 12, 10 ,8 </a:t>
            </a:r>
          </a:p>
          <a:p>
            <a:pPr marL="502920" indent="-457200">
              <a:buAutoNum type="alphaLcParenR"/>
            </a:pPr>
            <a:r>
              <a:rPr lang="en-US" i="1" dirty="0">
                <a:solidFill>
                  <a:srgbClr val="C00000"/>
                </a:solidFill>
              </a:rPr>
              <a:t>14 ,12, 13 ,8 ,10 </a:t>
            </a:r>
          </a:p>
          <a:p>
            <a:pPr marL="502920" indent="-457200">
              <a:buAutoNum type="alphaLcParenR"/>
            </a:pPr>
            <a:r>
              <a:rPr lang="en-US" i="1" dirty="0">
                <a:solidFill>
                  <a:srgbClr val="C00000"/>
                </a:solidFill>
              </a:rPr>
              <a:t>14 ,13 ,8,12 ,10 </a:t>
            </a:r>
          </a:p>
          <a:p>
            <a:pPr marL="502920" indent="-457200">
              <a:buAutoNum type="alphaLcParenR"/>
            </a:pPr>
            <a:r>
              <a:rPr lang="en-US" i="1" dirty="0">
                <a:solidFill>
                  <a:srgbClr val="C00000"/>
                </a:solidFill>
              </a:rPr>
              <a:t>14 ,13 ,12 , 8 ,10</a:t>
            </a:r>
          </a:p>
          <a:p>
            <a:pPr marL="502920" indent="-457200">
              <a:buAutoNum type="alphaLcParenR"/>
            </a:pPr>
            <a:endParaRPr lang="en-US" i="1" dirty="0">
              <a:solidFill>
                <a:srgbClr val="C00000"/>
              </a:solidFill>
            </a:endParaRPr>
          </a:p>
          <a:p>
            <a:pPr marL="45720" indent="0">
              <a:buNone/>
            </a:pPr>
            <a:endParaRPr lang="en-US" i="1" dirty="0">
              <a:solidFill>
                <a:srgbClr val="C00000"/>
              </a:solidFill>
            </a:endParaRPr>
          </a:p>
          <a:p>
            <a:endParaRPr lang="en-IN" dirty="0"/>
          </a:p>
        </p:txBody>
      </p:sp>
    </p:spTree>
    <p:extLst>
      <p:ext uri="{BB962C8B-B14F-4D97-AF65-F5344CB8AC3E}">
        <p14:creationId xmlns:p14="http://schemas.microsoft.com/office/powerpoint/2010/main" val="351611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br>
              <a:rPr lang="en-US" dirty="0"/>
            </a:br>
            <a:endParaRPr lang="en-US" dirty="0"/>
          </a:p>
        </p:txBody>
      </p:sp>
      <p:sp>
        <p:nvSpPr>
          <p:cNvPr id="3" name="Content Placeholder 2"/>
          <p:cNvSpPr>
            <a:spLocks noGrp="1"/>
          </p:cNvSpPr>
          <p:nvPr>
            <p:ph sz="half" idx="1"/>
          </p:nvPr>
        </p:nvSpPr>
        <p:spPr>
          <a:xfrm>
            <a:off x="1" y="228600"/>
            <a:ext cx="4494212" cy="6019800"/>
          </a:xfrm>
        </p:spPr>
        <p:txBody>
          <a:bodyPr>
            <a:noAutofit/>
          </a:bodyPr>
          <a:lstStyle/>
          <a:p>
            <a:pPr marL="45720" indent="0">
              <a:buNone/>
            </a:pPr>
            <a:r>
              <a:rPr lang="pt-BR" b="1" dirty="0">
                <a:solidFill>
                  <a:srgbClr val="FF0000"/>
                </a:solidFill>
              </a:rPr>
              <a:t>Ques : 50 30 40 10 5 20 30  insert 60</a:t>
            </a:r>
          </a:p>
          <a:p>
            <a:pPr marL="45720" indent="0">
              <a:buNone/>
            </a:pPr>
            <a:endParaRPr lang="pt-BR" b="1" dirty="0"/>
          </a:p>
          <a:p>
            <a:pPr marL="45720" indent="0">
              <a:buNone/>
            </a:pPr>
            <a:r>
              <a:rPr lang="pt-BR" b="1" dirty="0"/>
              <a:t>void insert(array , n,item )</a:t>
            </a:r>
          </a:p>
          <a:p>
            <a:pPr marL="45720" indent="0">
              <a:buNone/>
            </a:pPr>
            <a:r>
              <a:rPr lang="pt-BR" b="1" dirty="0"/>
              <a:t>{</a:t>
            </a:r>
          </a:p>
          <a:p>
            <a:pPr marL="45720" indent="0">
              <a:buNone/>
            </a:pPr>
            <a:r>
              <a:rPr lang="pt-BR" b="1" dirty="0"/>
              <a:t> n=n+1</a:t>
            </a:r>
          </a:p>
          <a:p>
            <a:pPr marL="45720" indent="0">
              <a:buNone/>
            </a:pPr>
            <a:r>
              <a:rPr lang="pt-BR" b="1" dirty="0"/>
              <a:t>  a[n]=item</a:t>
            </a:r>
          </a:p>
          <a:p>
            <a:pPr marL="45720" indent="0">
              <a:buNone/>
            </a:pPr>
            <a:endParaRPr lang="pt-BR" b="1" dirty="0"/>
          </a:p>
          <a:p>
            <a:pPr marL="45720" indent="0">
              <a:buNone/>
            </a:pPr>
            <a:r>
              <a:rPr lang="pt-BR" b="1" dirty="0"/>
              <a:t> </a:t>
            </a:r>
            <a:endParaRPr lang="en-US" b="1" dirty="0"/>
          </a:p>
        </p:txBody>
      </p:sp>
      <p:sp>
        <p:nvSpPr>
          <p:cNvPr id="4" name="Content Placeholder 3"/>
          <p:cNvSpPr>
            <a:spLocks noGrp="1"/>
          </p:cNvSpPr>
          <p:nvPr>
            <p:ph sz="half" idx="2"/>
          </p:nvPr>
        </p:nvSpPr>
        <p:spPr>
          <a:xfrm>
            <a:off x="4951412" y="228600"/>
            <a:ext cx="6019801" cy="5943600"/>
          </a:xfrm>
        </p:spPr>
        <p:txBody>
          <a:bodyPr>
            <a:normAutofit fontScale="92500" lnSpcReduction="10000"/>
          </a:bodyPr>
          <a:lstStyle/>
          <a:p>
            <a:pPr marL="45720" indent="0">
              <a:buNone/>
            </a:pPr>
            <a:r>
              <a:rPr lang="en-US" b="1" dirty="0"/>
              <a:t>for(i=</a:t>
            </a:r>
            <a:r>
              <a:rPr lang="en-US" b="1" dirty="0" err="1"/>
              <a:t>n;i</a:t>
            </a:r>
            <a:r>
              <a:rPr lang="en-US" b="1" dirty="0"/>
              <a:t>&gt;1;i=i/2)</a:t>
            </a:r>
          </a:p>
          <a:p>
            <a:pPr marL="45720" indent="0">
              <a:buNone/>
            </a:pPr>
            <a:r>
              <a:rPr lang="en-US" b="1" dirty="0"/>
              <a:t> {</a:t>
            </a:r>
          </a:p>
          <a:p>
            <a:pPr marL="45720" indent="0">
              <a:buNone/>
            </a:pPr>
            <a:r>
              <a:rPr lang="en-US" b="1" dirty="0"/>
              <a:t>      </a:t>
            </a:r>
            <a:r>
              <a:rPr lang="en-US" b="1" dirty="0" err="1"/>
              <a:t>int</a:t>
            </a:r>
            <a:r>
              <a:rPr lang="en-US" b="1" dirty="0"/>
              <a:t> parent =i/2;</a:t>
            </a:r>
          </a:p>
          <a:p>
            <a:pPr marL="45720" indent="0">
              <a:buNone/>
            </a:pPr>
            <a:r>
              <a:rPr lang="en-US" b="1" dirty="0"/>
              <a:t> 	if(a[parent]&lt;a[i])</a:t>
            </a:r>
          </a:p>
          <a:p>
            <a:pPr marL="45720" indent="0">
              <a:buNone/>
            </a:pPr>
            <a:r>
              <a:rPr lang="en-US" b="1" dirty="0"/>
              <a:t> 	{</a:t>
            </a:r>
          </a:p>
          <a:p>
            <a:pPr marL="45720" indent="0">
              <a:buNone/>
            </a:pPr>
            <a:r>
              <a:rPr lang="en-US" b="1" dirty="0"/>
              <a:t> 		swap(parent , child)</a:t>
            </a:r>
          </a:p>
          <a:p>
            <a:pPr marL="45720" indent="0">
              <a:buNone/>
            </a:pPr>
            <a:r>
              <a:rPr lang="en-US" b="1" dirty="0"/>
              <a:t> 		i=parent ;</a:t>
            </a:r>
          </a:p>
          <a:p>
            <a:pPr marL="45720" indent="0">
              <a:buNone/>
            </a:pPr>
            <a:r>
              <a:rPr lang="en-US" b="1" dirty="0"/>
              <a:t>	 }</a:t>
            </a:r>
          </a:p>
          <a:p>
            <a:pPr marL="45720" indent="0">
              <a:buNone/>
            </a:pPr>
            <a:r>
              <a:rPr lang="en-US" b="1" dirty="0"/>
              <a:t> else {</a:t>
            </a:r>
          </a:p>
          <a:p>
            <a:pPr marL="45720" indent="0">
              <a:buNone/>
            </a:pPr>
            <a:r>
              <a:rPr lang="en-US" b="1" dirty="0"/>
              <a:t>	 	exit</a:t>
            </a:r>
          </a:p>
          <a:p>
            <a:pPr marL="45720" indent="0">
              <a:buNone/>
            </a:pPr>
            <a:r>
              <a:rPr lang="en-US" b="1" dirty="0"/>
              <a:t>	 } }</a:t>
            </a:r>
          </a:p>
          <a:p>
            <a:pPr marL="45720" indent="0">
              <a:buNone/>
            </a:pPr>
            <a:r>
              <a:rPr lang="en-US" b="1" dirty="0"/>
              <a:t>}</a:t>
            </a:r>
          </a:p>
          <a:p>
            <a:pPr marL="45720" indent="0">
              <a:buNone/>
            </a:pPr>
            <a:endParaRPr lang="en-US" b="1" dirty="0"/>
          </a:p>
        </p:txBody>
      </p:sp>
    </p:spTree>
    <p:extLst>
      <p:ext uri="{BB962C8B-B14F-4D97-AF65-F5344CB8AC3E}">
        <p14:creationId xmlns:p14="http://schemas.microsoft.com/office/powerpoint/2010/main" val="189408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COMPELXITY </a:t>
            </a:r>
          </a:p>
        </p:txBody>
      </p:sp>
      <p:sp>
        <p:nvSpPr>
          <p:cNvPr id="3" name="Content Placeholder 2"/>
          <p:cNvSpPr>
            <a:spLocks noGrp="1"/>
          </p:cNvSpPr>
          <p:nvPr>
            <p:ph idx="1"/>
          </p:nvPr>
        </p:nvSpPr>
        <p:spPr/>
        <p:txBody>
          <a:bodyPr/>
          <a:lstStyle/>
          <a:p>
            <a:pPr marL="45720" indent="0">
              <a:buNone/>
            </a:pPr>
            <a:r>
              <a:rPr lang="en-US" dirty="0"/>
              <a:t>Time Complexity depends upon height of tree .</a:t>
            </a:r>
          </a:p>
          <a:p>
            <a:pPr marL="45720" indent="0">
              <a:buNone/>
            </a:pPr>
            <a:r>
              <a:rPr lang="en-US" dirty="0"/>
              <a:t>Height of complete binary tree : </a:t>
            </a:r>
            <a:r>
              <a:rPr lang="en-US" sz="2800" b="1" dirty="0" err="1"/>
              <a:t>logn</a:t>
            </a:r>
            <a:r>
              <a:rPr lang="en-US" dirty="0"/>
              <a:t> (</a:t>
            </a:r>
            <a:r>
              <a:rPr lang="en-US" dirty="0" err="1"/>
              <a:t>becz</a:t>
            </a:r>
            <a:r>
              <a:rPr lang="en-US" dirty="0"/>
              <a:t> </a:t>
            </a:r>
            <a:r>
              <a:rPr lang="en-US" dirty="0" err="1"/>
              <a:t>compeltey</a:t>
            </a:r>
            <a:r>
              <a:rPr lang="en-US" dirty="0"/>
              <a:t> filled and height is reduced ).</a:t>
            </a:r>
          </a:p>
          <a:p>
            <a:pPr marL="45720" indent="0">
              <a:buNone/>
            </a:pPr>
            <a:r>
              <a:rPr lang="en-US" b="1" dirty="0">
                <a:solidFill>
                  <a:srgbClr val="00B050"/>
                </a:solidFill>
              </a:rPr>
              <a:t>So  insert 1 </a:t>
            </a:r>
            <a:r>
              <a:rPr lang="en-US" b="1" dirty="0" err="1">
                <a:solidFill>
                  <a:srgbClr val="00B050"/>
                </a:solidFill>
              </a:rPr>
              <a:t>elemnt</a:t>
            </a:r>
            <a:r>
              <a:rPr lang="en-US" b="1" dirty="0">
                <a:solidFill>
                  <a:srgbClr val="00B050"/>
                </a:solidFill>
              </a:rPr>
              <a:t> </a:t>
            </a:r>
            <a:r>
              <a:rPr lang="en-US" dirty="0" err="1"/>
              <a:t>logn</a:t>
            </a:r>
            <a:r>
              <a:rPr lang="en-US" dirty="0"/>
              <a:t> (how many swap and comparison )</a:t>
            </a:r>
          </a:p>
          <a:p>
            <a:pPr marL="45720" indent="0">
              <a:buNone/>
            </a:pPr>
            <a:r>
              <a:rPr lang="en-US" dirty="0" err="1"/>
              <a:t>Logn</a:t>
            </a:r>
            <a:r>
              <a:rPr lang="en-US" dirty="0"/>
              <a:t> + </a:t>
            </a:r>
            <a:r>
              <a:rPr lang="en-US" dirty="0" err="1"/>
              <a:t>logn</a:t>
            </a:r>
            <a:r>
              <a:rPr lang="en-US" dirty="0"/>
              <a:t> =</a:t>
            </a:r>
            <a:r>
              <a:rPr lang="en-US" b="1" dirty="0" err="1">
                <a:solidFill>
                  <a:srgbClr val="00B050"/>
                </a:solidFill>
              </a:rPr>
              <a:t>logn</a:t>
            </a:r>
            <a:r>
              <a:rPr lang="en-US" b="1" dirty="0">
                <a:solidFill>
                  <a:srgbClr val="00B050"/>
                </a:solidFill>
              </a:rPr>
              <a:t> </a:t>
            </a:r>
          </a:p>
          <a:p>
            <a:pPr marL="45720" indent="0">
              <a:buNone/>
            </a:pPr>
            <a:r>
              <a:rPr lang="en-US" dirty="0"/>
              <a:t>So  </a:t>
            </a:r>
            <a:r>
              <a:rPr lang="en-US" b="1" dirty="0">
                <a:solidFill>
                  <a:srgbClr val="00B050"/>
                </a:solidFill>
              </a:rPr>
              <a:t>insert n </a:t>
            </a:r>
            <a:r>
              <a:rPr lang="en-US" b="1" dirty="0" err="1">
                <a:solidFill>
                  <a:srgbClr val="00B050"/>
                </a:solidFill>
              </a:rPr>
              <a:t>elemnt</a:t>
            </a:r>
            <a:r>
              <a:rPr lang="en-US" b="1" dirty="0">
                <a:solidFill>
                  <a:srgbClr val="00B050"/>
                </a:solidFill>
              </a:rPr>
              <a:t> </a:t>
            </a:r>
            <a:r>
              <a:rPr lang="en-US" dirty="0" err="1"/>
              <a:t>logn</a:t>
            </a:r>
            <a:r>
              <a:rPr lang="en-US" dirty="0"/>
              <a:t> (how many swap and comparison )</a:t>
            </a:r>
          </a:p>
          <a:p>
            <a:pPr marL="45720" indent="0">
              <a:buNone/>
            </a:pPr>
            <a:r>
              <a:rPr lang="en-US" sz="3200" b="1" dirty="0" err="1">
                <a:solidFill>
                  <a:srgbClr val="00B050"/>
                </a:solidFill>
              </a:rPr>
              <a:t>nlogn</a:t>
            </a:r>
            <a:r>
              <a:rPr lang="en-US" sz="3200" b="1" dirty="0">
                <a:solidFill>
                  <a:srgbClr val="00B050"/>
                </a:solidFill>
              </a:rPr>
              <a:t> </a:t>
            </a:r>
          </a:p>
          <a:p>
            <a:pPr marL="45720" indent="0">
              <a:buNone/>
            </a:pPr>
            <a:endParaRPr lang="en-US"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36901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Max Heap Deletion Algorithm</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Deletion in Max (or Min) Heap always happens at the root to remove the Maximum (or minimum) value.</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a:t>In Deletion in the heap tree, the root node is always deleted and it is replaced with the last element.</a:t>
            </a:r>
          </a:p>
        </p:txBody>
      </p:sp>
    </p:spTree>
    <p:extLst>
      <p:ext uri="{BB962C8B-B14F-4D97-AF65-F5344CB8AC3E}">
        <p14:creationId xmlns:p14="http://schemas.microsoft.com/office/powerpoint/2010/main" val="48077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standard deletion operation on Heap is to delete the element present at the root node of the Heap. </a:t>
            </a:r>
          </a:p>
          <a:p>
            <a:pPr marL="571500" lvl="0" indent="-571500">
              <a:lnSpc>
                <a:spcPct val="150000"/>
              </a:lnSpc>
              <a:spcBef>
                <a:spcPts val="0"/>
              </a:spcBef>
              <a:buClrTx/>
              <a:buSzTx/>
              <a:buFont typeface="Wingdings" charset="2"/>
              <a:buChar char="Ø"/>
              <a:defRPr/>
            </a:pPr>
            <a:r>
              <a:rPr lang="en-US" sz="3600" dirty="0"/>
              <a:t>That is if it is a Max Heap, the standard deletion operation will delete the maximum element and if it is a Min heap, it will delete the minimum element.</a:t>
            </a:r>
          </a:p>
        </p:txBody>
      </p:sp>
    </p:spTree>
    <p:extLst>
      <p:ext uri="{BB962C8B-B14F-4D97-AF65-F5344CB8AC3E}">
        <p14:creationId xmlns:p14="http://schemas.microsoft.com/office/powerpoint/2010/main" val="193957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b="1" dirty="0"/>
              <a:t>steps</a:t>
            </a:r>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b="1" dirty="0"/>
              <a:t>Step 1</a:t>
            </a:r>
            <a:r>
              <a:rPr lang="en-US" sz="3600" dirty="0"/>
              <a:t> − Remove root node. </a:t>
            </a:r>
          </a:p>
          <a:p>
            <a:pPr marL="571500" lvl="0" indent="-571500">
              <a:lnSpc>
                <a:spcPct val="150000"/>
              </a:lnSpc>
              <a:spcBef>
                <a:spcPts val="0"/>
              </a:spcBef>
              <a:buClrTx/>
              <a:buSzTx/>
              <a:buFont typeface="Wingdings" charset="2"/>
              <a:buChar char="Ø"/>
              <a:defRPr/>
            </a:pPr>
            <a:r>
              <a:rPr lang="en-US" sz="3600" b="1" dirty="0"/>
              <a:t>Step 2</a:t>
            </a:r>
            <a:r>
              <a:rPr lang="en-US" sz="3600" dirty="0"/>
              <a:t> − Move the last element of last level to root.</a:t>
            </a:r>
          </a:p>
          <a:p>
            <a:pPr marL="571500" lvl="0" indent="-571500">
              <a:lnSpc>
                <a:spcPct val="150000"/>
              </a:lnSpc>
              <a:spcBef>
                <a:spcPts val="0"/>
              </a:spcBef>
              <a:buClrTx/>
              <a:buSzTx/>
              <a:buFont typeface="Wingdings" charset="2"/>
              <a:buChar char="Ø"/>
              <a:defRPr/>
            </a:pPr>
            <a:r>
              <a:rPr lang="en-US" sz="3600" dirty="0"/>
              <a:t> </a:t>
            </a:r>
            <a:r>
              <a:rPr lang="en-US" sz="3600" b="1" dirty="0"/>
              <a:t>Step 3</a:t>
            </a:r>
            <a:r>
              <a:rPr lang="en-US" sz="3600" dirty="0"/>
              <a:t> − Compare the value of this child node with its parent. </a:t>
            </a:r>
          </a:p>
          <a:p>
            <a:pPr marL="571500" lvl="0" indent="-571500">
              <a:lnSpc>
                <a:spcPct val="150000"/>
              </a:lnSpc>
              <a:spcBef>
                <a:spcPts val="0"/>
              </a:spcBef>
              <a:buClrTx/>
              <a:buSzTx/>
              <a:buFont typeface="Wingdings" charset="2"/>
              <a:buChar char="Ø"/>
              <a:defRPr/>
            </a:pPr>
            <a:r>
              <a:rPr lang="en-US" sz="3600" b="1" dirty="0"/>
              <a:t>Step 4</a:t>
            </a:r>
            <a:r>
              <a:rPr lang="en-US" sz="3600" dirty="0"/>
              <a:t> − If value of parent is less than child, then swap them. </a:t>
            </a:r>
          </a:p>
          <a:p>
            <a:pPr marL="571500" lvl="0" indent="-571500">
              <a:lnSpc>
                <a:spcPct val="150000"/>
              </a:lnSpc>
              <a:spcBef>
                <a:spcPts val="0"/>
              </a:spcBef>
              <a:buClrTx/>
              <a:buSzTx/>
              <a:buFont typeface="Wingdings" charset="2"/>
              <a:buChar char="Ø"/>
              <a:defRPr/>
            </a:pPr>
            <a:r>
              <a:rPr lang="en-US" sz="3600" b="1" dirty="0"/>
              <a:t>Step 5</a:t>
            </a:r>
            <a:r>
              <a:rPr lang="en-US" sz="3600" dirty="0"/>
              <a:t> − Repeat step 3 &amp; 4 until Heap property holds.</a:t>
            </a:r>
          </a:p>
        </p:txBody>
      </p:sp>
    </p:spTree>
    <p:extLst>
      <p:ext uri="{BB962C8B-B14F-4D97-AF65-F5344CB8AC3E}">
        <p14:creationId xmlns:p14="http://schemas.microsoft.com/office/powerpoint/2010/main" val="30518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6033"/>
            <a:ext cx="12800012" cy="6831967"/>
          </a:xfrm>
        </p:spPr>
      </p:pic>
    </p:spTree>
    <p:extLst>
      <p:ext uri="{BB962C8B-B14F-4D97-AF65-F5344CB8AC3E}">
        <p14:creationId xmlns:p14="http://schemas.microsoft.com/office/powerpoint/2010/main" val="23797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a complete binary tree?</a:t>
            </a:r>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dirty="0"/>
              <a:t>A complete binary tree is a </a:t>
            </a:r>
            <a:r>
              <a:rPr lang="en-US" sz="3600" dirty="0">
                <a:hlinkClick r:id="rId3"/>
              </a:rPr>
              <a:t>binary tree</a:t>
            </a:r>
            <a:r>
              <a:rPr lang="en-US" sz="3600" dirty="0"/>
              <a:t> in which all the levels except the last level, i.e., leaf node should be completely filled, and all the nodes should be left-justified</a:t>
            </a:r>
          </a:p>
          <a:p>
            <a:pPr marL="571500" lvl="0" indent="-571500">
              <a:lnSpc>
                <a:spcPct val="150000"/>
              </a:lnSpc>
              <a:spcBef>
                <a:spcPts val="0"/>
              </a:spcBef>
              <a:buClrTx/>
              <a:buSzTx/>
              <a:buFont typeface="Wingdings" charset="2"/>
              <a:buChar char="Ø"/>
              <a:defRPr/>
            </a:pPr>
            <a:r>
              <a:rPr lang="en-US" sz="3600" dirty="0"/>
              <a:t>In the last level, all the nodes must be as left as possible.</a:t>
            </a:r>
          </a:p>
          <a:p>
            <a:pPr marL="571500" lvl="0" indent="-571500">
              <a:lnSpc>
                <a:spcPct val="150000"/>
              </a:lnSpc>
              <a:spcBef>
                <a:spcPts val="0"/>
              </a:spcBef>
              <a:buClrTx/>
              <a:buSzTx/>
              <a:buFont typeface="Wingdings" charset="2"/>
              <a:buChar char="Ø"/>
              <a:defRPr/>
            </a:pPr>
            <a:r>
              <a:rPr lang="en-US" sz="3600" dirty="0"/>
              <a:t> In a complete binary tree, the nodes should be added from the left.</a:t>
            </a:r>
          </a:p>
        </p:txBody>
      </p:sp>
    </p:spTree>
    <p:extLst>
      <p:ext uri="{BB962C8B-B14F-4D97-AF65-F5344CB8AC3E}">
        <p14:creationId xmlns:p14="http://schemas.microsoft.com/office/powerpoint/2010/main" val="68852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026" name="Picture 2" descr="ax Heap Deletion Animated Examp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9652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26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4A263-2FAE-E979-84EA-F5D995479629}"/>
              </a:ext>
            </a:extLst>
          </p:cNvPr>
          <p:cNvSpPr>
            <a:spLocks noGrp="1"/>
          </p:cNvSpPr>
          <p:nvPr>
            <p:ph idx="1"/>
          </p:nvPr>
        </p:nvSpPr>
        <p:spPr>
          <a:xfrm>
            <a:off x="608012" y="381000"/>
            <a:ext cx="9753600" cy="6096000"/>
          </a:xfrm>
        </p:spPr>
        <p:txBody>
          <a:bodyPr>
            <a:normAutofit fontScale="92500" lnSpcReduction="20000"/>
          </a:bodyPr>
          <a:lstStyle/>
          <a:p>
            <a:pPr marL="45720" indent="0">
              <a:buNone/>
            </a:pPr>
            <a:r>
              <a:rPr lang="en-US" i="1" dirty="0">
                <a:solidFill>
                  <a:srgbClr val="C00000"/>
                </a:solidFill>
              </a:rPr>
              <a:t>Create binary max-heap implemented using an array .Which one of the following array represents binary max-heap ?</a:t>
            </a:r>
          </a:p>
          <a:p>
            <a:pPr marL="45720" indent="0">
              <a:buNone/>
            </a:pPr>
            <a:endParaRPr lang="en-US" i="1" dirty="0">
              <a:solidFill>
                <a:srgbClr val="C00000"/>
              </a:solidFill>
            </a:endParaRPr>
          </a:p>
          <a:p>
            <a:pPr marL="502920" indent="-457200">
              <a:buAutoNum type="alphaLcParenR"/>
            </a:pPr>
            <a:r>
              <a:rPr lang="en-US" i="1" dirty="0">
                <a:solidFill>
                  <a:srgbClr val="C00000"/>
                </a:solidFill>
              </a:rPr>
              <a:t>25 ,12 , 16 , 13 ,10, 8 , 14 </a:t>
            </a:r>
          </a:p>
          <a:p>
            <a:pPr marL="502920" indent="-457200">
              <a:buAutoNum type="alphaLcParenR"/>
            </a:pPr>
            <a:r>
              <a:rPr lang="en-US" i="1" dirty="0">
                <a:solidFill>
                  <a:srgbClr val="C00000"/>
                </a:solidFill>
              </a:rPr>
              <a:t>25 ,14 , 13 ,16 , 10 ,8, 12</a:t>
            </a:r>
          </a:p>
          <a:p>
            <a:pPr marL="502920" indent="-457200">
              <a:buAutoNum type="alphaLcParenR"/>
            </a:pPr>
            <a:r>
              <a:rPr lang="en-US" i="1" dirty="0">
                <a:solidFill>
                  <a:srgbClr val="C00000"/>
                </a:solidFill>
              </a:rPr>
              <a:t>25 , 14 ,16 ,13 , 10 ,8 ,12</a:t>
            </a:r>
          </a:p>
          <a:p>
            <a:pPr marL="502920" indent="-457200">
              <a:buAutoNum type="alphaLcParenR"/>
            </a:pPr>
            <a:r>
              <a:rPr lang="en-US" i="1" dirty="0">
                <a:solidFill>
                  <a:srgbClr val="C00000"/>
                </a:solidFill>
              </a:rPr>
              <a:t>25 ,14 ,12 ,13 , 10 , 8 , 16 </a:t>
            </a:r>
          </a:p>
          <a:p>
            <a:pPr marL="502920" indent="-457200">
              <a:buAutoNum type="alphaLcParenR"/>
            </a:pPr>
            <a:endParaRPr lang="en-US" i="1" dirty="0">
              <a:solidFill>
                <a:srgbClr val="C00000"/>
              </a:solidFill>
            </a:endParaRPr>
          </a:p>
          <a:p>
            <a:pPr marL="45720" indent="0">
              <a:buNone/>
            </a:pPr>
            <a:r>
              <a:rPr lang="en-US" i="1" dirty="0">
                <a:solidFill>
                  <a:srgbClr val="C00000"/>
                </a:solidFill>
              </a:rPr>
              <a:t>What is the content of array after 2 delete operations on correct answer of above question ?</a:t>
            </a:r>
          </a:p>
          <a:p>
            <a:pPr marL="502920" indent="-457200">
              <a:buAutoNum type="alphaLcParenR"/>
            </a:pPr>
            <a:r>
              <a:rPr lang="en-US" i="1" dirty="0">
                <a:solidFill>
                  <a:srgbClr val="C00000"/>
                </a:solidFill>
              </a:rPr>
              <a:t>14 ,13, 12, 10 ,8 </a:t>
            </a:r>
          </a:p>
          <a:p>
            <a:pPr marL="502920" indent="-457200">
              <a:buAutoNum type="alphaLcParenR"/>
            </a:pPr>
            <a:r>
              <a:rPr lang="en-US" i="1" dirty="0">
                <a:solidFill>
                  <a:srgbClr val="C00000"/>
                </a:solidFill>
              </a:rPr>
              <a:t>14 ,12, 13 ,8 ,10 </a:t>
            </a:r>
          </a:p>
          <a:p>
            <a:pPr marL="502920" indent="-457200">
              <a:buAutoNum type="alphaLcParenR"/>
            </a:pPr>
            <a:r>
              <a:rPr lang="en-US" i="1" dirty="0">
                <a:solidFill>
                  <a:srgbClr val="C00000"/>
                </a:solidFill>
              </a:rPr>
              <a:t>14 ,13 ,8,12 ,10 </a:t>
            </a:r>
          </a:p>
          <a:p>
            <a:pPr marL="502920" indent="-457200">
              <a:buAutoNum type="alphaLcParenR"/>
            </a:pPr>
            <a:r>
              <a:rPr lang="en-US" i="1" dirty="0">
                <a:solidFill>
                  <a:srgbClr val="C00000"/>
                </a:solidFill>
              </a:rPr>
              <a:t>14 ,13 ,12 , 8 ,10</a:t>
            </a:r>
          </a:p>
          <a:p>
            <a:pPr marL="502920" indent="-457200">
              <a:buAutoNum type="alphaLcParenR"/>
            </a:pPr>
            <a:endParaRPr lang="en-US" i="1" dirty="0">
              <a:solidFill>
                <a:srgbClr val="C00000"/>
              </a:solidFill>
            </a:endParaRPr>
          </a:p>
          <a:p>
            <a:pPr marL="45720" indent="0">
              <a:buNone/>
            </a:pPr>
            <a:endParaRPr lang="en-US" i="1" dirty="0">
              <a:solidFill>
                <a:srgbClr val="C00000"/>
              </a:solidFill>
            </a:endParaRPr>
          </a:p>
          <a:p>
            <a:endParaRPr lang="en-IN" dirty="0"/>
          </a:p>
        </p:txBody>
      </p:sp>
    </p:spTree>
    <p:extLst>
      <p:ext uri="{BB962C8B-B14F-4D97-AF65-F5344CB8AC3E}">
        <p14:creationId xmlns:p14="http://schemas.microsoft.com/office/powerpoint/2010/main" val="37087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45720" indent="0">
              <a:buNone/>
            </a:pPr>
            <a:r>
              <a:rPr lang="pt-BR" dirty="0"/>
              <a:t>void delete(array ,n )</a:t>
            </a:r>
          </a:p>
          <a:p>
            <a:pPr marL="45720" indent="0">
              <a:buNone/>
            </a:pPr>
            <a:r>
              <a:rPr lang="pt-BR" dirty="0"/>
              <a:t>{</a:t>
            </a:r>
          </a:p>
          <a:p>
            <a:pPr marL="45720" indent="0">
              <a:buNone/>
            </a:pPr>
            <a:r>
              <a:rPr lang="pt-BR" dirty="0"/>
              <a:t>	a[1]= a[n]</a:t>
            </a:r>
          </a:p>
          <a:p>
            <a:pPr marL="45720" indent="0">
              <a:buNone/>
            </a:pPr>
            <a:r>
              <a:rPr lang="pt-BR" dirty="0"/>
              <a:t>	n=n-1</a:t>
            </a:r>
          </a:p>
          <a:p>
            <a:pPr marL="45720" indent="0">
              <a:buNone/>
            </a:pPr>
            <a:r>
              <a:rPr lang="pt-BR" dirty="0"/>
              <a:t>	i=1;</a:t>
            </a:r>
          </a:p>
          <a:p>
            <a:pPr marL="45720" indent="0">
              <a:buNone/>
            </a:pPr>
            <a:r>
              <a:rPr lang="pt-BR" dirty="0"/>
              <a:t>	</a:t>
            </a:r>
            <a:endParaRPr lang="en-US" dirty="0"/>
          </a:p>
        </p:txBody>
      </p:sp>
    </p:spTree>
    <p:extLst>
      <p:ext uri="{BB962C8B-B14F-4D97-AF65-F5344CB8AC3E}">
        <p14:creationId xmlns:p14="http://schemas.microsoft.com/office/powerpoint/2010/main" val="357781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4" y="228600"/>
            <a:ext cx="9753600" cy="5943600"/>
          </a:xfrm>
        </p:spPr>
        <p:txBody>
          <a:bodyPr>
            <a:noAutofit/>
          </a:bodyPr>
          <a:lstStyle/>
          <a:p>
            <a:pPr marL="45720" indent="0">
              <a:buNone/>
            </a:pPr>
            <a:r>
              <a:rPr lang="en-US" sz="1200" b="1" dirty="0"/>
              <a:t>	while(i&lt;n)</a:t>
            </a:r>
          </a:p>
          <a:p>
            <a:pPr marL="45720" indent="0">
              <a:buNone/>
            </a:pPr>
            <a:r>
              <a:rPr lang="en-US" sz="1200" b="1" dirty="0"/>
              <a:t>	{</a:t>
            </a:r>
          </a:p>
          <a:p>
            <a:pPr marL="45720" indent="0">
              <a:buNone/>
            </a:pPr>
            <a:r>
              <a:rPr lang="en-US" sz="1200" b="1" dirty="0"/>
              <a:t>		</a:t>
            </a:r>
            <a:r>
              <a:rPr lang="en-US" sz="1200" b="1" dirty="0" err="1"/>
              <a:t>int</a:t>
            </a:r>
            <a:r>
              <a:rPr lang="en-US" sz="1200" b="1" dirty="0"/>
              <a:t> left =a[2*i]</a:t>
            </a:r>
          </a:p>
          <a:p>
            <a:pPr marL="45720" indent="0">
              <a:buNone/>
            </a:pPr>
            <a:r>
              <a:rPr lang="en-US" sz="1200" b="1" dirty="0"/>
              <a:t>		</a:t>
            </a:r>
            <a:r>
              <a:rPr lang="en-US" sz="1200" b="1" dirty="0" err="1"/>
              <a:t>int</a:t>
            </a:r>
            <a:r>
              <a:rPr lang="en-US" sz="1200" b="1" dirty="0"/>
              <a:t> right = a[2*i+1]</a:t>
            </a:r>
          </a:p>
          <a:p>
            <a:pPr marL="45720" indent="0">
              <a:buNone/>
            </a:pPr>
            <a:r>
              <a:rPr lang="en-US" sz="1200" b="1" dirty="0"/>
              <a:t>		</a:t>
            </a:r>
          </a:p>
          <a:p>
            <a:pPr marL="45720" indent="0">
              <a:buNone/>
            </a:pPr>
            <a:r>
              <a:rPr lang="en-US" sz="1200" b="1" dirty="0"/>
              <a:t>		</a:t>
            </a:r>
            <a:r>
              <a:rPr lang="en-US" sz="1200" b="1" dirty="0" err="1"/>
              <a:t>int</a:t>
            </a:r>
            <a:r>
              <a:rPr lang="en-US" sz="1200" b="1" dirty="0"/>
              <a:t> larger =left&gt;right ? 2*i :2*i+1;</a:t>
            </a:r>
          </a:p>
          <a:p>
            <a:pPr marL="45720" indent="0">
              <a:buNone/>
            </a:pPr>
            <a:r>
              <a:rPr lang="en-US" sz="1200" b="1" dirty="0"/>
              <a:t>		if(a[i]&lt;a[larger])</a:t>
            </a:r>
          </a:p>
          <a:p>
            <a:pPr marL="45720" indent="0">
              <a:buNone/>
            </a:pPr>
            <a:r>
              <a:rPr lang="en-US" sz="1200" b="1" dirty="0"/>
              <a:t>		{</a:t>
            </a:r>
          </a:p>
          <a:p>
            <a:pPr marL="45720" indent="0">
              <a:buNone/>
            </a:pPr>
            <a:r>
              <a:rPr lang="en-US" sz="1200" b="1" dirty="0"/>
              <a:t>			swap(a[i],larger)</a:t>
            </a:r>
          </a:p>
          <a:p>
            <a:pPr marL="45720" indent="0">
              <a:buNone/>
            </a:pPr>
            <a:r>
              <a:rPr lang="en-US" sz="1200" b="1" dirty="0"/>
              <a:t>			   i= larger</a:t>
            </a:r>
          </a:p>
          <a:p>
            <a:pPr marL="45720" indent="0">
              <a:buNone/>
            </a:pPr>
            <a:r>
              <a:rPr lang="en-US" sz="1200" b="1" dirty="0"/>
              <a:t>			   </a:t>
            </a:r>
          </a:p>
          <a:p>
            <a:pPr marL="45720" indent="0">
              <a:buNone/>
            </a:pPr>
            <a:r>
              <a:rPr lang="en-US" sz="1200" b="1" dirty="0"/>
              <a:t>		}</a:t>
            </a:r>
          </a:p>
          <a:p>
            <a:pPr marL="45720" indent="0">
              <a:buNone/>
            </a:pPr>
            <a:r>
              <a:rPr lang="en-US" sz="1200" b="1" dirty="0"/>
              <a:t>		else</a:t>
            </a:r>
          </a:p>
          <a:p>
            <a:pPr marL="45720" indent="0">
              <a:buNone/>
            </a:pPr>
            <a:r>
              <a:rPr lang="en-US" sz="1200" b="1" dirty="0"/>
              <a:t>		{</a:t>
            </a:r>
          </a:p>
          <a:p>
            <a:pPr marL="45720" indent="0">
              <a:buNone/>
            </a:pPr>
            <a:r>
              <a:rPr lang="en-US" sz="1200" b="1" dirty="0"/>
              <a:t>			return </a:t>
            </a:r>
          </a:p>
          <a:p>
            <a:pPr marL="45720" indent="0">
              <a:buNone/>
            </a:pPr>
            <a:r>
              <a:rPr lang="en-US" sz="1200" b="1" dirty="0"/>
              <a:t>		}</a:t>
            </a:r>
          </a:p>
          <a:p>
            <a:pPr marL="45720" indent="0">
              <a:buNone/>
            </a:pPr>
            <a:r>
              <a:rPr lang="en-US" sz="1200" b="1" dirty="0"/>
              <a:t>	}</a:t>
            </a:r>
          </a:p>
          <a:p>
            <a:pPr marL="45720" indent="0">
              <a:buNone/>
            </a:pPr>
            <a:r>
              <a:rPr lang="en-US" sz="1200" b="1" dirty="0"/>
              <a:t>}</a:t>
            </a:r>
          </a:p>
        </p:txBody>
      </p:sp>
    </p:spTree>
    <p:extLst>
      <p:ext uri="{BB962C8B-B14F-4D97-AF65-F5344CB8AC3E}">
        <p14:creationId xmlns:p14="http://schemas.microsoft.com/office/powerpoint/2010/main" val="282970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48E6-C420-4971-71DA-63015814936D}"/>
              </a:ext>
            </a:extLst>
          </p:cNvPr>
          <p:cNvSpPr>
            <a:spLocks noGrp="1"/>
          </p:cNvSpPr>
          <p:nvPr>
            <p:ph type="title"/>
          </p:nvPr>
        </p:nvSpPr>
        <p:spPr/>
        <p:txBody>
          <a:bodyPr/>
          <a:lstStyle/>
          <a:p>
            <a:r>
              <a:rPr lang="en-US" dirty="0" err="1"/>
              <a:t>heapify</a:t>
            </a:r>
            <a:r>
              <a:rPr lang="en-US" dirty="0"/>
              <a:t> method</a:t>
            </a:r>
            <a:endParaRPr lang="en-IN" dirty="0"/>
          </a:p>
        </p:txBody>
      </p:sp>
      <p:sp>
        <p:nvSpPr>
          <p:cNvPr id="3" name="Content Placeholder 2">
            <a:extLst>
              <a:ext uri="{FF2B5EF4-FFF2-40B4-BE49-F238E27FC236}">
                <a16:creationId xmlns:a16="http://schemas.microsoft.com/office/drawing/2014/main" id="{82322313-2358-D131-85DA-95915F229E77}"/>
              </a:ext>
            </a:extLst>
          </p:cNvPr>
          <p:cNvSpPr>
            <a:spLocks noGrp="1"/>
          </p:cNvSpPr>
          <p:nvPr>
            <p:ph idx="1"/>
          </p:nvPr>
        </p:nvSpPr>
        <p:spPr/>
        <p:txBody>
          <a:bodyPr>
            <a:normAutofit/>
          </a:bodyPr>
          <a:lstStyle/>
          <a:p>
            <a:pPr marL="45720" indent="0">
              <a:buNone/>
            </a:pPr>
            <a:r>
              <a:rPr lang="en-US" sz="3200" b="1" dirty="0"/>
              <a:t>20   10   30   5   50   40 </a:t>
            </a:r>
          </a:p>
          <a:p>
            <a:pPr marL="45720" indent="0">
              <a:buNone/>
            </a:pPr>
            <a:endParaRPr lang="en-IN" sz="3200" dirty="0"/>
          </a:p>
        </p:txBody>
      </p:sp>
    </p:spTree>
    <p:extLst>
      <p:ext uri="{BB962C8B-B14F-4D97-AF65-F5344CB8AC3E}">
        <p14:creationId xmlns:p14="http://schemas.microsoft.com/office/powerpoint/2010/main" val="181303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261B95-B28F-B3BF-8F33-4852D470D3F5}"/>
              </a:ext>
            </a:extLst>
          </p:cNvPr>
          <p:cNvPicPr>
            <a:picLocks noGrp="1" noChangeAspect="1"/>
          </p:cNvPicPr>
          <p:nvPr>
            <p:ph idx="1"/>
          </p:nvPr>
        </p:nvPicPr>
        <p:blipFill>
          <a:blip r:embed="rId2"/>
          <a:stretch>
            <a:fillRect/>
          </a:stretch>
        </p:blipFill>
        <p:spPr>
          <a:xfrm>
            <a:off x="912812" y="228600"/>
            <a:ext cx="10439400" cy="4343400"/>
          </a:xfrm>
        </p:spPr>
      </p:pic>
      <p:pic>
        <p:nvPicPr>
          <p:cNvPr id="7" name="Picture 6">
            <a:extLst>
              <a:ext uri="{FF2B5EF4-FFF2-40B4-BE49-F238E27FC236}">
                <a16:creationId xmlns:a16="http://schemas.microsoft.com/office/drawing/2014/main" id="{D5F218EE-8AC7-8F27-0CD9-2F55735E3F68}"/>
              </a:ext>
            </a:extLst>
          </p:cNvPr>
          <p:cNvPicPr>
            <a:picLocks noChangeAspect="1"/>
          </p:cNvPicPr>
          <p:nvPr/>
        </p:nvPicPr>
        <p:blipFill>
          <a:blip r:embed="rId3"/>
          <a:stretch>
            <a:fillRect/>
          </a:stretch>
        </p:blipFill>
        <p:spPr>
          <a:xfrm>
            <a:off x="912812" y="4589253"/>
            <a:ext cx="10439400" cy="2040147"/>
          </a:xfrm>
          <a:prstGeom prst="rect">
            <a:avLst/>
          </a:prstGeom>
        </p:spPr>
      </p:pic>
    </p:spTree>
    <p:extLst>
      <p:ext uri="{BB962C8B-B14F-4D97-AF65-F5344CB8AC3E}">
        <p14:creationId xmlns:p14="http://schemas.microsoft.com/office/powerpoint/2010/main" val="407115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1E9A57-2D1C-3630-9F93-808E963207D2}"/>
              </a:ext>
            </a:extLst>
          </p:cNvPr>
          <p:cNvPicPr>
            <a:picLocks noGrp="1" noChangeAspect="1"/>
          </p:cNvPicPr>
          <p:nvPr>
            <p:ph idx="1"/>
          </p:nvPr>
        </p:nvPicPr>
        <p:blipFill>
          <a:blip r:embed="rId2"/>
          <a:stretch>
            <a:fillRect/>
          </a:stretch>
        </p:blipFill>
        <p:spPr>
          <a:xfrm>
            <a:off x="1217613" y="685801"/>
            <a:ext cx="9753600" cy="5461982"/>
          </a:xfrm>
        </p:spPr>
      </p:pic>
    </p:spTree>
    <p:extLst>
      <p:ext uri="{BB962C8B-B14F-4D97-AF65-F5344CB8AC3E}">
        <p14:creationId xmlns:p14="http://schemas.microsoft.com/office/powerpoint/2010/main" val="193086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097139-84F1-B1BA-3E90-7BF358FCC45B}"/>
              </a:ext>
            </a:extLst>
          </p:cNvPr>
          <p:cNvPicPr>
            <a:picLocks noChangeAspect="1"/>
          </p:cNvPicPr>
          <p:nvPr/>
        </p:nvPicPr>
        <p:blipFill>
          <a:blip r:embed="rId2"/>
          <a:stretch>
            <a:fillRect/>
          </a:stretch>
        </p:blipFill>
        <p:spPr>
          <a:xfrm>
            <a:off x="150812" y="228600"/>
            <a:ext cx="11887200" cy="6400800"/>
          </a:xfrm>
          <a:prstGeom prst="rect">
            <a:avLst/>
          </a:prstGeom>
        </p:spPr>
      </p:pic>
    </p:spTree>
    <p:extLst>
      <p:ext uri="{BB962C8B-B14F-4D97-AF65-F5344CB8AC3E}">
        <p14:creationId xmlns:p14="http://schemas.microsoft.com/office/powerpoint/2010/main" val="238660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74638"/>
            <a:ext cx="10744202" cy="1325562"/>
          </a:xfrm>
        </p:spPr>
        <p:txBody>
          <a:bodyPr/>
          <a:lstStyle/>
          <a:p>
            <a:r>
              <a:rPr lang="en-US" dirty="0"/>
              <a:t>Insertion 2</a:t>
            </a:r>
            <a:r>
              <a:rPr lang="en-US" baseline="30000" dirty="0"/>
              <a:t>nd</a:t>
            </a:r>
            <a:r>
              <a:rPr lang="en-US" dirty="0"/>
              <a:t> method (</a:t>
            </a:r>
            <a:r>
              <a:rPr lang="en-US" dirty="0" err="1"/>
              <a:t>heapify</a:t>
            </a:r>
            <a:r>
              <a:rPr lang="en-US" dirty="0"/>
              <a:t> method )</a:t>
            </a:r>
          </a:p>
        </p:txBody>
      </p:sp>
      <p:sp>
        <p:nvSpPr>
          <p:cNvPr id="3" name="Content Placeholder 2"/>
          <p:cNvSpPr>
            <a:spLocks noGrp="1"/>
          </p:cNvSpPr>
          <p:nvPr>
            <p:ph idx="1"/>
          </p:nvPr>
        </p:nvSpPr>
        <p:spPr>
          <a:xfrm>
            <a:off x="531812" y="2286000"/>
            <a:ext cx="9753600" cy="4343400"/>
          </a:xfrm>
        </p:spPr>
        <p:txBody>
          <a:bodyPr>
            <a:normAutofit/>
          </a:bodyPr>
          <a:lstStyle/>
          <a:p>
            <a:pPr marL="45720" indent="0">
              <a:buNone/>
            </a:pPr>
            <a:r>
              <a:rPr lang="en-US" sz="3200" b="1" dirty="0"/>
              <a:t>20   10   30   5   50   40 </a:t>
            </a:r>
          </a:p>
          <a:p>
            <a:pPr marL="45720" indent="0">
              <a:buNone/>
            </a:pPr>
            <a:endParaRPr lang="en-US" sz="3200" dirty="0"/>
          </a:p>
        </p:txBody>
      </p:sp>
    </p:spTree>
    <p:extLst>
      <p:ext uri="{BB962C8B-B14F-4D97-AF65-F5344CB8AC3E}">
        <p14:creationId xmlns:p14="http://schemas.microsoft.com/office/powerpoint/2010/main" val="78645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28600"/>
            <a:ext cx="9753600" cy="1325562"/>
          </a:xfrm>
        </p:spPr>
        <p:txBody>
          <a:bodyPr/>
          <a:lstStyle/>
          <a:p>
            <a:r>
              <a:rPr lang="en-US" dirty="0"/>
              <a:t>Insertion 2</a:t>
            </a:r>
            <a:r>
              <a:rPr lang="en-US" baseline="30000" dirty="0"/>
              <a:t>nd</a:t>
            </a:r>
            <a:r>
              <a:rPr lang="en-US" dirty="0"/>
              <a:t> method (</a:t>
            </a:r>
            <a:r>
              <a:rPr lang="en-US" dirty="0" err="1"/>
              <a:t>heapify</a:t>
            </a:r>
            <a:r>
              <a:rPr lang="en-US" dirty="0"/>
              <a:t> method )</a:t>
            </a:r>
          </a:p>
        </p:txBody>
      </p:sp>
      <p:sp>
        <p:nvSpPr>
          <p:cNvPr id="3" name="Content Placeholder 2"/>
          <p:cNvSpPr>
            <a:spLocks noGrp="1"/>
          </p:cNvSpPr>
          <p:nvPr>
            <p:ph idx="1"/>
          </p:nvPr>
        </p:nvSpPr>
        <p:spPr/>
        <p:txBody>
          <a:bodyPr>
            <a:normAutofit/>
          </a:bodyPr>
          <a:lstStyle/>
          <a:p>
            <a:r>
              <a:rPr lang="en-US" sz="3600" dirty="0"/>
              <a:t>COMPLEXITY insert n </a:t>
            </a:r>
            <a:r>
              <a:rPr lang="en-US" sz="3600" dirty="0" err="1"/>
              <a:t>elents</a:t>
            </a:r>
            <a:r>
              <a:rPr lang="en-US" sz="3600" dirty="0"/>
              <a:t> : </a:t>
            </a:r>
            <a:r>
              <a:rPr lang="en-US" sz="3600" b="1" dirty="0">
                <a:solidFill>
                  <a:srgbClr val="00B050"/>
                </a:solidFill>
              </a:rPr>
              <a:t>O(n)</a:t>
            </a:r>
          </a:p>
          <a:p>
            <a:r>
              <a:rPr lang="en-US" sz="3600" dirty="0"/>
              <a:t>Derivation </a:t>
            </a:r>
            <a:r>
              <a:rPr lang="en-US" sz="3600" dirty="0" err="1"/>
              <a:t>gp</a:t>
            </a:r>
            <a:r>
              <a:rPr lang="en-US" sz="3600" dirty="0"/>
              <a:t> series</a:t>
            </a:r>
          </a:p>
          <a:p>
            <a:r>
              <a:rPr lang="en-US" sz="3600" dirty="0"/>
              <a:t>Find Last leaf node index : </a:t>
            </a:r>
            <a:r>
              <a:rPr lang="en-US" sz="3600" b="1" dirty="0">
                <a:solidFill>
                  <a:srgbClr val="00B050"/>
                </a:solidFill>
              </a:rPr>
              <a:t>n/2</a:t>
            </a:r>
          </a:p>
          <a:p>
            <a:r>
              <a:rPr lang="en-US" sz="3600" dirty="0"/>
              <a:t>Find from where leaf nodes  start(index): </a:t>
            </a:r>
            <a:r>
              <a:rPr lang="en-US" sz="4400" b="1" dirty="0">
                <a:solidFill>
                  <a:srgbClr val="00B050"/>
                </a:solidFill>
              </a:rPr>
              <a:t>n/2+1</a:t>
            </a:r>
          </a:p>
          <a:p>
            <a:r>
              <a:rPr lang="en-US" sz="3900" dirty="0"/>
              <a:t>We perform operation from n/2 nodes.</a:t>
            </a:r>
          </a:p>
          <a:p>
            <a:endParaRPr lang="en-US" sz="3900" dirty="0"/>
          </a:p>
          <a:p>
            <a:endParaRPr lang="en-US" sz="4400" dirty="0"/>
          </a:p>
          <a:p>
            <a:endParaRPr lang="en-US" sz="3600" dirty="0"/>
          </a:p>
        </p:txBody>
      </p:sp>
    </p:spTree>
    <p:extLst>
      <p:ext uri="{BB962C8B-B14F-4D97-AF65-F5344CB8AC3E}">
        <p14:creationId xmlns:p14="http://schemas.microsoft.com/office/powerpoint/2010/main" val="116811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Example of complete binary tree</a:t>
            </a:r>
          </a:p>
        </p:txBody>
      </p:sp>
      <p:pic>
        <p:nvPicPr>
          <p:cNvPr id="1026"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990600"/>
            <a:ext cx="6350000" cy="5346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03812" y="4876800"/>
            <a:ext cx="6248400" cy="830997"/>
          </a:xfrm>
          <a:prstGeom prst="rect">
            <a:avLst/>
          </a:prstGeom>
        </p:spPr>
        <p:txBody>
          <a:bodyPr wrap="square">
            <a:spAutoFit/>
          </a:bodyPr>
          <a:lstStyle/>
          <a:p>
            <a:r>
              <a:rPr lang="en-US" sz="2400" dirty="0"/>
              <a:t>all the internal nodes are completely filled except the leaf node; </a:t>
            </a:r>
          </a:p>
        </p:txBody>
      </p:sp>
    </p:spTree>
    <p:extLst>
      <p:ext uri="{BB962C8B-B14F-4D97-AF65-F5344CB8AC3E}">
        <p14:creationId xmlns:p14="http://schemas.microsoft.com/office/powerpoint/2010/main" val="77611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20   10   30   5   50   40 </a:t>
            </a:r>
            <a:br>
              <a:rPr lang="en-US" b="1" dirty="0"/>
            </a:br>
            <a:endParaRPr lang="en-US" dirty="0"/>
          </a:p>
        </p:txBody>
      </p:sp>
      <p:sp>
        <p:nvSpPr>
          <p:cNvPr id="3" name="Content Placeholder 2"/>
          <p:cNvSpPr>
            <a:spLocks noGrp="1"/>
          </p:cNvSpPr>
          <p:nvPr>
            <p:ph idx="1"/>
          </p:nvPr>
        </p:nvSpPr>
        <p:spPr/>
        <p:txBody>
          <a:bodyPr/>
          <a:lstStyle/>
          <a:p>
            <a:pPr marL="45720" indent="0">
              <a:buNone/>
            </a:pPr>
            <a:r>
              <a:rPr lang="en-US" sz="3200" b="1" dirty="0"/>
              <a:t>HEAPYY METHOD </a:t>
            </a:r>
          </a:p>
          <a:p>
            <a:endParaRPr lang="en-US" sz="3200" b="1" dirty="0"/>
          </a:p>
          <a:p>
            <a:r>
              <a:rPr lang="en-US" sz="3200" dirty="0"/>
              <a:t>We perform operation from n/2 nodes</a:t>
            </a:r>
            <a:endParaRPr lang="en-US" sz="3200" b="1" dirty="0"/>
          </a:p>
          <a:p>
            <a:r>
              <a:rPr lang="en-US" dirty="0"/>
              <a:t>Operation </a:t>
            </a:r>
            <a:r>
              <a:rPr lang="en-US" dirty="0" err="1"/>
              <a:t>strts</a:t>
            </a:r>
            <a:r>
              <a:rPr lang="en-US" dirty="0"/>
              <a:t> from n/2 i.e. </a:t>
            </a:r>
            <a:r>
              <a:rPr lang="en-US" b="1" dirty="0"/>
              <a:t>20   10   30  and other are leaf nodes so ignore no operation </a:t>
            </a:r>
          </a:p>
          <a:p>
            <a:r>
              <a:rPr lang="en-US" dirty="0"/>
              <a:t>But in fist method perform operation on all nodes. </a:t>
            </a:r>
          </a:p>
          <a:p>
            <a:endParaRPr lang="en-US" dirty="0"/>
          </a:p>
        </p:txBody>
      </p:sp>
    </p:spTree>
    <p:extLst>
      <p:ext uri="{BB962C8B-B14F-4D97-AF65-F5344CB8AC3E}">
        <p14:creationId xmlns:p14="http://schemas.microsoft.com/office/powerpoint/2010/main" val="218786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p>
        </p:txBody>
      </p:sp>
      <p:sp>
        <p:nvSpPr>
          <p:cNvPr id="3" name="Content Placeholder 2"/>
          <p:cNvSpPr>
            <a:spLocks noGrp="1"/>
          </p:cNvSpPr>
          <p:nvPr>
            <p:ph idx="1"/>
          </p:nvPr>
        </p:nvSpPr>
        <p:spPr>
          <a:xfrm>
            <a:off x="531812" y="2514600"/>
            <a:ext cx="9753600" cy="4343400"/>
          </a:xfrm>
        </p:spPr>
        <p:txBody>
          <a:bodyPr/>
          <a:lstStyle/>
          <a:p>
            <a:pPr marL="45720" indent="0">
              <a:buNone/>
            </a:pPr>
            <a:r>
              <a:rPr lang="en-US" dirty="0"/>
              <a:t>Same above but for loop starts from n/2 </a:t>
            </a:r>
          </a:p>
          <a:p>
            <a:pPr marL="45720" indent="0">
              <a:buNone/>
            </a:pPr>
            <a:endParaRPr lang="en-US" dirty="0"/>
          </a:p>
          <a:p>
            <a:pPr marL="45720" indent="0">
              <a:buNone/>
            </a:pPr>
            <a:r>
              <a:rPr lang="en-US" b="1" dirty="0"/>
              <a:t>for(i=n/2 ;i&gt;1;i=i/2) [no need to perform operation on leaf nodes ]</a:t>
            </a:r>
          </a:p>
          <a:p>
            <a:pPr marL="45720" indent="0">
              <a:buNone/>
            </a:pPr>
            <a:endParaRPr lang="en-US" dirty="0"/>
          </a:p>
        </p:txBody>
      </p:sp>
    </p:spTree>
    <p:extLst>
      <p:ext uri="{BB962C8B-B14F-4D97-AF65-F5344CB8AC3E}">
        <p14:creationId xmlns:p14="http://schemas.microsoft.com/office/powerpoint/2010/main" val="92791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br>
              <a:rPr lang="en-US" dirty="0"/>
            </a:br>
            <a:endParaRPr lang="en-US" dirty="0"/>
          </a:p>
        </p:txBody>
      </p:sp>
      <p:sp>
        <p:nvSpPr>
          <p:cNvPr id="3" name="Content Placeholder 2"/>
          <p:cNvSpPr>
            <a:spLocks noGrp="1"/>
          </p:cNvSpPr>
          <p:nvPr>
            <p:ph sz="half" idx="1"/>
          </p:nvPr>
        </p:nvSpPr>
        <p:spPr>
          <a:xfrm>
            <a:off x="1" y="228600"/>
            <a:ext cx="4494212" cy="6019800"/>
          </a:xfrm>
        </p:spPr>
        <p:txBody>
          <a:bodyPr>
            <a:noAutofit/>
          </a:bodyPr>
          <a:lstStyle/>
          <a:p>
            <a:pPr marL="45720" indent="0">
              <a:buNone/>
            </a:pPr>
            <a:r>
              <a:rPr lang="pt-BR" b="1" dirty="0">
                <a:solidFill>
                  <a:srgbClr val="FF0000"/>
                </a:solidFill>
              </a:rPr>
              <a:t>Ques : 50 30 40 10 5 20 30  insert 60 uisng heapify method</a:t>
            </a:r>
          </a:p>
          <a:p>
            <a:pPr marL="45720" indent="0">
              <a:buNone/>
            </a:pPr>
            <a:endParaRPr lang="pt-BR" b="1" dirty="0"/>
          </a:p>
          <a:p>
            <a:pPr marL="45720" indent="0">
              <a:buNone/>
            </a:pPr>
            <a:r>
              <a:rPr lang="pt-BR" b="1" dirty="0"/>
              <a:t>void insert(array , n,item )</a:t>
            </a:r>
          </a:p>
          <a:p>
            <a:pPr marL="45720" indent="0">
              <a:buNone/>
            </a:pPr>
            <a:r>
              <a:rPr lang="pt-BR" b="1" dirty="0"/>
              <a:t>{</a:t>
            </a:r>
          </a:p>
          <a:p>
            <a:pPr marL="45720" indent="0">
              <a:buNone/>
            </a:pPr>
            <a:r>
              <a:rPr lang="pt-BR" b="1" dirty="0"/>
              <a:t> n=n+1</a:t>
            </a:r>
          </a:p>
          <a:p>
            <a:pPr marL="45720" indent="0">
              <a:buNone/>
            </a:pPr>
            <a:r>
              <a:rPr lang="pt-BR" b="1" dirty="0"/>
              <a:t>  a[n]=item</a:t>
            </a:r>
          </a:p>
          <a:p>
            <a:pPr marL="45720" indent="0">
              <a:buNone/>
            </a:pPr>
            <a:endParaRPr lang="pt-BR" b="1" dirty="0"/>
          </a:p>
          <a:p>
            <a:pPr marL="45720" indent="0">
              <a:buNone/>
            </a:pPr>
            <a:r>
              <a:rPr lang="pt-BR" b="1" dirty="0"/>
              <a:t> </a:t>
            </a:r>
            <a:endParaRPr lang="en-US" b="1" dirty="0"/>
          </a:p>
        </p:txBody>
      </p:sp>
      <p:sp>
        <p:nvSpPr>
          <p:cNvPr id="4" name="Content Placeholder 3"/>
          <p:cNvSpPr>
            <a:spLocks noGrp="1"/>
          </p:cNvSpPr>
          <p:nvPr>
            <p:ph sz="half" idx="2"/>
          </p:nvPr>
        </p:nvSpPr>
        <p:spPr>
          <a:xfrm>
            <a:off x="4951412" y="228600"/>
            <a:ext cx="6019801" cy="5943600"/>
          </a:xfrm>
        </p:spPr>
        <p:txBody>
          <a:bodyPr>
            <a:normAutofit fontScale="92500" lnSpcReduction="10000"/>
          </a:bodyPr>
          <a:lstStyle/>
          <a:p>
            <a:pPr marL="45720" indent="0">
              <a:buNone/>
            </a:pPr>
            <a:r>
              <a:rPr lang="en-US" b="1" dirty="0"/>
              <a:t>for</a:t>
            </a:r>
            <a:r>
              <a:rPr lang="en-US" b="1" dirty="0">
                <a:highlight>
                  <a:srgbClr val="FFFF00"/>
                </a:highlight>
              </a:rPr>
              <a:t>(i=n/2</a:t>
            </a:r>
            <a:r>
              <a:rPr lang="en-US" b="1" dirty="0"/>
              <a:t>;i&gt;1;i=i/2)</a:t>
            </a:r>
          </a:p>
          <a:p>
            <a:pPr marL="45720" indent="0">
              <a:buNone/>
            </a:pPr>
            <a:r>
              <a:rPr lang="en-US" b="1" dirty="0"/>
              <a:t> {</a:t>
            </a:r>
          </a:p>
          <a:p>
            <a:pPr marL="45720" indent="0">
              <a:buNone/>
            </a:pPr>
            <a:r>
              <a:rPr lang="en-US" b="1" dirty="0"/>
              <a:t>      </a:t>
            </a:r>
            <a:r>
              <a:rPr lang="en-US" b="1" dirty="0" err="1"/>
              <a:t>int</a:t>
            </a:r>
            <a:r>
              <a:rPr lang="en-US" b="1" dirty="0"/>
              <a:t> parent =i/2;</a:t>
            </a:r>
          </a:p>
          <a:p>
            <a:pPr marL="45720" indent="0">
              <a:buNone/>
            </a:pPr>
            <a:r>
              <a:rPr lang="en-US" b="1" dirty="0"/>
              <a:t> 	if(a[parent]&lt;a[i])</a:t>
            </a:r>
          </a:p>
          <a:p>
            <a:pPr marL="45720" indent="0">
              <a:buNone/>
            </a:pPr>
            <a:r>
              <a:rPr lang="en-US" b="1" dirty="0"/>
              <a:t> 	{</a:t>
            </a:r>
          </a:p>
          <a:p>
            <a:pPr marL="45720" indent="0">
              <a:buNone/>
            </a:pPr>
            <a:r>
              <a:rPr lang="en-US" b="1" dirty="0"/>
              <a:t> 		swap(parent , child)</a:t>
            </a:r>
          </a:p>
          <a:p>
            <a:pPr marL="45720" indent="0">
              <a:buNone/>
            </a:pPr>
            <a:r>
              <a:rPr lang="en-US" b="1" dirty="0"/>
              <a:t> 		i=parent ;</a:t>
            </a:r>
          </a:p>
          <a:p>
            <a:pPr marL="45720" indent="0">
              <a:buNone/>
            </a:pPr>
            <a:r>
              <a:rPr lang="en-US" b="1" dirty="0"/>
              <a:t>	 }</a:t>
            </a:r>
          </a:p>
          <a:p>
            <a:pPr marL="45720" indent="0">
              <a:buNone/>
            </a:pPr>
            <a:r>
              <a:rPr lang="en-US" b="1" dirty="0"/>
              <a:t> else {</a:t>
            </a:r>
          </a:p>
          <a:p>
            <a:pPr marL="45720" indent="0">
              <a:buNone/>
            </a:pPr>
            <a:r>
              <a:rPr lang="en-US" b="1" dirty="0"/>
              <a:t>	 	exit</a:t>
            </a:r>
          </a:p>
          <a:p>
            <a:pPr marL="45720" indent="0">
              <a:buNone/>
            </a:pPr>
            <a:r>
              <a:rPr lang="en-US" b="1" dirty="0"/>
              <a:t>	 } }</a:t>
            </a:r>
          </a:p>
          <a:p>
            <a:pPr marL="45720" indent="0">
              <a:buNone/>
            </a:pPr>
            <a:r>
              <a:rPr lang="en-US" b="1" dirty="0"/>
              <a:t>}</a:t>
            </a:r>
          </a:p>
          <a:p>
            <a:pPr marL="45720" indent="0">
              <a:buNone/>
            </a:pPr>
            <a:endParaRPr lang="en-US" b="1" dirty="0"/>
          </a:p>
        </p:txBody>
      </p:sp>
    </p:spTree>
    <p:extLst>
      <p:ext uri="{BB962C8B-B14F-4D97-AF65-F5344CB8AC3E}">
        <p14:creationId xmlns:p14="http://schemas.microsoft.com/office/powerpoint/2010/main" val="29544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Applications of Heap Data Structure</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i="1" dirty="0"/>
              <a:t>Priority Queues</a:t>
            </a:r>
          </a:p>
          <a:p>
            <a:pPr marL="571500" lvl="0" indent="-571500">
              <a:lnSpc>
                <a:spcPct val="150000"/>
              </a:lnSpc>
              <a:spcBef>
                <a:spcPts val="0"/>
              </a:spcBef>
              <a:buClrTx/>
              <a:buSzTx/>
              <a:buFont typeface="Wingdings" charset="2"/>
              <a:buChar char="Ø"/>
              <a:defRPr/>
            </a:pPr>
            <a:r>
              <a:rPr lang="en-US" sz="3600" b="1" i="1" dirty="0"/>
              <a:t>Heap sort</a:t>
            </a:r>
          </a:p>
          <a:p>
            <a:pPr marL="571500" lvl="0" indent="-571500">
              <a:lnSpc>
                <a:spcPct val="150000"/>
              </a:lnSpc>
              <a:spcBef>
                <a:spcPts val="0"/>
              </a:spcBef>
              <a:buClrTx/>
              <a:buSzTx/>
              <a:buFont typeface="Wingdings" charset="2"/>
              <a:buChar char="Ø"/>
              <a:defRPr/>
            </a:pPr>
            <a:r>
              <a:rPr lang="en-US" sz="3600" b="1" i="1" dirty="0"/>
              <a:t>Order statistics</a:t>
            </a:r>
            <a:r>
              <a:rPr lang="en-US" sz="3600" i="1" dirty="0"/>
              <a:t>:</a:t>
            </a:r>
            <a:r>
              <a:rPr lang="en-US" sz="3600" dirty="0"/>
              <a:t> The Heap data structure can be used to efficiently find the kth smallest (or largest) element in an array</a:t>
            </a:r>
          </a:p>
        </p:txBody>
      </p:sp>
    </p:spTree>
    <p:extLst>
      <p:ext uri="{BB962C8B-B14F-4D97-AF65-F5344CB8AC3E}">
        <p14:creationId xmlns:p14="http://schemas.microsoft.com/office/powerpoint/2010/main" val="20468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E60A0D-BD0E-F3C6-1DD2-2A29E12E17F6}"/>
              </a:ext>
            </a:extLst>
          </p:cNvPr>
          <p:cNvPicPr>
            <a:picLocks noGrp="1" noChangeAspect="1"/>
          </p:cNvPicPr>
          <p:nvPr>
            <p:ph idx="1"/>
          </p:nvPr>
        </p:nvPicPr>
        <p:blipFill>
          <a:blip r:embed="rId2"/>
          <a:stretch>
            <a:fillRect/>
          </a:stretch>
        </p:blipFill>
        <p:spPr>
          <a:xfrm>
            <a:off x="531812" y="381000"/>
            <a:ext cx="10972800" cy="5791200"/>
          </a:xfrm>
        </p:spPr>
      </p:pic>
    </p:spTree>
    <p:extLst>
      <p:ext uri="{BB962C8B-B14F-4D97-AF65-F5344CB8AC3E}">
        <p14:creationId xmlns:p14="http://schemas.microsoft.com/office/powerpoint/2010/main" val="351071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F79975-0CF6-E45F-378F-DA3CFC514629}"/>
              </a:ext>
            </a:extLst>
          </p:cNvPr>
          <p:cNvPicPr>
            <a:picLocks noGrp="1" noChangeAspect="1"/>
          </p:cNvPicPr>
          <p:nvPr>
            <p:ph idx="1"/>
          </p:nvPr>
        </p:nvPicPr>
        <p:blipFill>
          <a:blip r:embed="rId2"/>
          <a:stretch>
            <a:fillRect/>
          </a:stretch>
        </p:blipFill>
        <p:spPr>
          <a:xfrm>
            <a:off x="1903412" y="304800"/>
            <a:ext cx="8382000" cy="5867400"/>
          </a:xfrm>
        </p:spPr>
      </p:pic>
    </p:spTree>
    <p:extLst>
      <p:ext uri="{BB962C8B-B14F-4D97-AF65-F5344CB8AC3E}">
        <p14:creationId xmlns:p14="http://schemas.microsoft.com/office/powerpoint/2010/main" val="327226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a:t>
            </a:r>
            <a:br>
              <a:rPr lang="en-US" dirty="0"/>
            </a:br>
            <a:endParaRPr lang="en-US" dirty="0"/>
          </a:p>
        </p:txBody>
      </p:sp>
      <p:sp>
        <p:nvSpPr>
          <p:cNvPr id="3" name="Content Placeholder 2"/>
          <p:cNvSpPr>
            <a:spLocks noGrp="1"/>
          </p:cNvSpPr>
          <p:nvPr>
            <p:ph idx="1"/>
          </p:nvPr>
        </p:nvSpPr>
        <p:spPr/>
        <p:txBody>
          <a:bodyPr/>
          <a:lstStyle/>
          <a:p>
            <a:pPr marL="45720" indent="0">
              <a:buNone/>
            </a:pPr>
            <a:r>
              <a:rPr lang="en-US" dirty="0"/>
              <a:t>ARRAY ELEMNTS GIVEN : </a:t>
            </a:r>
            <a:r>
              <a:rPr lang="en-US" b="1" dirty="0"/>
              <a:t>20   10   30   5   50   40 </a:t>
            </a:r>
          </a:p>
          <a:p>
            <a:pPr marL="45720" indent="0">
              <a:buNone/>
            </a:pPr>
            <a:r>
              <a:rPr lang="en-US" sz="2800" b="1" dirty="0"/>
              <a:t>STEPS : </a:t>
            </a:r>
          </a:p>
          <a:p>
            <a:pPr marL="45720" indent="0">
              <a:buNone/>
            </a:pPr>
            <a:r>
              <a:rPr lang="en-US" dirty="0"/>
              <a:t>construct tree using </a:t>
            </a:r>
            <a:r>
              <a:rPr lang="en-US" dirty="0" err="1"/>
              <a:t>heapify</a:t>
            </a:r>
            <a:r>
              <a:rPr lang="en-US" dirty="0"/>
              <a:t> method .</a:t>
            </a:r>
          </a:p>
          <a:p>
            <a:pPr marL="45720" indent="0">
              <a:buNone/>
            </a:pPr>
            <a:r>
              <a:rPr lang="en-US" dirty="0"/>
              <a:t>Convert into max heap (swapping </a:t>
            </a:r>
            <a:r>
              <a:rPr lang="en-US" dirty="0" err="1"/>
              <a:t>opertion</a:t>
            </a:r>
            <a:r>
              <a:rPr lang="en-US" dirty="0"/>
              <a:t> perform)</a:t>
            </a:r>
          </a:p>
          <a:p>
            <a:pPr marL="45720" indent="0">
              <a:buNone/>
            </a:pPr>
            <a:r>
              <a:rPr lang="en-US" dirty="0"/>
              <a:t>Perform deletion operation (same as heap )root element remove and store in other array &amp; replace root with last leaf </a:t>
            </a:r>
            <a:r>
              <a:rPr lang="en-US" dirty="0" err="1"/>
              <a:t>node.Perform</a:t>
            </a:r>
            <a:r>
              <a:rPr lang="en-US" dirty="0"/>
              <a:t> this steps n times </a:t>
            </a:r>
          </a:p>
        </p:txBody>
      </p:sp>
    </p:spTree>
    <p:extLst>
      <p:ext uri="{BB962C8B-B14F-4D97-AF65-F5344CB8AC3E}">
        <p14:creationId xmlns:p14="http://schemas.microsoft.com/office/powerpoint/2010/main" val="168860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100   10   90   15   50   40</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236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i="1" dirty="0"/>
              <a:t>Priority Queues</a:t>
            </a:r>
            <a:br>
              <a:rPr lang="en-US" b="1" i="1" dirty="0"/>
            </a:br>
            <a:endParaRPr lang="en-US" dirty="0"/>
          </a:p>
        </p:txBody>
      </p:sp>
      <p:sp>
        <p:nvSpPr>
          <p:cNvPr id="3" name="Content Placeholder 2"/>
          <p:cNvSpPr>
            <a:spLocks noGrp="1"/>
          </p:cNvSpPr>
          <p:nvPr>
            <p:ph idx="1"/>
          </p:nvPr>
        </p:nvSpPr>
        <p:spPr/>
        <p:txBody>
          <a:bodyPr/>
          <a:lstStyle/>
          <a:p>
            <a:r>
              <a:rPr lang="en-US" dirty="0"/>
              <a:t>QUEUE PPT</a:t>
            </a:r>
          </a:p>
        </p:txBody>
      </p:sp>
    </p:spTree>
    <p:extLst>
      <p:ext uri="{BB962C8B-B14F-4D97-AF65-F5344CB8AC3E}">
        <p14:creationId xmlns:p14="http://schemas.microsoft.com/office/powerpoint/2010/main" val="136400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Example of complete binary tree</a:t>
            </a:r>
          </a:p>
        </p:txBody>
      </p:sp>
      <p:sp>
        <p:nvSpPr>
          <p:cNvPr id="4" name="Rectangle 3"/>
          <p:cNvSpPr/>
          <p:nvPr/>
        </p:nvSpPr>
        <p:spPr>
          <a:xfrm>
            <a:off x="5865812" y="4876799"/>
            <a:ext cx="6248400" cy="1200329"/>
          </a:xfrm>
          <a:prstGeom prst="rect">
            <a:avLst/>
          </a:prstGeom>
        </p:spPr>
        <p:txBody>
          <a:bodyPr wrap="square">
            <a:spAutoFit/>
          </a:bodyPr>
          <a:lstStyle/>
          <a:p>
            <a:r>
              <a:rPr lang="en-US" sz="2400" dirty="0"/>
              <a:t>all the nodes are completely filled, and all the nodes in the last level are added at the left first.</a:t>
            </a:r>
          </a:p>
        </p:txBody>
      </p:sp>
      <p:pic>
        <p:nvPicPr>
          <p:cNvPr id="5" name="Picture 2" descr="ypes of Binary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988" y="990600"/>
            <a:ext cx="6477000" cy="498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43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2050"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0812" y="1295400"/>
            <a:ext cx="6350000" cy="4381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53958" y="2285821"/>
            <a:ext cx="6092825" cy="2616101"/>
          </a:xfrm>
          <a:prstGeom prst="rect">
            <a:avLst/>
          </a:prstGeom>
        </p:spPr>
        <p:txBody>
          <a:bodyPr>
            <a:spAutoFit/>
          </a:bodyPr>
          <a:lstStyle/>
          <a:p>
            <a:r>
              <a:rPr lang="en-US" sz="2800" dirty="0"/>
              <a:t>all the internal nodes are completely filled except the leaf node, but the leaf nodes are added at the right part; </a:t>
            </a:r>
          </a:p>
          <a:p>
            <a:r>
              <a:rPr lang="en-US" sz="2800" b="1" dirty="0"/>
              <a:t>It is not complete binary tree</a:t>
            </a:r>
          </a:p>
          <a:p>
            <a:endParaRPr lang="en-US" sz="2400" dirty="0"/>
          </a:p>
        </p:txBody>
      </p:sp>
    </p:spTree>
    <p:extLst>
      <p:ext uri="{BB962C8B-B14F-4D97-AF65-F5344CB8AC3E}">
        <p14:creationId xmlns:p14="http://schemas.microsoft.com/office/powerpoint/2010/main" val="31970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How can we arrange the nodes in the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dirty="0"/>
              <a:t>There are two types of the heap:</a:t>
            </a:r>
          </a:p>
          <a:p>
            <a:r>
              <a:rPr lang="en-US" sz="3600" dirty="0"/>
              <a:t>Min Heap</a:t>
            </a:r>
          </a:p>
          <a:p>
            <a:r>
              <a:rPr lang="en-US" sz="3600" dirty="0"/>
              <a:t>Max heap</a:t>
            </a:r>
          </a:p>
          <a:p>
            <a:pPr marL="571500" lvl="0" indent="-571500">
              <a:lnSpc>
                <a:spcPct val="150000"/>
              </a:lnSpc>
              <a:spcBef>
                <a:spcPts val="0"/>
              </a:spcBef>
              <a:buClrTx/>
              <a:buSzTx/>
              <a:buFont typeface="Wingdings" charset="2"/>
              <a:buChar char="Ø"/>
              <a:defRPr/>
            </a:pPr>
            <a:endParaRPr lang="en-US" sz="3600" dirty="0"/>
          </a:p>
        </p:txBody>
      </p:sp>
    </p:spTree>
    <p:extLst>
      <p:ext uri="{BB962C8B-B14F-4D97-AF65-F5344CB8AC3E}">
        <p14:creationId xmlns:p14="http://schemas.microsoft.com/office/powerpoint/2010/main" val="369682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dirty="0"/>
              <a:t>Min Heap:</a:t>
            </a:r>
            <a:r>
              <a:rPr lang="en-US" sz="3600" dirty="0"/>
              <a:t> The value of the parent node should be less than or equal to either of its children.</a:t>
            </a:r>
          </a:p>
        </p:txBody>
      </p:sp>
      <p:pic>
        <p:nvPicPr>
          <p:cNvPr id="3076" name="Picture 4" descr="ax Heap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466" y="2590800"/>
            <a:ext cx="7279268"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a:t>Max-Heap</a:t>
            </a:r>
            <a:r>
              <a:rPr lang="en-US" sz="3600"/>
              <a:t> − Where the value of the root node is greater than or equal to either of its children.</a:t>
            </a:r>
          </a:p>
          <a:p>
            <a:pPr marL="571500" lvl="0" indent="-571500">
              <a:lnSpc>
                <a:spcPct val="150000"/>
              </a:lnSpc>
              <a:spcBef>
                <a:spcPts val="0"/>
              </a:spcBef>
              <a:buClrTx/>
              <a:buSzTx/>
              <a:buFont typeface="Wingdings" charset="2"/>
              <a:buChar char="Ø"/>
              <a:defRPr/>
            </a:pPr>
            <a:endParaRPr lang="en-US" sz="3600" dirty="0"/>
          </a:p>
        </p:txBody>
      </p:sp>
      <p:pic>
        <p:nvPicPr>
          <p:cNvPr id="4098" name="Picture 2" descr="ax Heap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2895600"/>
            <a:ext cx="7705182"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56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2199</TotalTime>
  <Words>1978</Words>
  <Application>Microsoft Office PowerPoint</Application>
  <PresentationFormat>Custom</PresentationFormat>
  <Paragraphs>246</Paragraphs>
  <Slides>48</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Century Gothic</vt:lpstr>
      <vt:lpstr>Nunito</vt:lpstr>
      <vt:lpstr>Wingdings</vt:lpstr>
      <vt:lpstr>World country report presentation</vt:lpstr>
      <vt:lpstr>heap</vt:lpstr>
      <vt:lpstr>What is Heap?</vt:lpstr>
      <vt:lpstr>What is a complete binary tree?</vt:lpstr>
      <vt:lpstr>Example of complete binary tree</vt:lpstr>
      <vt:lpstr>Example of complete binary tree</vt:lpstr>
      <vt:lpstr>PowerPoint Presentation</vt:lpstr>
      <vt:lpstr>How can we arrange the nodes in the Tree?</vt:lpstr>
      <vt:lpstr>PowerPoint Presentation</vt:lpstr>
      <vt:lpstr>PowerPoint Presentation</vt:lpstr>
      <vt:lpstr>PowerPoint Presentation</vt:lpstr>
      <vt:lpstr>Max Heap Construction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 Heap construction</vt:lpstr>
      <vt:lpstr>PowerPoint Presentation</vt:lpstr>
      <vt:lpstr>  </vt:lpstr>
      <vt:lpstr>COMPELXITY </vt:lpstr>
      <vt:lpstr>Max Heap Deletion Algorithm</vt:lpstr>
      <vt:lpstr>PowerPoint Presentation</vt:lpstr>
      <vt:lpstr>steps</vt:lpstr>
      <vt:lpstr>PowerPoint Presentation</vt:lpstr>
      <vt:lpstr>PowerPoint Presentation</vt:lpstr>
      <vt:lpstr>PowerPoint Presentation</vt:lpstr>
      <vt:lpstr>PowerPoint Presentation</vt:lpstr>
      <vt:lpstr>PowerPoint Presentation</vt:lpstr>
      <vt:lpstr>heapify method</vt:lpstr>
      <vt:lpstr>PowerPoint Presentation</vt:lpstr>
      <vt:lpstr>PowerPoint Presentation</vt:lpstr>
      <vt:lpstr>PowerPoint Presentation</vt:lpstr>
      <vt:lpstr>Insertion 2nd method (heapify method )</vt:lpstr>
      <vt:lpstr>Insertion 2nd method (heapify method )</vt:lpstr>
      <vt:lpstr>20   10   30   5   50   40  </vt:lpstr>
      <vt:lpstr>ALGORITHM </vt:lpstr>
      <vt:lpstr>  </vt:lpstr>
      <vt:lpstr>Applications of Heap Data Structure</vt:lpstr>
      <vt:lpstr>PowerPoint Presentation</vt:lpstr>
      <vt:lpstr>PowerPoint Presentation</vt:lpstr>
      <vt:lpstr>HEAP SORT  </vt:lpstr>
      <vt:lpstr>100   10   90   15   50   40</vt:lpstr>
      <vt:lpstr>Priority Queues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Seema Kumari</cp:lastModifiedBy>
  <cp:revision>276</cp:revision>
  <dcterms:created xsi:type="dcterms:W3CDTF">2022-01-12T07:04:17Z</dcterms:created>
  <dcterms:modified xsi:type="dcterms:W3CDTF">2024-04-04T10:57:23Z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