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858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858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858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858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50068" y="326136"/>
            <a:ext cx="1406652" cy="3794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933" y="200067"/>
            <a:ext cx="936814" cy="6266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4038" y="185673"/>
            <a:ext cx="8718930" cy="1415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858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819" y="1723390"/>
            <a:ext cx="10984865" cy="4122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857" y="1723390"/>
            <a:ext cx="888428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sz="6000" dirty="0">
                <a:latin typeface="Trebuchet MS"/>
                <a:cs typeface="Trebuchet MS"/>
              </a:rPr>
              <a:t>Uber</a:t>
            </a:r>
            <a:r>
              <a:rPr sz="6000" spc="-150" dirty="0">
                <a:latin typeface="Trebuchet MS"/>
                <a:cs typeface="Trebuchet MS"/>
              </a:rPr>
              <a:t> </a:t>
            </a:r>
            <a:r>
              <a:rPr sz="6000" spc="75" dirty="0">
                <a:latin typeface="Trebuchet MS"/>
                <a:cs typeface="Trebuchet MS"/>
              </a:rPr>
              <a:t>Supply-</a:t>
            </a:r>
            <a:r>
              <a:rPr sz="6000" spc="105" dirty="0">
                <a:latin typeface="Trebuchet MS"/>
                <a:cs typeface="Trebuchet MS"/>
              </a:rPr>
              <a:t>Demand</a:t>
            </a:r>
            <a:r>
              <a:rPr sz="6000" spc="-145" dirty="0">
                <a:latin typeface="Trebuchet MS"/>
                <a:cs typeface="Trebuchet MS"/>
              </a:rPr>
              <a:t> </a:t>
            </a:r>
            <a:r>
              <a:rPr sz="6000" spc="-25" dirty="0">
                <a:latin typeface="Trebuchet MS"/>
                <a:cs typeface="Trebuchet MS"/>
              </a:rPr>
              <a:t>Gap</a:t>
            </a:r>
            <a:endParaRPr sz="6000">
              <a:latin typeface="Trebuchet MS"/>
              <a:cs typeface="Trebuchet MS"/>
            </a:endParaRPr>
          </a:p>
          <a:p>
            <a:pPr marL="205740" algn="ctr">
              <a:lnSpc>
                <a:spcPts val="6840"/>
              </a:lnSpc>
            </a:pPr>
            <a:r>
              <a:rPr sz="6000" dirty="0">
                <a:latin typeface="Trebuchet MS"/>
                <a:cs typeface="Trebuchet MS"/>
              </a:rPr>
              <a:t>Case</a:t>
            </a:r>
            <a:r>
              <a:rPr sz="6000" spc="-165" dirty="0">
                <a:latin typeface="Trebuchet MS"/>
                <a:cs typeface="Trebuchet MS"/>
              </a:rPr>
              <a:t> </a:t>
            </a:r>
            <a:r>
              <a:rPr sz="6000" spc="-10" dirty="0">
                <a:latin typeface="Trebuchet MS"/>
                <a:cs typeface="Trebuchet MS"/>
              </a:rPr>
              <a:t>study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13695" y="5586171"/>
            <a:ext cx="1781810" cy="7753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25" dirty="0">
                <a:solidFill>
                  <a:srgbClr val="585858"/>
                </a:solidFill>
                <a:latin typeface="Carlito"/>
                <a:cs typeface="Carlito"/>
              </a:rPr>
              <a:t>By: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IN" dirty="0">
                <a:solidFill>
                  <a:srgbClr val="585858"/>
                </a:solidFill>
                <a:latin typeface="Carlito"/>
                <a:cs typeface="Carlito"/>
              </a:rPr>
              <a:t>Gaurav Kumar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952576"/>
            <a:ext cx="434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dirty="0">
                <a:uFill>
                  <a:solidFill>
                    <a:srgbClr val="585858"/>
                  </a:solidFill>
                </a:uFill>
              </a:rPr>
              <a:t>Possible</a:t>
            </a:r>
            <a:r>
              <a:rPr sz="2800" u="sng" spc="-80" dirty="0">
                <a:uFill>
                  <a:solidFill>
                    <a:srgbClr val="585858"/>
                  </a:solidFill>
                </a:uFill>
              </a:rPr>
              <a:t> </a:t>
            </a:r>
            <a:r>
              <a:rPr sz="2800" u="sng" dirty="0">
                <a:uFill>
                  <a:solidFill>
                    <a:srgbClr val="585858"/>
                  </a:solidFill>
                </a:uFill>
              </a:rPr>
              <a:t>reasons</a:t>
            </a:r>
            <a:r>
              <a:rPr sz="2800" u="sng" spc="-80" dirty="0">
                <a:uFill>
                  <a:solidFill>
                    <a:srgbClr val="585858"/>
                  </a:solidFill>
                </a:uFill>
              </a:rPr>
              <a:t> </a:t>
            </a:r>
            <a:r>
              <a:rPr sz="2800" u="sng" dirty="0">
                <a:uFill>
                  <a:solidFill>
                    <a:srgbClr val="585858"/>
                  </a:solidFill>
                </a:uFill>
              </a:rPr>
              <a:t>for</a:t>
            </a:r>
            <a:r>
              <a:rPr sz="2800" u="sng" spc="-105" dirty="0">
                <a:uFill>
                  <a:solidFill>
                    <a:srgbClr val="585858"/>
                  </a:solidFill>
                </a:uFill>
              </a:rPr>
              <a:t> </a:t>
            </a:r>
            <a:r>
              <a:rPr sz="2800" u="sng" dirty="0">
                <a:uFill>
                  <a:solidFill>
                    <a:srgbClr val="585858"/>
                  </a:solidFill>
                </a:uFill>
              </a:rPr>
              <a:t>the</a:t>
            </a:r>
            <a:r>
              <a:rPr sz="2800" u="sng" spc="-100" dirty="0">
                <a:uFill>
                  <a:solidFill>
                    <a:srgbClr val="585858"/>
                  </a:solidFill>
                </a:uFill>
              </a:rPr>
              <a:t> </a:t>
            </a:r>
            <a:r>
              <a:rPr sz="2800" u="sng" spc="-10" dirty="0">
                <a:uFill>
                  <a:solidFill>
                    <a:srgbClr val="585858"/>
                  </a:solidFill>
                </a:uFill>
              </a:rPr>
              <a:t>issue: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4215" y="2129104"/>
            <a:ext cx="978344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415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morning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hours: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Though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high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demand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cabs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city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airport,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vice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versa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true.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Hence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driver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tends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'cancel'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request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getting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return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trip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airport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city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would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tough.</a:t>
            </a:r>
            <a:endParaRPr sz="1800">
              <a:latin typeface="Carlito"/>
              <a:cs typeface="Carlito"/>
            </a:endParaRPr>
          </a:p>
          <a:p>
            <a:pPr marL="245745" indent="-233045">
              <a:lnSpc>
                <a:spcPct val="100000"/>
              </a:lnSpc>
              <a:spcBef>
                <a:spcPts val="2160"/>
              </a:spcBef>
              <a:buSzPct val="94444"/>
              <a:buFont typeface="Wingdings"/>
              <a:buChar char=""/>
              <a:tabLst>
                <a:tab pos="24574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evening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hours:</a:t>
            </a:r>
            <a:endParaRPr sz="1800">
              <a:latin typeface="Carlito"/>
              <a:cs typeface="Carlito"/>
            </a:endParaRPr>
          </a:p>
          <a:p>
            <a:pPr marL="12700" marR="145732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Though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there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high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demand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cabs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airport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city,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vice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versa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again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true. </a:t>
            </a:r>
            <a:r>
              <a:rPr sz="1800" dirty="0">
                <a:latin typeface="Carlito"/>
                <a:cs typeface="Carlito"/>
              </a:rPr>
              <a:t>Hence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'no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available'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airport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highest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evening.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rlito"/>
                <a:cs typeface="Carlito"/>
              </a:rPr>
              <a:t>This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brings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solution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recommendation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problem!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51460" indent="-243204">
              <a:lnSpc>
                <a:spcPct val="100000"/>
              </a:lnSpc>
              <a:spcBef>
                <a:spcPts val="825"/>
              </a:spcBef>
              <a:buSzPct val="95833"/>
              <a:buFont typeface="Wingdings"/>
              <a:buChar char=""/>
              <a:tabLst>
                <a:tab pos="251460" algn="l"/>
              </a:tabLst>
            </a:pPr>
            <a:r>
              <a:rPr spc="-25" dirty="0"/>
              <a:t>Provide</a:t>
            </a:r>
            <a:r>
              <a:rPr spc="-110" dirty="0"/>
              <a:t> </a:t>
            </a:r>
            <a:r>
              <a:rPr spc="-10" dirty="0"/>
              <a:t>incentives</a:t>
            </a:r>
            <a:r>
              <a:rPr spc="-110" dirty="0"/>
              <a:t> </a:t>
            </a:r>
            <a:r>
              <a:rPr dirty="0"/>
              <a:t>for</a:t>
            </a:r>
            <a:r>
              <a:rPr spc="-110" dirty="0"/>
              <a:t> </a:t>
            </a:r>
            <a:r>
              <a:rPr spc="-10" dirty="0"/>
              <a:t>airport</a:t>
            </a:r>
            <a:r>
              <a:rPr spc="-114" dirty="0"/>
              <a:t> </a:t>
            </a:r>
            <a:r>
              <a:rPr dirty="0"/>
              <a:t>trips</a:t>
            </a:r>
            <a:r>
              <a:rPr spc="-114" dirty="0"/>
              <a:t> </a:t>
            </a:r>
            <a:r>
              <a:rPr dirty="0"/>
              <a:t>during</a:t>
            </a:r>
            <a:r>
              <a:rPr spc="-110" dirty="0"/>
              <a:t> </a:t>
            </a:r>
            <a:r>
              <a:rPr dirty="0"/>
              <a:t>peak</a:t>
            </a:r>
            <a:r>
              <a:rPr spc="-95" dirty="0"/>
              <a:t> </a:t>
            </a:r>
            <a:r>
              <a:rPr spc="-10" dirty="0"/>
              <a:t>time.</a:t>
            </a:r>
          </a:p>
          <a:p>
            <a:pPr marL="25146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"/>
              <a:tabLst>
                <a:tab pos="251460" algn="l"/>
              </a:tabLst>
            </a:pPr>
            <a:r>
              <a:rPr spc="-10" dirty="0"/>
              <a:t>Assigning</a:t>
            </a:r>
            <a:r>
              <a:rPr spc="-100" dirty="0"/>
              <a:t> </a:t>
            </a:r>
            <a:r>
              <a:rPr spc="-35" dirty="0"/>
              <a:t>few</a:t>
            </a:r>
            <a:r>
              <a:rPr spc="-95" dirty="0"/>
              <a:t> </a:t>
            </a:r>
            <a:r>
              <a:rPr spc="-25" dirty="0"/>
              <a:t>extra</a:t>
            </a:r>
            <a:r>
              <a:rPr spc="-105" dirty="0"/>
              <a:t> </a:t>
            </a:r>
            <a:r>
              <a:rPr dirty="0"/>
              <a:t>cabs</a:t>
            </a:r>
            <a:r>
              <a:rPr spc="-85" dirty="0"/>
              <a:t> </a:t>
            </a:r>
            <a:r>
              <a:rPr spc="-10" dirty="0"/>
              <a:t>specially</a:t>
            </a:r>
            <a:r>
              <a:rPr spc="-90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10" dirty="0"/>
              <a:t>airport</a:t>
            </a:r>
            <a:r>
              <a:rPr spc="-95" dirty="0"/>
              <a:t> </a:t>
            </a:r>
            <a:r>
              <a:rPr spc="-10" dirty="0"/>
              <a:t>trips.</a:t>
            </a:r>
          </a:p>
          <a:p>
            <a:pPr marL="241300" marR="5080" indent="-233045">
              <a:lnSpc>
                <a:spcPts val="2590"/>
              </a:lnSpc>
              <a:spcBef>
                <a:spcPts val="1035"/>
              </a:spcBef>
              <a:buSzPct val="95833"/>
              <a:buFont typeface="Wingdings"/>
              <a:buChar char=""/>
              <a:tabLst>
                <a:tab pos="241300" algn="l"/>
                <a:tab pos="251460" algn="l"/>
              </a:tabLst>
            </a:pPr>
            <a:r>
              <a:rPr dirty="0"/>
              <a:t>	</a:t>
            </a:r>
            <a:r>
              <a:rPr spc="-10" dirty="0"/>
              <a:t>Fixing</a:t>
            </a:r>
            <a:r>
              <a:rPr spc="-10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base</a:t>
            </a:r>
            <a:r>
              <a:rPr spc="-80" dirty="0"/>
              <a:t> </a:t>
            </a:r>
            <a:r>
              <a:rPr dirty="0"/>
              <a:t>price</a:t>
            </a:r>
            <a:r>
              <a:rPr spc="-85" dirty="0"/>
              <a:t> </a:t>
            </a:r>
            <a:r>
              <a:rPr dirty="0"/>
              <a:t>for</a:t>
            </a:r>
            <a:r>
              <a:rPr spc="-75" dirty="0"/>
              <a:t> </a:t>
            </a:r>
            <a:r>
              <a:rPr spc="-25" dirty="0"/>
              <a:t>drivers</a:t>
            </a:r>
            <a:r>
              <a:rPr spc="-105" dirty="0"/>
              <a:t> </a:t>
            </a:r>
            <a:r>
              <a:rPr dirty="0"/>
              <a:t>idle</a:t>
            </a:r>
            <a:r>
              <a:rPr spc="-75" dirty="0"/>
              <a:t> </a:t>
            </a:r>
            <a:r>
              <a:rPr dirty="0"/>
              <a:t>time</a:t>
            </a:r>
            <a:r>
              <a:rPr spc="-9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-10" dirty="0"/>
              <a:t>airport</a:t>
            </a:r>
            <a:r>
              <a:rPr spc="-100" dirty="0"/>
              <a:t> </a:t>
            </a:r>
            <a:r>
              <a:rPr dirty="0"/>
              <a:t>or</a:t>
            </a:r>
            <a:r>
              <a:rPr spc="-7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come</a:t>
            </a:r>
            <a:r>
              <a:rPr spc="-80" dirty="0"/>
              <a:t> </a:t>
            </a:r>
            <a:r>
              <a:rPr dirty="0"/>
              <a:t>back</a:t>
            </a:r>
            <a:r>
              <a:rPr spc="-7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city</a:t>
            </a:r>
            <a:r>
              <a:rPr spc="-75" dirty="0"/>
              <a:t> </a:t>
            </a:r>
            <a:r>
              <a:rPr spc="-10" dirty="0"/>
              <a:t>without any</a:t>
            </a:r>
            <a:r>
              <a:rPr spc="-110" dirty="0"/>
              <a:t> </a:t>
            </a:r>
            <a:r>
              <a:rPr spc="-10" dirty="0"/>
              <a:t>passenger.</a:t>
            </a:r>
          </a:p>
          <a:p>
            <a:pPr marL="241300" marR="847090" indent="-233045">
              <a:lnSpc>
                <a:spcPts val="2590"/>
              </a:lnSpc>
              <a:spcBef>
                <a:spcPts val="1005"/>
              </a:spcBef>
              <a:buSzPct val="95833"/>
              <a:buFont typeface="Wingdings"/>
              <a:buChar char=""/>
              <a:tabLst>
                <a:tab pos="241300" algn="l"/>
                <a:tab pos="251460" algn="l"/>
              </a:tabLst>
            </a:pPr>
            <a:r>
              <a:rPr dirty="0"/>
              <a:t>	</a:t>
            </a:r>
            <a:r>
              <a:rPr spc="-10" dirty="0"/>
              <a:t>Impose</a:t>
            </a:r>
            <a:r>
              <a:rPr spc="-75" dirty="0"/>
              <a:t> </a:t>
            </a:r>
            <a:r>
              <a:rPr spc="-10" dirty="0"/>
              <a:t>penalty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90" dirty="0"/>
              <a:t> </a:t>
            </a:r>
            <a:r>
              <a:rPr spc="-20" dirty="0"/>
              <a:t>cancellation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20" dirty="0"/>
              <a:t>requests</a:t>
            </a:r>
            <a:r>
              <a:rPr spc="-70" dirty="0"/>
              <a:t> </a:t>
            </a:r>
            <a:r>
              <a:rPr dirty="0"/>
              <a:t>by</a:t>
            </a:r>
            <a:r>
              <a:rPr spc="-6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25" dirty="0"/>
              <a:t>drivers.</a:t>
            </a:r>
            <a:r>
              <a:rPr spc="-95" dirty="0"/>
              <a:t> </a:t>
            </a:r>
            <a:r>
              <a:rPr dirty="0"/>
              <a:t>Set</a:t>
            </a:r>
            <a:r>
              <a:rPr spc="-8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20" dirty="0"/>
              <a:t>threshold</a:t>
            </a:r>
            <a:r>
              <a:rPr spc="-70" dirty="0"/>
              <a:t> </a:t>
            </a:r>
            <a:r>
              <a:rPr spc="-10" dirty="0"/>
              <a:t>for</a:t>
            </a:r>
            <a:r>
              <a:rPr spc="-85" dirty="0"/>
              <a:t> </a:t>
            </a:r>
            <a:r>
              <a:rPr spc="-25" dirty="0"/>
              <a:t>the </a:t>
            </a:r>
            <a:r>
              <a:rPr spc="-20" dirty="0"/>
              <a:t>maximum</a:t>
            </a:r>
            <a:r>
              <a:rPr spc="-70" dirty="0"/>
              <a:t> </a:t>
            </a:r>
            <a:r>
              <a:rPr spc="-20" dirty="0"/>
              <a:t>cancellation</a:t>
            </a:r>
            <a:r>
              <a:rPr spc="-85" dirty="0"/>
              <a:t> </a:t>
            </a:r>
            <a:r>
              <a:rPr dirty="0"/>
              <a:t>per</a:t>
            </a:r>
            <a:r>
              <a:rPr spc="-65" dirty="0"/>
              <a:t> </a:t>
            </a:r>
            <a:r>
              <a:rPr spc="-20" dirty="0"/>
              <a:t>day.</a:t>
            </a:r>
          </a:p>
          <a:p>
            <a:pPr marL="251460" indent="-243204">
              <a:lnSpc>
                <a:spcPct val="100000"/>
              </a:lnSpc>
              <a:spcBef>
                <a:spcPts val="685"/>
              </a:spcBef>
              <a:buSzPct val="95833"/>
              <a:buFont typeface="Wingdings"/>
              <a:buChar char=""/>
              <a:tabLst>
                <a:tab pos="251460" algn="l"/>
              </a:tabLst>
            </a:pPr>
            <a:r>
              <a:rPr spc="-20" dirty="0"/>
              <a:t>Promote</a:t>
            </a:r>
            <a:r>
              <a:rPr spc="-70" dirty="0"/>
              <a:t> </a:t>
            </a:r>
            <a:r>
              <a:rPr spc="-20" dirty="0"/>
              <a:t>continuous</a:t>
            </a:r>
            <a:r>
              <a:rPr spc="-65" dirty="0"/>
              <a:t> </a:t>
            </a:r>
            <a:r>
              <a:rPr dirty="0"/>
              <a:t>trip</a:t>
            </a:r>
            <a:r>
              <a:rPr spc="-8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20" dirty="0"/>
              <a:t>airport</a:t>
            </a:r>
            <a:r>
              <a:rPr spc="-90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spc="-10" dirty="0"/>
              <a:t>incentives.</a:t>
            </a:r>
          </a:p>
          <a:p>
            <a:pPr marL="241300" marR="147320" indent="-233045">
              <a:lnSpc>
                <a:spcPts val="2590"/>
              </a:lnSpc>
              <a:spcBef>
                <a:spcPts val="1035"/>
              </a:spcBef>
              <a:buSzPct val="95833"/>
              <a:buFont typeface="Wingdings"/>
              <a:buChar char=""/>
              <a:tabLst>
                <a:tab pos="241300" algn="l"/>
                <a:tab pos="251460" algn="l"/>
              </a:tabLst>
            </a:pPr>
            <a:r>
              <a:rPr dirty="0"/>
              <a:t>	</a:t>
            </a:r>
            <a:r>
              <a:rPr spc="-25" dirty="0"/>
              <a:t>Promote</a:t>
            </a:r>
            <a:r>
              <a:rPr spc="-85" dirty="0"/>
              <a:t> </a:t>
            </a:r>
            <a:r>
              <a:rPr spc="-10" dirty="0"/>
              <a:t>advance</a:t>
            </a:r>
            <a:r>
              <a:rPr spc="-85" dirty="0"/>
              <a:t> </a:t>
            </a:r>
            <a:r>
              <a:rPr spc="-10" dirty="0"/>
              <a:t>booking</a:t>
            </a:r>
            <a:r>
              <a:rPr spc="-80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10" dirty="0"/>
              <a:t>airports</a:t>
            </a:r>
            <a:r>
              <a:rPr spc="-1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dirty="0"/>
              <a:t>at</a:t>
            </a:r>
            <a:r>
              <a:rPr spc="-8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same</a:t>
            </a:r>
            <a:r>
              <a:rPr spc="-85" dirty="0"/>
              <a:t> </a:t>
            </a:r>
            <a:r>
              <a:rPr dirty="0"/>
              <a:t>time</a:t>
            </a:r>
            <a:r>
              <a:rPr spc="-85" dirty="0"/>
              <a:t> </a:t>
            </a:r>
            <a:r>
              <a:rPr spc="-25" dirty="0"/>
              <a:t>keeping</a:t>
            </a:r>
            <a:r>
              <a:rPr spc="-80" dirty="0"/>
              <a:t> </a:t>
            </a:r>
            <a:r>
              <a:rPr spc="-25" dirty="0"/>
              <a:t>drivers</a:t>
            </a:r>
            <a:r>
              <a:rPr spc="-95" dirty="0"/>
              <a:t> </a:t>
            </a:r>
            <a:r>
              <a:rPr spc="-10" dirty="0"/>
              <a:t>updated </a:t>
            </a:r>
            <a:r>
              <a:rPr dirty="0"/>
              <a:t>with</a:t>
            </a:r>
            <a:r>
              <a:rPr spc="-105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spc="-10" dirty="0"/>
              <a:t>flight</a:t>
            </a:r>
            <a:r>
              <a:rPr spc="-100" dirty="0"/>
              <a:t> </a:t>
            </a:r>
            <a:r>
              <a:rPr spc="-20" dirty="0"/>
              <a:t>schedule</a:t>
            </a:r>
            <a:r>
              <a:rPr spc="-85" dirty="0"/>
              <a:t> </a:t>
            </a:r>
            <a:r>
              <a:rPr dirty="0"/>
              <a:t>will</a:t>
            </a:r>
            <a:r>
              <a:rPr spc="-105" dirty="0"/>
              <a:t> </a:t>
            </a:r>
            <a:r>
              <a:rPr dirty="0"/>
              <a:t>help</a:t>
            </a:r>
            <a:r>
              <a:rPr spc="-90" dirty="0"/>
              <a:t> </a:t>
            </a:r>
            <a:r>
              <a:rPr dirty="0"/>
              <a:t>them</a:t>
            </a:r>
            <a:r>
              <a:rPr spc="-90" dirty="0"/>
              <a:t> </a:t>
            </a:r>
            <a:r>
              <a:rPr dirty="0"/>
              <a:t>plan</a:t>
            </a:r>
            <a:r>
              <a:rPr spc="-100" dirty="0"/>
              <a:t> </a:t>
            </a:r>
            <a:r>
              <a:rPr dirty="0"/>
              <a:t>their</a:t>
            </a:r>
            <a:r>
              <a:rPr spc="-100" dirty="0"/>
              <a:t> </a:t>
            </a:r>
            <a:r>
              <a:rPr spc="-10" dirty="0"/>
              <a:t>work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they</a:t>
            </a:r>
            <a:r>
              <a:rPr spc="-85" dirty="0"/>
              <a:t> </a:t>
            </a:r>
            <a:r>
              <a:rPr dirty="0"/>
              <a:t>can</a:t>
            </a:r>
            <a:r>
              <a:rPr spc="-90" dirty="0"/>
              <a:t> </a:t>
            </a:r>
            <a:r>
              <a:rPr dirty="0"/>
              <a:t>accept</a:t>
            </a:r>
            <a:r>
              <a:rPr spc="-85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request </a:t>
            </a:r>
            <a:r>
              <a:rPr dirty="0"/>
              <a:t>as</a:t>
            </a:r>
            <a:r>
              <a:rPr spc="-95" dirty="0"/>
              <a:t> </a:t>
            </a:r>
            <a:r>
              <a:rPr dirty="0"/>
              <a:t>per</a:t>
            </a:r>
            <a:r>
              <a:rPr spc="-100" dirty="0"/>
              <a:t> </a:t>
            </a:r>
            <a:r>
              <a:rPr dirty="0"/>
              <a:t>their</a:t>
            </a:r>
            <a:r>
              <a:rPr spc="-100" dirty="0"/>
              <a:t> </a:t>
            </a:r>
            <a:r>
              <a:rPr dirty="0"/>
              <a:t>work</a:t>
            </a:r>
            <a:r>
              <a:rPr spc="-90" dirty="0"/>
              <a:t> </a:t>
            </a:r>
            <a:r>
              <a:rPr spc="-20" dirty="0"/>
              <a:t>plan.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4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Possible</a:t>
            </a:r>
            <a:r>
              <a:rPr spc="-65" dirty="0"/>
              <a:t> </a:t>
            </a:r>
            <a:r>
              <a:rPr dirty="0"/>
              <a:t>solutions</a:t>
            </a:r>
            <a:r>
              <a:rPr spc="-6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749127"/>
            <a:ext cx="10897870" cy="40963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Problem</a:t>
            </a:r>
            <a:r>
              <a:rPr sz="2400" u="sng" spc="-9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 </a:t>
            </a:r>
            <a:r>
              <a:rPr sz="2400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statement: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ts val="2300"/>
              </a:lnSpc>
              <a:spcBef>
                <a:spcPts val="980"/>
              </a:spcBef>
            </a:pPr>
            <a:r>
              <a:rPr sz="2400" dirty="0">
                <a:latin typeface="Carlito"/>
                <a:cs typeface="Carlito"/>
              </a:rPr>
              <a:t>Uber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facing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driver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cancellation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non-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availability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cabs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airport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leading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impact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business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loss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potential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revenue.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Objective: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25" dirty="0">
                <a:latin typeface="Carlito"/>
                <a:cs typeface="Carlito"/>
              </a:rPr>
              <a:t>To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identify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root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cause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supply-</a:t>
            </a:r>
            <a:r>
              <a:rPr sz="2400" spc="-10" dirty="0">
                <a:latin typeface="Carlito"/>
                <a:cs typeface="Carlito"/>
              </a:rPr>
              <a:t>demand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gap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cabs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airport.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Data</a:t>
            </a:r>
            <a:r>
              <a:rPr sz="2400" u="sng" spc="-8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 </a:t>
            </a:r>
            <a:r>
              <a:rPr sz="2400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used</a:t>
            </a:r>
            <a:r>
              <a:rPr sz="24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 </a:t>
            </a:r>
            <a:r>
              <a:rPr sz="2400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for</a:t>
            </a:r>
            <a:r>
              <a:rPr sz="2400" u="sng" spc="-6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 </a:t>
            </a:r>
            <a:r>
              <a:rPr sz="2400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rlito"/>
                <a:cs typeface="Carlito"/>
              </a:rPr>
              <a:t>analysis: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data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used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airport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span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data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5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days.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383" rIns="0" bIns="0" rtlCol="0">
            <a:spAutoFit/>
          </a:bodyPr>
          <a:lstStyle/>
          <a:p>
            <a:pPr marL="3175000">
              <a:lnSpc>
                <a:spcPct val="100000"/>
              </a:lnSpc>
              <a:spcBef>
                <a:spcPts val="100"/>
              </a:spcBef>
            </a:pPr>
            <a:r>
              <a:rPr sz="6600" spc="-70" dirty="0">
                <a:solidFill>
                  <a:srgbClr val="767070"/>
                </a:solidFill>
              </a:rPr>
              <a:t>Abstract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412" y="2076450"/>
            <a:ext cx="0" cy="3779520"/>
          </a:xfrm>
          <a:custGeom>
            <a:avLst/>
            <a:gdLst/>
            <a:ahLst/>
            <a:cxnLst/>
            <a:rect l="l" t="t" r="r" b="b"/>
            <a:pathLst>
              <a:path h="3779520">
                <a:moveTo>
                  <a:pt x="0" y="0"/>
                </a:moveTo>
                <a:lnTo>
                  <a:pt x="0" y="37793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7062" y="2076450"/>
            <a:ext cx="3050540" cy="3779520"/>
          </a:xfrm>
          <a:custGeom>
            <a:avLst/>
            <a:gdLst/>
            <a:ahLst/>
            <a:cxnLst/>
            <a:rect l="l" t="t" r="r" b="b"/>
            <a:pathLst>
              <a:path w="3050540" h="3779520">
                <a:moveTo>
                  <a:pt x="3043999" y="0"/>
                </a:moveTo>
                <a:lnTo>
                  <a:pt x="3043999" y="3779367"/>
                </a:lnTo>
              </a:path>
              <a:path w="3050540" h="3779520">
                <a:moveTo>
                  <a:pt x="0" y="6350"/>
                </a:moveTo>
                <a:lnTo>
                  <a:pt x="3050349" y="6350"/>
                </a:lnTo>
              </a:path>
              <a:path w="3050540" h="3779520">
                <a:moveTo>
                  <a:pt x="0" y="3773017"/>
                </a:moveTo>
                <a:lnTo>
                  <a:pt x="3050349" y="37730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2114" y="2101088"/>
            <a:ext cx="269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Data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collection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and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cleaning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114" y="2649982"/>
            <a:ext cx="277812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Import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latin typeface="Carlito"/>
                <a:cs typeface="Carlito"/>
              </a:rPr>
              <a:t>Identifying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quality </a:t>
            </a:r>
            <a:r>
              <a:rPr sz="1800" dirty="0">
                <a:latin typeface="Carlito"/>
                <a:cs typeface="Carlito"/>
              </a:rPr>
              <a:t>issues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clean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latin typeface="Carlito"/>
                <a:cs typeface="Carlito"/>
              </a:rPr>
              <a:t>Format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time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variables</a:t>
            </a:r>
            <a:endParaRPr sz="1800">
              <a:latin typeface="Carlito"/>
              <a:cs typeface="Carlito"/>
            </a:endParaRPr>
          </a:p>
          <a:p>
            <a:pPr marL="299085" marR="5257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latin typeface="Carlito"/>
                <a:cs typeface="Carlito"/>
              </a:rPr>
              <a:t>Extract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new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variables required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5521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Problem</a:t>
            </a:r>
            <a:r>
              <a:rPr sz="5400" spc="-80" dirty="0"/>
              <a:t> </a:t>
            </a:r>
            <a:r>
              <a:rPr sz="5400" dirty="0"/>
              <a:t>solving</a:t>
            </a:r>
            <a:r>
              <a:rPr sz="5400" spc="-85" dirty="0"/>
              <a:t> </a:t>
            </a:r>
            <a:r>
              <a:rPr sz="5400" spc="-10" dirty="0"/>
              <a:t>methodology</a:t>
            </a:r>
            <a:endParaRPr sz="5400"/>
          </a:p>
        </p:txBody>
      </p:sp>
      <p:sp>
        <p:nvSpPr>
          <p:cNvPr id="7" name="object 7"/>
          <p:cNvSpPr/>
          <p:nvPr/>
        </p:nvSpPr>
        <p:spPr>
          <a:xfrm>
            <a:off x="4074033" y="2077973"/>
            <a:ext cx="3355340" cy="3751579"/>
          </a:xfrm>
          <a:custGeom>
            <a:avLst/>
            <a:gdLst/>
            <a:ahLst/>
            <a:cxnLst/>
            <a:rect l="l" t="t" r="r" b="b"/>
            <a:pathLst>
              <a:path w="3355340" h="3751579">
                <a:moveTo>
                  <a:pt x="6350" y="0"/>
                </a:moveTo>
                <a:lnTo>
                  <a:pt x="6350" y="3750957"/>
                </a:lnTo>
              </a:path>
              <a:path w="3355340" h="3751579">
                <a:moveTo>
                  <a:pt x="3348736" y="0"/>
                </a:moveTo>
                <a:lnTo>
                  <a:pt x="3348736" y="3750957"/>
                </a:lnTo>
              </a:path>
              <a:path w="3355340" h="3751579">
                <a:moveTo>
                  <a:pt x="0" y="6350"/>
                </a:moveTo>
                <a:lnTo>
                  <a:pt x="3355086" y="6350"/>
                </a:lnTo>
              </a:path>
              <a:path w="3355340" h="3751579">
                <a:moveTo>
                  <a:pt x="0" y="3744607"/>
                </a:moveTo>
                <a:lnTo>
                  <a:pt x="3355086" y="37446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9758" y="2102611"/>
            <a:ext cx="281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Data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exploration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and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9758" y="2651505"/>
            <a:ext cx="30537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latin typeface="Carlito"/>
                <a:cs typeface="Carlito"/>
              </a:rPr>
              <a:t>Analyze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different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variables</a:t>
            </a:r>
            <a:endParaRPr sz="1800">
              <a:latin typeface="Carlito"/>
              <a:cs typeface="Carlito"/>
            </a:endParaRPr>
          </a:p>
          <a:p>
            <a:pPr marL="299085" marR="54864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latin typeface="Carlito"/>
                <a:cs typeface="Carlito"/>
              </a:rPr>
              <a:t>Analyze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variables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across </a:t>
            </a:r>
            <a:r>
              <a:rPr sz="1800" spc="-25" dirty="0">
                <a:latin typeface="Carlito"/>
                <a:cs typeface="Carlito"/>
              </a:rPr>
              <a:t>different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time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slots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latin typeface="Carlito"/>
                <a:cs typeface="Carlito"/>
              </a:rPr>
              <a:t>Identify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types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requests, </a:t>
            </a:r>
            <a:r>
              <a:rPr sz="1800" dirty="0">
                <a:latin typeface="Carlito"/>
                <a:cs typeface="Carlito"/>
              </a:rPr>
              <a:t>time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slots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locations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that constitute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supply demand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gap.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82230" y="2091435"/>
            <a:ext cx="3498850" cy="3697604"/>
          </a:xfrm>
          <a:custGeom>
            <a:avLst/>
            <a:gdLst/>
            <a:ahLst/>
            <a:cxnLst/>
            <a:rect l="l" t="t" r="r" b="b"/>
            <a:pathLst>
              <a:path w="3498850" h="3697604">
                <a:moveTo>
                  <a:pt x="6350" y="0"/>
                </a:moveTo>
                <a:lnTo>
                  <a:pt x="6350" y="3697147"/>
                </a:lnTo>
              </a:path>
              <a:path w="3498850" h="3697604">
                <a:moveTo>
                  <a:pt x="3492246" y="0"/>
                </a:moveTo>
                <a:lnTo>
                  <a:pt x="3492246" y="3697147"/>
                </a:lnTo>
              </a:path>
              <a:path w="3498850" h="3697604">
                <a:moveTo>
                  <a:pt x="0" y="6350"/>
                </a:moveTo>
                <a:lnTo>
                  <a:pt x="3498596" y="6350"/>
                </a:lnTo>
              </a:path>
              <a:path w="3498850" h="3697604">
                <a:moveTo>
                  <a:pt x="0" y="3690797"/>
                </a:moveTo>
                <a:lnTo>
                  <a:pt x="3498596" y="36907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68208" y="2116073"/>
            <a:ext cx="3079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Outcome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and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recommendations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8208" y="2664967"/>
            <a:ext cx="3252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latin typeface="Carlito"/>
                <a:cs typeface="Carlito"/>
              </a:rPr>
              <a:t>Visualizing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problem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Carlito"/>
                <a:cs typeface="Carlito"/>
              </a:rPr>
              <a:t>Presenting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observations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latin typeface="Carlito"/>
                <a:cs typeface="Carlito"/>
              </a:rPr>
              <a:t>Recommendation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resolve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problem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55764" y="3614928"/>
            <a:ext cx="631190" cy="429895"/>
            <a:chOff x="7255764" y="3614928"/>
            <a:chExt cx="631190" cy="429895"/>
          </a:xfrm>
        </p:grpSpPr>
        <p:sp>
          <p:nvSpPr>
            <p:cNvPr id="14" name="object 14"/>
            <p:cNvSpPr/>
            <p:nvPr/>
          </p:nvSpPr>
          <p:spPr>
            <a:xfrm>
              <a:off x="7261860" y="3621024"/>
              <a:ext cx="619125" cy="417830"/>
            </a:xfrm>
            <a:custGeom>
              <a:avLst/>
              <a:gdLst/>
              <a:ahLst/>
              <a:cxnLst/>
              <a:rect l="l" t="t" r="r" b="b"/>
              <a:pathLst>
                <a:path w="619125" h="417829">
                  <a:moveTo>
                    <a:pt x="409956" y="0"/>
                  </a:moveTo>
                  <a:lnTo>
                    <a:pt x="409956" y="104393"/>
                  </a:lnTo>
                  <a:lnTo>
                    <a:pt x="0" y="104393"/>
                  </a:lnTo>
                  <a:lnTo>
                    <a:pt x="0" y="313181"/>
                  </a:lnTo>
                  <a:lnTo>
                    <a:pt x="409956" y="313181"/>
                  </a:lnTo>
                  <a:lnTo>
                    <a:pt x="409956" y="417575"/>
                  </a:lnTo>
                  <a:lnTo>
                    <a:pt x="618744" y="208787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61860" y="3621024"/>
              <a:ext cx="619125" cy="417830"/>
            </a:xfrm>
            <a:custGeom>
              <a:avLst/>
              <a:gdLst/>
              <a:ahLst/>
              <a:cxnLst/>
              <a:rect l="l" t="t" r="r" b="b"/>
              <a:pathLst>
                <a:path w="619125" h="417829">
                  <a:moveTo>
                    <a:pt x="0" y="104393"/>
                  </a:moveTo>
                  <a:lnTo>
                    <a:pt x="409956" y="104393"/>
                  </a:lnTo>
                  <a:lnTo>
                    <a:pt x="409956" y="0"/>
                  </a:lnTo>
                  <a:lnTo>
                    <a:pt x="618744" y="208787"/>
                  </a:lnTo>
                  <a:lnTo>
                    <a:pt x="409956" y="417575"/>
                  </a:lnTo>
                  <a:lnTo>
                    <a:pt x="409956" y="313181"/>
                  </a:lnTo>
                  <a:lnTo>
                    <a:pt x="0" y="313181"/>
                  </a:lnTo>
                  <a:lnTo>
                    <a:pt x="0" y="10439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537203" y="3614928"/>
            <a:ext cx="763905" cy="429895"/>
            <a:chOff x="3537203" y="3614928"/>
            <a:chExt cx="763905" cy="429895"/>
          </a:xfrm>
        </p:grpSpPr>
        <p:sp>
          <p:nvSpPr>
            <p:cNvPr id="17" name="object 17"/>
            <p:cNvSpPr/>
            <p:nvPr/>
          </p:nvSpPr>
          <p:spPr>
            <a:xfrm>
              <a:off x="3543299" y="3621024"/>
              <a:ext cx="751840" cy="417830"/>
            </a:xfrm>
            <a:custGeom>
              <a:avLst/>
              <a:gdLst/>
              <a:ahLst/>
              <a:cxnLst/>
              <a:rect l="l" t="t" r="r" b="b"/>
              <a:pathLst>
                <a:path w="751839" h="417829">
                  <a:moveTo>
                    <a:pt x="542544" y="0"/>
                  </a:moveTo>
                  <a:lnTo>
                    <a:pt x="542544" y="104393"/>
                  </a:lnTo>
                  <a:lnTo>
                    <a:pt x="0" y="104393"/>
                  </a:lnTo>
                  <a:lnTo>
                    <a:pt x="0" y="313181"/>
                  </a:lnTo>
                  <a:lnTo>
                    <a:pt x="542544" y="313181"/>
                  </a:lnTo>
                  <a:lnTo>
                    <a:pt x="542544" y="417575"/>
                  </a:lnTo>
                  <a:lnTo>
                    <a:pt x="751332" y="208787"/>
                  </a:lnTo>
                  <a:lnTo>
                    <a:pt x="542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43299" y="3621024"/>
              <a:ext cx="751840" cy="417830"/>
            </a:xfrm>
            <a:custGeom>
              <a:avLst/>
              <a:gdLst/>
              <a:ahLst/>
              <a:cxnLst/>
              <a:rect l="l" t="t" r="r" b="b"/>
              <a:pathLst>
                <a:path w="751839" h="417829">
                  <a:moveTo>
                    <a:pt x="0" y="104393"/>
                  </a:moveTo>
                  <a:lnTo>
                    <a:pt x="542544" y="104393"/>
                  </a:lnTo>
                  <a:lnTo>
                    <a:pt x="542544" y="0"/>
                  </a:lnTo>
                  <a:lnTo>
                    <a:pt x="751332" y="208787"/>
                  </a:lnTo>
                  <a:lnTo>
                    <a:pt x="542544" y="417575"/>
                  </a:lnTo>
                  <a:lnTo>
                    <a:pt x="542544" y="313181"/>
                  </a:lnTo>
                  <a:lnTo>
                    <a:pt x="0" y="313181"/>
                  </a:lnTo>
                  <a:lnTo>
                    <a:pt x="0" y="10439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769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Problem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572" y="1286036"/>
            <a:ext cx="4847685" cy="42035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49828" y="5688583"/>
            <a:ext cx="5798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latin typeface="Carlito"/>
                <a:cs typeface="Carlito"/>
              </a:rPr>
              <a:t>Overall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request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same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city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airport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From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request,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around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19%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cabs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cancelled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From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request,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around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39%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cabs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available.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0192" y="1179279"/>
            <a:ext cx="6267116" cy="39858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594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Further</a:t>
            </a:r>
            <a:r>
              <a:rPr sz="3200" spc="-50" dirty="0"/>
              <a:t> </a:t>
            </a:r>
            <a:r>
              <a:rPr sz="3200" dirty="0"/>
              <a:t>analysis</a:t>
            </a:r>
            <a:r>
              <a:rPr sz="3200" spc="-40" dirty="0"/>
              <a:t> </a:t>
            </a:r>
            <a:r>
              <a:rPr sz="3200" dirty="0"/>
              <a:t>of</a:t>
            </a:r>
            <a:r>
              <a:rPr sz="3200" spc="-45" dirty="0"/>
              <a:t> </a:t>
            </a: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problem</a:t>
            </a:r>
            <a:r>
              <a:rPr sz="3200" spc="-65" dirty="0"/>
              <a:t> </a:t>
            </a:r>
            <a:r>
              <a:rPr sz="3200" dirty="0"/>
              <a:t>based</a:t>
            </a:r>
            <a:r>
              <a:rPr sz="3200" spc="-40" dirty="0"/>
              <a:t> </a:t>
            </a:r>
            <a:r>
              <a:rPr sz="3200" dirty="0"/>
              <a:t>on</a:t>
            </a:r>
            <a:r>
              <a:rPr sz="3200" spc="-50" dirty="0"/>
              <a:t> </a:t>
            </a:r>
            <a:r>
              <a:rPr sz="3200" spc="-10" dirty="0"/>
              <a:t>location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631438" y="5920841"/>
            <a:ext cx="4824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%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cabs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cancelled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city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16%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‘No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cars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available’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-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mainly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airport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25%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627" y="1194072"/>
            <a:ext cx="9475930" cy="44462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759" y="1011936"/>
            <a:ext cx="11011712" cy="48615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7035" y="6098844"/>
            <a:ext cx="7757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cabs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cancelled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city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during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morning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hours(5am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9am)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No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cars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available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airport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during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evening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hours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(5pm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10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pm)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543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Further</a:t>
            </a:r>
            <a:r>
              <a:rPr sz="3200" spc="-60" dirty="0"/>
              <a:t> </a:t>
            </a:r>
            <a:r>
              <a:rPr sz="3200" dirty="0"/>
              <a:t>analysis</a:t>
            </a:r>
            <a:r>
              <a:rPr sz="3200" spc="-45" dirty="0"/>
              <a:t> </a:t>
            </a:r>
            <a:r>
              <a:rPr sz="3200" dirty="0"/>
              <a:t>of</a:t>
            </a:r>
            <a:r>
              <a:rPr sz="3200" spc="-55" dirty="0"/>
              <a:t> </a:t>
            </a:r>
            <a:r>
              <a:rPr sz="3200" dirty="0"/>
              <a:t>the</a:t>
            </a:r>
            <a:r>
              <a:rPr sz="3200" spc="-60" dirty="0"/>
              <a:t> </a:t>
            </a:r>
            <a:r>
              <a:rPr sz="3200" dirty="0"/>
              <a:t>problem</a:t>
            </a:r>
            <a:r>
              <a:rPr sz="3200" spc="-65" dirty="0"/>
              <a:t> </a:t>
            </a:r>
            <a:r>
              <a:rPr sz="3200" dirty="0"/>
              <a:t>based</a:t>
            </a:r>
            <a:r>
              <a:rPr sz="3200" spc="-60" dirty="0"/>
              <a:t> </a:t>
            </a:r>
            <a:r>
              <a:rPr sz="3200" dirty="0"/>
              <a:t>on</a:t>
            </a:r>
            <a:r>
              <a:rPr sz="3200" spc="-60" dirty="0"/>
              <a:t> </a:t>
            </a:r>
            <a:r>
              <a:rPr sz="3200" spc="-20" dirty="0"/>
              <a:t>time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2984" rIns="0" bIns="0" rtlCol="0">
            <a:spAutoFit/>
          </a:bodyPr>
          <a:lstStyle/>
          <a:p>
            <a:pPr marL="11861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Analysis</a:t>
            </a:r>
            <a:r>
              <a:rPr sz="4400" spc="-20" dirty="0"/>
              <a:t> </a:t>
            </a:r>
            <a:r>
              <a:rPr sz="4400" dirty="0"/>
              <a:t>of</a:t>
            </a:r>
            <a:r>
              <a:rPr sz="4400" spc="-25" dirty="0"/>
              <a:t> </a:t>
            </a:r>
            <a:r>
              <a:rPr sz="4400" spc="-10" dirty="0"/>
              <a:t>supply-</a:t>
            </a:r>
            <a:r>
              <a:rPr sz="4400" dirty="0"/>
              <a:t>demand</a:t>
            </a:r>
            <a:r>
              <a:rPr sz="4400" spc="-25" dirty="0"/>
              <a:t> gap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981" y="1399591"/>
            <a:ext cx="3416724" cy="4618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2275" y="1394841"/>
            <a:ext cx="7683347" cy="44672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32251" y="6084823"/>
            <a:ext cx="71189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latin typeface="Carlito"/>
                <a:cs typeface="Carlito"/>
              </a:rPr>
              <a:t>There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gap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58%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supply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cabs.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In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58%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  <a:r>
              <a:rPr sz="1800" spc="3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15%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gap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happens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morning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evening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timeslot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each.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5231" y="2383663"/>
            <a:ext cx="34029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saw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15%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gap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exist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morning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cancellation</a:t>
            </a:r>
            <a:endParaRPr sz="1800">
              <a:latin typeface="Carlito"/>
              <a:cs typeface="Carlito"/>
            </a:endParaRPr>
          </a:p>
          <a:p>
            <a:pPr marL="299085" marR="24511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15%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gap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exist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evening</a:t>
            </a:r>
            <a:r>
              <a:rPr sz="1800" spc="3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cars </a:t>
            </a:r>
            <a:r>
              <a:rPr sz="1800" spc="-10" dirty="0">
                <a:latin typeface="Carlito"/>
                <a:cs typeface="Carlito"/>
              </a:rPr>
              <a:t>availability.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" y="1606410"/>
            <a:ext cx="7254626" cy="50030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781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Supply-</a:t>
            </a:r>
            <a:r>
              <a:rPr sz="4400" dirty="0"/>
              <a:t>demand</a:t>
            </a:r>
            <a:r>
              <a:rPr sz="4400" spc="-70" dirty="0"/>
              <a:t> </a:t>
            </a:r>
            <a:r>
              <a:rPr sz="4400" dirty="0"/>
              <a:t>gap</a:t>
            </a:r>
            <a:r>
              <a:rPr sz="4400" spc="-55" dirty="0"/>
              <a:t> </a:t>
            </a:r>
            <a:r>
              <a:rPr sz="4400" dirty="0"/>
              <a:t>based</a:t>
            </a:r>
            <a:r>
              <a:rPr sz="4400" spc="-65" dirty="0"/>
              <a:t> </a:t>
            </a:r>
            <a:r>
              <a:rPr sz="4400" dirty="0"/>
              <a:t>on</a:t>
            </a:r>
            <a:r>
              <a:rPr sz="4400" spc="-55" dirty="0"/>
              <a:t> </a:t>
            </a:r>
            <a:r>
              <a:rPr sz="4400" spc="-20" dirty="0"/>
              <a:t>time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68" y="1465455"/>
            <a:ext cx="10885947" cy="36635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85492" y="5457240"/>
            <a:ext cx="7488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15%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gap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exist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morning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cancellation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City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15%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gap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exist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evening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cars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availability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Airport.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781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Supply-</a:t>
            </a:r>
            <a:r>
              <a:rPr sz="4400" dirty="0"/>
              <a:t>demand</a:t>
            </a:r>
            <a:r>
              <a:rPr sz="4400" spc="-80" dirty="0"/>
              <a:t> </a:t>
            </a:r>
            <a:r>
              <a:rPr sz="4400" dirty="0"/>
              <a:t>gap</a:t>
            </a:r>
            <a:r>
              <a:rPr sz="4400" spc="-70" dirty="0"/>
              <a:t> </a:t>
            </a:r>
            <a:r>
              <a:rPr sz="4400" dirty="0"/>
              <a:t>based</a:t>
            </a:r>
            <a:r>
              <a:rPr sz="4400" spc="-70" dirty="0"/>
              <a:t> </a:t>
            </a:r>
            <a:r>
              <a:rPr sz="4400" dirty="0"/>
              <a:t>on</a:t>
            </a:r>
            <a:r>
              <a:rPr sz="4400" spc="-65" dirty="0"/>
              <a:t> </a:t>
            </a:r>
            <a:r>
              <a:rPr sz="4400" spc="-10" dirty="0"/>
              <a:t>location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Carlito</vt:lpstr>
      <vt:lpstr>Trebuchet MS</vt:lpstr>
      <vt:lpstr>Wingdings</vt:lpstr>
      <vt:lpstr>Office Theme</vt:lpstr>
      <vt:lpstr>Uber Supply-Demand Gap Case study</vt:lpstr>
      <vt:lpstr>Abstract</vt:lpstr>
      <vt:lpstr>Problem solving methodology</vt:lpstr>
      <vt:lpstr>Problem</vt:lpstr>
      <vt:lpstr>Further analysis of the problem based on location</vt:lpstr>
      <vt:lpstr>Further analysis of the problem based on time</vt:lpstr>
      <vt:lpstr>Analysis of supply-demand gap</vt:lpstr>
      <vt:lpstr>Supply-demand gap based on time</vt:lpstr>
      <vt:lpstr>Supply-demand gap based on location</vt:lpstr>
      <vt:lpstr>Possible reasons for the issue:</vt:lpstr>
      <vt:lpstr>Possible solutions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Gaurav Kumar</cp:lastModifiedBy>
  <cp:revision>1</cp:revision>
  <dcterms:created xsi:type="dcterms:W3CDTF">2024-08-27T18:19:45Z</dcterms:created>
  <dcterms:modified xsi:type="dcterms:W3CDTF">2024-08-27T18:23:29Z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2024-08-27T00:00:00Z</vt:filetime>
  </property>
  <property fmtid="{D5CDD505-2E9C-101B-9397-08002B2CF9AE}" pid="5" name="Producer">
    <vt:lpwstr>3-Heights(TM) PDF Security Shell 4.8.25.2 (http://www.pdf-tools.com)</vt:lpwstr>
  </property>
</Properties>
</file>