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7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whojvw0Lv8OWCvnvRQeUwpl2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22" d="100"/>
          <a:sy n="22" d="100"/>
        </p:scale>
        <p:origin x="760" y="344"/>
      </p:cViewPr>
      <p:guideLst>
        <p:guide orient="horz" pos="1927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2880" y="1143000"/>
            <a:ext cx="4112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020639" y="5378331"/>
            <a:ext cx="9309000" cy="25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11092392" y="5084561"/>
            <a:ext cx="0" cy="2571420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3"/>
          <p:cNvCxnSpPr/>
          <p:nvPr/>
        </p:nvCxnSpPr>
        <p:spPr>
          <a:xfrm>
            <a:off x="21926975" y="5084561"/>
            <a:ext cx="0" cy="2571420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32761559" y="5027859"/>
            <a:ext cx="0" cy="2571420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1020640" y="990282"/>
            <a:ext cx="37665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1020639" y="3584738"/>
            <a:ext cx="41949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11855221" y="5378331"/>
            <a:ext cx="9309000" cy="25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5"/>
          </p:nvPr>
        </p:nvSpPr>
        <p:spPr>
          <a:xfrm>
            <a:off x="22689805" y="5378331"/>
            <a:ext cx="9309000" cy="25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6"/>
          </p:nvPr>
        </p:nvSpPr>
        <p:spPr>
          <a:xfrm>
            <a:off x="33524387" y="5378331"/>
            <a:ext cx="9309000" cy="25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47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891212" cy="322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6380" y="966593"/>
            <a:ext cx="9711510" cy="19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3320" y="30541393"/>
            <a:ext cx="2281014" cy="14084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body" idx="2"/>
          </p:nvPr>
        </p:nvSpPr>
        <p:spPr>
          <a:xfrm>
            <a:off x="604467" y="815010"/>
            <a:ext cx="329940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7200"/>
              <a:t>Classification of Microorganisms Using Various Machine Learning Methods</a:t>
            </a:r>
            <a:endParaRPr sz="7200"/>
          </a:p>
        </p:txBody>
      </p:sp>
      <p:sp>
        <p:nvSpPr>
          <p:cNvPr id="29" name="Google Shape;29;p1"/>
          <p:cNvSpPr txBox="1">
            <a:spLocks noGrp="1"/>
          </p:cNvSpPr>
          <p:nvPr>
            <p:ph type="body" idx="3"/>
          </p:nvPr>
        </p:nvSpPr>
        <p:spPr>
          <a:xfrm>
            <a:off x="1020639" y="3584738"/>
            <a:ext cx="419493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Gaurav Kumar</a:t>
            </a:r>
            <a:br>
              <a:rPr lang="en-US" dirty="0"/>
            </a:br>
            <a:r>
              <a:rPr lang="en-US" dirty="0"/>
              <a:t>University of Delaware | Data Science</a:t>
            </a:r>
            <a:endParaRPr dirty="0"/>
          </a:p>
        </p:txBody>
      </p:sp>
      <p:cxnSp>
        <p:nvCxnSpPr>
          <p:cNvPr id="30" name="Google Shape;30;p1"/>
          <p:cNvCxnSpPr/>
          <p:nvPr/>
        </p:nvCxnSpPr>
        <p:spPr>
          <a:xfrm>
            <a:off x="736864" y="10838732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"/>
          <p:cNvSpPr txBox="1"/>
          <p:nvPr/>
        </p:nvSpPr>
        <p:spPr>
          <a:xfrm>
            <a:off x="896730" y="11178480"/>
            <a:ext cx="9325200" cy="6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2A5DA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Compare the results of applying K-Nearest Neighbor, Multilayer Perceptron, and Gradient Boosting to gene identification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Compare the methods’ accuracy and runtime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Evaluate effect of duplicate instances within the dataset</a:t>
            </a:r>
            <a:endParaRPr sz="4000"/>
          </a:p>
        </p:txBody>
      </p:sp>
      <p:cxnSp>
        <p:nvCxnSpPr>
          <p:cNvPr id="32" name="Google Shape;32;p1"/>
          <p:cNvCxnSpPr/>
          <p:nvPr/>
        </p:nvCxnSpPr>
        <p:spPr>
          <a:xfrm>
            <a:off x="736864" y="18147755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1"/>
          <p:cNvCxnSpPr/>
          <p:nvPr/>
        </p:nvCxnSpPr>
        <p:spPr>
          <a:xfrm>
            <a:off x="33132604" y="13469021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"/>
          <p:cNvSpPr txBox="1"/>
          <p:nvPr/>
        </p:nvSpPr>
        <p:spPr>
          <a:xfrm>
            <a:off x="33325425" y="13711125"/>
            <a:ext cx="9277500" cy="51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 u="none">
                <a:solidFill>
                  <a:srgbClr val="2A5DA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14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Repeat gradient descent method for more accurate timing</a:t>
            </a:r>
            <a:endParaRPr sz="4000"/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Perform feature selection to reduce collinearity among attributes</a:t>
            </a:r>
            <a:endParaRPr sz="4000"/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Perform hyperparameter tuning for each model</a:t>
            </a:r>
            <a:endParaRPr sz="4000"/>
          </a:p>
        </p:txBody>
      </p:sp>
      <p:cxnSp>
        <p:nvCxnSpPr>
          <p:cNvPr id="35" name="Google Shape;35;p1"/>
          <p:cNvCxnSpPr/>
          <p:nvPr/>
        </p:nvCxnSpPr>
        <p:spPr>
          <a:xfrm>
            <a:off x="33285641" y="19009470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1"/>
          <p:cNvSpPr txBox="1"/>
          <p:nvPr/>
        </p:nvSpPr>
        <p:spPr>
          <a:xfrm>
            <a:off x="33460050" y="19237298"/>
            <a:ext cx="9295800" cy="13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 u="none">
                <a:solidFill>
                  <a:srgbClr val="2A5DA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/>
          </a:p>
          <a:p>
            <a:pPr marL="457200" lvl="0" indent="-4191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Dhindsa, Anaahat, et al.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(2020), “Dataset for Efficient Microbes Classification System ”, Mendeley Data, V3, doi: 10.17632/f9m85ptmvc.3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Sayan Saha, “Microbes Dataset.” Kaggle, 2020. https://www.kaggle.com/datasets/ sayansh001/microbes-dataset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Dhindsa, Anaahat, et al. “An Improvised Machine Learning Model Based on Mutual Information Feature Selection Approach for Microbes Classification.” </a:t>
            </a:r>
            <a:r>
              <a:rPr lang="en-US" sz="30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vol. 23, no. 2, Feb. 2021, p. 257. </a:t>
            </a:r>
            <a:r>
              <a:rPr lang="en-US" sz="30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Crossref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https://doi.org/10.3390/e23020257.[4] C. W. Wang, "New Ensemble Machine Learning Method for Classification and Prediction on Gene Expression Data," </a:t>
            </a:r>
            <a:r>
              <a:rPr lang="en-US" sz="30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2006 International Conference of the IEEE Engineering in Medicine and Biology Society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New York, NY, USA, 2006, pp. 3478-3481, doi: 10.1109/IEMBS.2006.259893.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Liangyou Chen and L. Boggess, "Neural networks for genome signature analysis," </a:t>
            </a:r>
            <a:r>
              <a:rPr lang="en-US" sz="30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9th International Conference on Neural Information Processing, 2002. ICONIP '02.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Singapore, 2002, pp. 1554-1558 vol.3, doi: 10.1109/ICONIP.2002.1202882.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956190" y="5577240"/>
            <a:ext cx="9295800" cy="4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None/>
            </a:pPr>
            <a:r>
              <a:rPr lang="en-US" sz="4400" b="1">
                <a:solidFill>
                  <a:srgbClr val="2A5DA1"/>
                </a:solidFill>
              </a:rPr>
              <a:t>Introduction</a:t>
            </a:r>
            <a:endParaRPr/>
          </a:p>
          <a:p>
            <a:pPr marL="1219200" lvl="1" indent="-622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Machine Learning has been applied to biomedical and genetics research</a:t>
            </a:r>
            <a:endParaRPr sz="4000"/>
          </a:p>
          <a:p>
            <a:pPr marL="1219200" lvl="1" indent="-6223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DNA sequencing is used to develop antibiotics for bacterial infections</a:t>
            </a:r>
            <a:endParaRPr sz="4000"/>
          </a:p>
        </p:txBody>
      </p:sp>
      <p:cxnSp>
        <p:nvCxnSpPr>
          <p:cNvPr id="38" name="Google Shape;38;p1"/>
          <p:cNvCxnSpPr/>
          <p:nvPr/>
        </p:nvCxnSpPr>
        <p:spPr>
          <a:xfrm>
            <a:off x="11628895" y="18147757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1"/>
          <p:cNvCxnSpPr/>
          <p:nvPr/>
        </p:nvCxnSpPr>
        <p:spPr>
          <a:xfrm>
            <a:off x="22474238" y="10693188"/>
            <a:ext cx="9644700" cy="0"/>
          </a:xfrm>
          <a:prstGeom prst="straightConnector1">
            <a:avLst/>
          </a:prstGeom>
          <a:noFill/>
          <a:ln w="12700" cap="flat" cmpd="sng">
            <a:solidFill>
              <a:srgbClr val="2A5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"/>
          <p:cNvSpPr txBox="1"/>
          <p:nvPr/>
        </p:nvSpPr>
        <p:spPr>
          <a:xfrm>
            <a:off x="896717" y="18594931"/>
            <a:ext cx="9325200" cy="106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2A5DA1"/>
                </a:solidFill>
              </a:rPr>
              <a:t>Motivation and Related Works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Gene sequencing needs to be done accurately and efficiently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Delay in gene identification drastically increases patient risk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Dhinda et al. were the first to use this dataset on multiple machine learning methods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Chen and Boggess compared performances of neural networks on gene classification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Wang developed a sequential self-optimization structure and bootstrapping technique to improve accuracy</a:t>
            </a:r>
            <a:endParaRPr sz="4000"/>
          </a:p>
        </p:txBody>
      </p:sp>
      <p:sp>
        <p:nvSpPr>
          <p:cNvPr id="41" name="Google Shape;41;p1"/>
          <p:cNvSpPr txBox="1"/>
          <p:nvPr/>
        </p:nvSpPr>
        <p:spPr>
          <a:xfrm>
            <a:off x="11745840" y="4892969"/>
            <a:ext cx="9325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2A5DA1"/>
                </a:solidFill>
              </a:rPr>
              <a:t>Dataset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“Microbes Dataset” from Kaggle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30,527 instances in the full dataset with about 84% duplicates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4,874 unique instances for subset dataset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25 different attributes</a:t>
            </a:r>
            <a:endParaRPr sz="4000"/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10 different microbes as target values</a:t>
            </a:r>
            <a:endParaRPr sz="4000"/>
          </a:p>
        </p:txBody>
      </p:sp>
      <p:sp>
        <p:nvSpPr>
          <p:cNvPr id="42" name="Google Shape;42;p1"/>
          <p:cNvSpPr txBox="1"/>
          <p:nvPr/>
        </p:nvSpPr>
        <p:spPr>
          <a:xfrm>
            <a:off x="11745827" y="18519931"/>
            <a:ext cx="9325200" cy="12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2A5DA1"/>
                </a:solidFill>
              </a:rPr>
              <a:t>Experiment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Processing dataset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Balanced sample size with SMOTE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Scaled attribute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80% and 20% split of the data</a:t>
            </a:r>
            <a:endParaRPr sz="4000"/>
          </a:p>
          <a:p>
            <a:pPr marL="457200" marR="0" lvl="0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K-Nearest Neighbor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Varied number of neighbors from 3 to 30 in increments of 3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Compare “uniform” and “distance” weights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Repeated 10 times for timing</a:t>
            </a:r>
            <a:endParaRPr sz="4000"/>
          </a:p>
          <a:p>
            <a:pPr marL="457200" marR="0" lvl="0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Multilayer Perceptron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Varied number of hidden layers from 10 to 50 in increments of 10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○"/>
            </a:pPr>
            <a:r>
              <a:rPr lang="en-US" sz="4000"/>
              <a:t>Repeated 5 times for timing</a:t>
            </a:r>
            <a:endParaRPr sz="4000"/>
          </a:p>
        </p:txBody>
      </p:sp>
      <p:sp>
        <p:nvSpPr>
          <p:cNvPr id="43" name="Google Shape;43;p1"/>
          <p:cNvSpPr txBox="1">
            <a:spLocks noGrp="1"/>
          </p:cNvSpPr>
          <p:nvPr>
            <p:ph type="body" idx="5"/>
          </p:nvPr>
        </p:nvSpPr>
        <p:spPr>
          <a:xfrm>
            <a:off x="33453575" y="4892975"/>
            <a:ext cx="9309000" cy="8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None/>
            </a:pPr>
            <a:r>
              <a:rPr lang="en-US" sz="4400" b="1">
                <a:solidFill>
                  <a:srgbClr val="2A5DA1"/>
                </a:solidFill>
              </a:rPr>
              <a:t>Summary</a:t>
            </a:r>
            <a:endParaRPr/>
          </a:p>
          <a:p>
            <a:pPr marL="45720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K-Nearest Neighbor has the highest accuracy and lower runtime compared to other two methods</a:t>
            </a:r>
            <a:endParaRPr sz="4000"/>
          </a:p>
          <a:p>
            <a:pPr marL="457200" lvl="0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Since no training is involved in K-nearest neighbor, this method had a lower runtime</a:t>
            </a:r>
            <a:endParaRPr sz="4000"/>
          </a:p>
          <a:p>
            <a:pPr marL="457200" lvl="0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Using the subset dataset provided quicker runtimes</a:t>
            </a:r>
            <a:endParaRPr sz="4000"/>
          </a:p>
          <a:p>
            <a:pPr marL="457200" lvl="0" indent="-482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•"/>
            </a:pPr>
            <a:r>
              <a:rPr lang="en-US" sz="4000"/>
              <a:t>Due to the nature of the problem, a K-nearest neighbor model is suggested</a:t>
            </a:r>
            <a:endParaRPr sz="4000"/>
          </a:p>
        </p:txBody>
      </p:sp>
      <p:sp>
        <p:nvSpPr>
          <p:cNvPr id="44" name="Google Shape;44;p1"/>
          <p:cNvSpPr/>
          <p:nvPr/>
        </p:nvSpPr>
        <p:spPr>
          <a:xfrm>
            <a:off x="604470" y="30439020"/>
            <a:ext cx="3089100" cy="17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38399250" y="643550"/>
            <a:ext cx="4930500" cy="2123700"/>
          </a:xfrm>
          <a:prstGeom prst="rect">
            <a:avLst/>
          </a:prstGeom>
          <a:solidFill>
            <a:srgbClr val="2F4BB0"/>
          </a:solidFill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10482"/>
          <a:stretch/>
        </p:blipFill>
        <p:spPr>
          <a:xfrm>
            <a:off x="11169810" y="11811091"/>
            <a:ext cx="10524391" cy="5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22460671" y="5577240"/>
            <a:ext cx="9644700" cy="4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Gradient Boosting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Number of boosting steps set to 1000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Learning rate of 0.1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Base learner depth of 3</a:t>
            </a:r>
            <a:endParaRPr sz="4000"/>
          </a:p>
          <a:p>
            <a:pPr marL="914400" lvl="1" indent="-482600" algn="l" rtl="0">
              <a:spcBef>
                <a:spcPts val="2000"/>
              </a:spcBef>
              <a:spcAft>
                <a:spcPts val="2000"/>
              </a:spcAft>
              <a:buSzPts val="4000"/>
              <a:buChar char="○"/>
            </a:pPr>
            <a:r>
              <a:rPr lang="en-US" sz="4000">
                <a:solidFill>
                  <a:schemeClr val="dk1"/>
                </a:solidFill>
              </a:rPr>
              <a:t>Ran one time for full dataset and subset dataset</a:t>
            </a:r>
            <a:endParaRPr sz="4000"/>
          </a:p>
        </p:txBody>
      </p:sp>
      <p:sp>
        <p:nvSpPr>
          <p:cNvPr id="48" name="Google Shape;48;p1"/>
          <p:cNvSpPr txBox="1"/>
          <p:nvPr/>
        </p:nvSpPr>
        <p:spPr>
          <a:xfrm>
            <a:off x="22355910" y="18313050"/>
            <a:ext cx="10097700" cy="51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Multilayer Perceptron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○"/>
            </a:pPr>
            <a:r>
              <a:rPr lang="en-US" sz="4000"/>
              <a:t>Increase in hidden layer increases the accuracy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Char char="○"/>
            </a:pPr>
            <a:r>
              <a:rPr lang="en-US" sz="4000">
                <a:solidFill>
                  <a:schemeClr val="dk1"/>
                </a:solidFill>
              </a:rPr>
              <a:t>Runtime of subset is higher then full dataset</a:t>
            </a:r>
            <a:endParaRPr sz="4000">
              <a:solidFill>
                <a:schemeClr val="dk1"/>
              </a:solidFill>
            </a:endParaRPr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4000"/>
              <a:buChar char="○"/>
            </a:pPr>
            <a:r>
              <a:rPr lang="en-US" sz="4000">
                <a:solidFill>
                  <a:schemeClr val="dk1"/>
                </a:solidFill>
              </a:rPr>
              <a:t>97.8% accuracy obtained using 500 hidden layer on the full dataset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 t="3806" b="72678"/>
          <a:stretch/>
        </p:blipFill>
        <p:spPr>
          <a:xfrm>
            <a:off x="22247750" y="16482171"/>
            <a:ext cx="10097700" cy="147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22827315" y="11056094"/>
            <a:ext cx="9325200" cy="5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DA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2A5DA1"/>
                </a:solidFill>
              </a:rPr>
              <a:t>Results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K-Nearest Neighbor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Hi</a:t>
            </a:r>
            <a:r>
              <a:rPr lang="en-US" sz="4000">
                <a:solidFill>
                  <a:schemeClr val="dk1"/>
                </a:solidFill>
              </a:rPr>
              <a:t>ghest accuracy obtained for three neighbor for both full dataset and subset dataset.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4000"/>
              <a:buChar char="○"/>
            </a:pPr>
            <a:r>
              <a:rPr lang="en-US" sz="4000"/>
              <a:t>Dis</a:t>
            </a:r>
            <a:r>
              <a:rPr lang="en-US" sz="4000">
                <a:solidFill>
                  <a:schemeClr val="dk1"/>
                </a:solidFill>
              </a:rPr>
              <a:t>tant weight function produces highest accuracy</a:t>
            </a:r>
            <a:endParaRPr sz="4000"/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5">
            <a:alphaModFix/>
          </a:blip>
          <a:srcRect t="3622" b="71697"/>
          <a:stretch/>
        </p:blipFill>
        <p:spPr>
          <a:xfrm>
            <a:off x="22247788" y="23844862"/>
            <a:ext cx="10035494" cy="14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2443090" y="25677480"/>
            <a:ext cx="9644700" cy="4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00" rIns="91850" bIns="45900" anchor="t" anchorCtr="0">
            <a:sp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/>
              <a:t>Gradient Boosting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Full dataset accuracy: 98.5%</a:t>
            </a:r>
            <a:endParaRPr sz="4000"/>
          </a:p>
          <a:p>
            <a:pPr marL="914400" marR="0" lvl="1" indent="-482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Full dataset time: about 200 seconds</a:t>
            </a:r>
            <a:endParaRPr sz="4000"/>
          </a:p>
          <a:p>
            <a:pPr marL="914400" lvl="1" indent="-482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Char char="○"/>
            </a:pPr>
            <a:r>
              <a:rPr lang="en-US" sz="4000">
                <a:solidFill>
                  <a:schemeClr val="dk1"/>
                </a:solidFill>
              </a:rPr>
              <a:t>Subset dataset accuracy: 85.4%</a:t>
            </a:r>
            <a:endParaRPr sz="4000">
              <a:solidFill>
                <a:schemeClr val="dk1"/>
              </a:solidFill>
            </a:endParaRPr>
          </a:p>
          <a:p>
            <a:pPr marL="914400" lvl="1" indent="-4826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4000"/>
              <a:buChar char="○"/>
            </a:pPr>
            <a:r>
              <a:rPr lang="en-US" sz="4000">
                <a:solidFill>
                  <a:schemeClr val="dk1"/>
                </a:solidFill>
              </a:rPr>
              <a:t>Subset dataset time: about 316 seconds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Leah</dc:creator>
  <cp:lastModifiedBy>Kumar, Gaurav</cp:lastModifiedBy>
  <cp:revision>1</cp:revision>
  <dcterms:created xsi:type="dcterms:W3CDTF">2018-05-17T16:02:52Z</dcterms:created>
  <dcterms:modified xsi:type="dcterms:W3CDTF">2024-02-17T21:52:38Z</dcterms:modified>
</cp:coreProperties>
</file>