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U2LDf5DmosLVe2RtiyRPxuR7y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236C82-6DA0-4930-9637-F5B1F9D7D16E}">
  <a:tblStyle styleId="{8E236C82-6DA0-4930-9637-F5B1F9D7D1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C3EE7F8-FB81-42D5-A288-8A28D8867C9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67ee03bb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467ee03b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467ee03bb0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67ee03bb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467ee03b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2467ee03bb0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67ee03bb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467ee03b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467ee03bb0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67ee03bb0_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467ee03bb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467ee03bb0_2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67ee03bb0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467ee03bb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467ee03bb0_2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2" type="body"/>
          </p:nvPr>
        </p:nvSpPr>
        <p:spPr>
          <a:xfrm>
            <a:off x="1371600" y="2343150"/>
            <a:ext cx="6477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>
                <a:solidFill>
                  <a:srgbClr val="00B0F0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/>
          <p:nvPr>
            <p:ph idx="2" type="pic"/>
          </p:nvPr>
        </p:nvSpPr>
        <p:spPr>
          <a:xfrm>
            <a:off x="457200" y="451329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8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–"/>
              <a:defRPr sz="2400">
                <a:solidFill>
                  <a:srgbClr val="006096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•"/>
              <a:defRPr sz="2000">
                <a:solidFill>
                  <a:srgbClr val="006096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 sz="1800">
                <a:solidFill>
                  <a:srgbClr val="006096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 sz="1800">
                <a:solidFill>
                  <a:srgbClr val="00609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–"/>
              <a:defRPr sz="2400">
                <a:solidFill>
                  <a:srgbClr val="006096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•"/>
              <a:defRPr sz="2000">
                <a:solidFill>
                  <a:srgbClr val="006096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 sz="1800">
                <a:solidFill>
                  <a:srgbClr val="006096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 sz="1800">
                <a:solidFill>
                  <a:srgbClr val="00609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22"/>
          <p:cNvSpPr txBox="1"/>
          <p:nvPr>
            <p:ph idx="3" type="body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2"/>
          <p:cNvSpPr txBox="1"/>
          <p:nvPr>
            <p:ph idx="4" type="body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3505200" y="4781550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3348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457201" y="501411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3575050" y="514349"/>
            <a:ext cx="511175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–"/>
              <a:defRPr sz="2800">
                <a:solidFill>
                  <a:srgbClr val="006096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»"/>
              <a:defRPr sz="2000">
                <a:solidFill>
                  <a:srgbClr val="006096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457201" y="1504950"/>
            <a:ext cx="3008313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4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nn.com/2023/02/06/health/hospitals-full-not-covid/index.html" TargetMode="External"/><Relationship Id="rId4" Type="http://schemas.openxmlformats.org/officeDocument/2006/relationships/hyperlink" Target="https://www.kaggle.com/datasets/vetrirah/av-healthcare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304800" y="79041"/>
            <a:ext cx="88392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Patient Length of Stay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Hospital</a:t>
            </a:r>
            <a:endParaRPr b="0" i="0" sz="1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(Group 2) </a:t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Sabrina Casas</a:t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Bhavya Arora</a:t>
            </a:r>
            <a:br>
              <a:rPr b="1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Komali Challa</a:t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Gaurav Kumar</a:t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Elisha Shrestha</a:t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Olushola Soyoye</a:t>
            </a: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rgbClr val="0070C0"/>
                </a:solidFill>
              </a:rPr>
              <a:t>‹#›</a:t>
            </a:fld>
            <a:endParaRPr>
              <a:solidFill>
                <a:srgbClr val="0070C0"/>
              </a:solidFill>
            </a:endParaRPr>
          </a:p>
        </p:txBody>
      </p:sp>
      <p:sp>
        <p:nvSpPr>
          <p:cNvPr id="138" name="Google Shape;138;p7"/>
          <p:cNvSpPr txBox="1"/>
          <p:nvPr>
            <p:ph type="title"/>
          </p:nvPr>
        </p:nvSpPr>
        <p:spPr>
          <a:xfrm>
            <a:off x="609600" y="682625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Potential Reasons For Low Classification Accuracy</a:t>
            </a:r>
            <a:br>
              <a:rPr b="1" lang="en-US" sz="3600">
                <a:solidFill>
                  <a:srgbClr val="0070C0"/>
                </a:solidFill>
              </a:rPr>
            </a:br>
            <a:br>
              <a:rPr b="1" lang="en-US" sz="3600">
                <a:solidFill>
                  <a:srgbClr val="0070C0"/>
                </a:solidFill>
              </a:rPr>
            </a:br>
            <a:endParaRPr b="1" sz="3600">
              <a:solidFill>
                <a:srgbClr val="0070C0"/>
              </a:solidFill>
            </a:endParaRPr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457200" y="1276350"/>
            <a:ext cx="8229600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Insufficient number of trees in the forest.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Overfitting due to excessive depth of the decision tree.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Lack of regularization to prevent overfitting.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Insufficient number of boosting rounds.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b="1" i="0" lang="en-US" sz="1800" u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Imbalanced class distribution in the training data.</a:t>
            </a:r>
            <a:endParaRPr b="1">
              <a:solidFill>
                <a:srgbClr val="980000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Incorrect hyperparameter tuning.</a:t>
            </a:r>
            <a:br>
              <a:rPr b="0" lang="en-US">
                <a:solidFill>
                  <a:srgbClr val="0070C0"/>
                </a:solidFill>
              </a:rPr>
            </a:b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2"/>
          <p:cNvSpPr txBox="1"/>
          <p:nvPr>
            <p:ph type="title"/>
          </p:nvPr>
        </p:nvSpPr>
        <p:spPr>
          <a:xfrm>
            <a:off x="381000" y="-19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SMOTE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273200" y="861175"/>
            <a:ext cx="866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rPr>
              <a:t>Synthetic Minority Oversampling TEchnique</a:t>
            </a:r>
            <a:endParaRPr b="1" i="0" sz="1700" u="none" cap="none" strike="noStrike">
              <a:solidFill>
                <a:srgbClr val="0060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60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rPr>
              <a:t>This technique generates synthetic data for the minority class. SMOTE works by randomly picking a point from the minority class and computing the k-nearest neighbors for this point. The synthetic points are added between the chosen point and its neighbors.</a:t>
            </a:r>
            <a:endParaRPr b="0" i="0" sz="1700" u="none" cap="none" strike="noStrike">
              <a:solidFill>
                <a:srgbClr val="0060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60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000" y="2514425"/>
            <a:ext cx="5604387" cy="170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9"/>
          <p:cNvSpPr txBox="1"/>
          <p:nvPr>
            <p:ph type="title"/>
          </p:nvPr>
        </p:nvSpPr>
        <p:spPr>
          <a:xfrm>
            <a:off x="533400" y="142081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Recategorization</a:t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600700" y="1210775"/>
            <a:ext cx="5287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rPr>
              <a:t>This technique involves dividing the target class into distinct categories based on the duration of stay.</a:t>
            </a:r>
            <a:endParaRPr b="0" i="0" sz="1700" u="none" cap="none" strike="noStrike">
              <a:solidFill>
                <a:srgbClr val="0060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0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006096"/>
                </a:solidFill>
                <a:latin typeface="Arial"/>
                <a:ea typeface="Arial"/>
                <a:cs typeface="Arial"/>
                <a:sym typeface="Arial"/>
              </a:rPr>
              <a:t>We partition the stay duration into three categories: 0-20 days as 0; 21-60 days as 1 ; and 61-100+ days as 2. </a:t>
            </a:r>
            <a:endParaRPr b="0" i="0" sz="1700" u="none" cap="none" strike="noStrike">
              <a:solidFill>
                <a:srgbClr val="0060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600" y="417950"/>
            <a:ext cx="2440350" cy="39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US" sz="1900"/>
              <a:t>‹#›</a:t>
            </a:fld>
            <a:endParaRPr sz="1900"/>
          </a:p>
        </p:txBody>
      </p:sp>
      <p:graphicFrame>
        <p:nvGraphicFramePr>
          <p:cNvPr id="161" name="Google Shape;161;p13"/>
          <p:cNvGraphicFramePr/>
          <p:nvPr/>
        </p:nvGraphicFramePr>
        <p:xfrm>
          <a:off x="990600" y="793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{FC3EE7F8-FB81-42D5-A288-8A28D8867C96}</a:tableStyleId>
              </a:tblPr>
              <a:tblGrid>
                <a:gridCol w="1675950"/>
                <a:gridCol w="895000"/>
                <a:gridCol w="903775"/>
                <a:gridCol w="1579425"/>
                <a:gridCol w="2184850"/>
              </a:tblGrid>
              <a:tr h="23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 </a:t>
                      </a:r>
                      <a:endParaRPr sz="15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US" sz="1150" u="none" cap="none" strike="noStrike">
                          <a:solidFill>
                            <a:srgbClr val="0000FF"/>
                          </a:solidFill>
                        </a:rPr>
                        <a:t>Initial</a:t>
                      </a:r>
                      <a:r>
                        <a:rPr lang="en-US" sz="1300" u="none" cap="none" strike="noStrike"/>
                        <a:t> </a:t>
                      </a:r>
                      <a:endParaRPr sz="15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i="0" lang="en-US" sz="115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SMOTE</a:t>
                      </a: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i="0" lang="en-US" sz="115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Recategorization</a:t>
                      </a: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i="0" lang="en-US" sz="115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Recategorization + SMOTE</a:t>
                      </a: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RandomForestClassifier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33.83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64.61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56.09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66.25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KNeighborsClassifier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29.53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51.81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54.84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66.29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LogisticRegression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36.08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34.29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56.85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58.87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DecisionTreeClassifier</a:t>
                      </a: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28.56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63.02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51.3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61.46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GaussianNB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29.79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18.56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29.97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53.36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41.32</a:t>
                      </a: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45.04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60.73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68.44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</a:txBody>
                  <a:tcPr marT="27975" marB="27975" marR="27975" marL="279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13"/>
          <p:cNvSpPr txBox="1"/>
          <p:nvPr>
            <p:ph type="title"/>
          </p:nvPr>
        </p:nvSpPr>
        <p:spPr>
          <a:xfrm>
            <a:off x="2743200" y="0"/>
            <a:ext cx="259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Results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5"/>
          <p:cNvSpPr txBox="1"/>
          <p:nvPr>
            <p:ph type="title"/>
          </p:nvPr>
        </p:nvSpPr>
        <p:spPr>
          <a:xfrm>
            <a:off x="304800" y="23367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&amp; Future Work</a:t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318250" y="1175500"/>
            <a:ext cx="443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Hyperparameter tuning</a:t>
            </a:r>
            <a:endParaRPr b="0" i="0" sz="16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b="0" i="0" sz="16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Source data from other health departments</a:t>
            </a:r>
            <a:endParaRPr b="0" i="0" sz="16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67ee03bb0_0_1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g2467ee03bb0_0_18"/>
          <p:cNvSpPr txBox="1"/>
          <p:nvPr>
            <p:ph type="title"/>
          </p:nvPr>
        </p:nvSpPr>
        <p:spPr>
          <a:xfrm>
            <a:off x="457200" y="5143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77" name="Google Shape;177;g2467ee03bb0_0_18"/>
          <p:cNvSpPr txBox="1"/>
          <p:nvPr>
            <p:ph idx="1" type="body"/>
          </p:nvPr>
        </p:nvSpPr>
        <p:spPr>
          <a:xfrm>
            <a:off x="457200" y="15430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The virus threat is easing, but US hospitals are still as full as ever | CNN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Health Care Analytics - 2 | Kaggle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>
            <p:ph type="title"/>
          </p:nvPr>
        </p:nvSpPr>
        <p:spPr>
          <a:xfrm>
            <a:off x="457200" y="-57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432066" y="9715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6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The Covid-19 Pandemic has spanned over 3 years. The healthcare system in the U.S. has been strained and has received special attention because of it.</a:t>
            </a:r>
            <a:endParaRPr sz="1600">
              <a:solidFill>
                <a:srgbClr val="37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6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There’s need to improve the efficiency of healthcare management in a hospital and one critical parameter for this is to observe and predict patient</a:t>
            </a:r>
            <a:r>
              <a:rPr b="1" lang="en-US" sz="16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length of stay (LOS)</a:t>
            </a:r>
            <a:r>
              <a:rPr lang="en-US" sz="16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37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6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Hospitals can identify patients with high LOS risk (patients who will stay longer) at the time of admission.</a:t>
            </a:r>
            <a:endParaRPr sz="1600">
              <a:solidFill>
                <a:srgbClr val="37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6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Treatment plan can be adjusted to reduce LOS and reduce the risk of staff/visitor infection.</a:t>
            </a:r>
            <a:endParaRPr sz="1600">
              <a:solidFill>
                <a:srgbClr val="37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6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Also this information helps with practicalities such as planning space and bed allotment.</a:t>
            </a:r>
            <a:endParaRPr sz="1600">
              <a:solidFill>
                <a:srgbClr val="37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6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37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t/>
            </a:r>
            <a:endParaRPr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67ee03bb0_0_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g2467ee03bb0_0_2"/>
          <p:cNvSpPr txBox="1"/>
          <p:nvPr>
            <p:ph type="title"/>
          </p:nvPr>
        </p:nvSpPr>
        <p:spPr>
          <a:xfrm>
            <a:off x="411000" y="20775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 </a:t>
            </a:r>
            <a:endParaRPr/>
          </a:p>
        </p:txBody>
      </p:sp>
      <p:sp>
        <p:nvSpPr>
          <p:cNvPr id="81" name="Google Shape;81;g2467ee03bb0_0_2"/>
          <p:cNvSpPr txBox="1"/>
          <p:nvPr>
            <p:ph idx="1" type="body"/>
          </p:nvPr>
        </p:nvSpPr>
        <p:spPr>
          <a:xfrm>
            <a:off x="411000" y="915300"/>
            <a:ext cx="82296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alleviate  the strain on the healthcare system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On staff and resources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Improve the efficiency of health care logistics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Reports claiming there is still a bed shortage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&amp; Context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0" y="11239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20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Dataset (Kaggle): Healthcare Analytics II.</a:t>
            </a:r>
            <a:endParaRPr/>
          </a:p>
          <a:p>
            <a:pPr indent="-342900" lvl="0" marL="520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Dataset size: 318,438 entries.</a:t>
            </a:r>
            <a:endParaRPr/>
          </a:p>
          <a:p>
            <a:pPr indent="-342900" lvl="0" marL="520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r>
              <a:rPr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to analyze the LOS of patients to optimize resource allocation and improve hospital functioning.</a:t>
            </a:r>
            <a:endParaRPr/>
          </a:p>
          <a:p>
            <a:pPr indent="-342900" lvl="0" marL="520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predictor 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variables,</a:t>
            </a:r>
            <a:r>
              <a:rPr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used </a:t>
            </a:r>
            <a:r>
              <a:rPr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used for predicti</a:t>
            </a:r>
            <a:r>
              <a:rPr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mod</a:t>
            </a:r>
            <a:r>
              <a:rPr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520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arget variable: 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‘Stay’ – LOS </a:t>
            </a:r>
            <a:r>
              <a:rPr lang="en-US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18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patients is classified into 11 different classes, ranging from 0-10 days to more than 100 days.</a:t>
            </a:r>
            <a:endParaRPr/>
          </a:p>
          <a:p>
            <a:pPr indent="-2286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67ee03bb0_0_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/>
              <a:t>‹#›</a:t>
            </a:fld>
            <a:endParaRPr sz="1300"/>
          </a:p>
        </p:txBody>
      </p:sp>
      <p:sp>
        <p:nvSpPr>
          <p:cNvPr id="95" name="Google Shape;95;g2467ee03bb0_0_9"/>
          <p:cNvSpPr txBox="1"/>
          <p:nvPr>
            <p:ph type="title"/>
          </p:nvPr>
        </p:nvSpPr>
        <p:spPr>
          <a:xfrm>
            <a:off x="304150" y="-2081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Data preprocessing</a:t>
            </a:r>
            <a:endParaRPr sz="2700"/>
          </a:p>
        </p:txBody>
      </p:sp>
      <p:sp>
        <p:nvSpPr>
          <p:cNvPr id="96" name="Google Shape;96;g2467ee03bb0_0_9"/>
          <p:cNvSpPr txBox="1"/>
          <p:nvPr/>
        </p:nvSpPr>
        <p:spPr>
          <a:xfrm>
            <a:off x="1203750" y="5094725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467ee03bb0_0_9"/>
          <p:cNvSpPr txBox="1"/>
          <p:nvPr/>
        </p:nvSpPr>
        <p:spPr>
          <a:xfrm>
            <a:off x="1356150" y="5247125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g2467ee03bb0_0_9"/>
          <p:cNvGraphicFramePr/>
          <p:nvPr/>
        </p:nvGraphicFramePr>
        <p:xfrm>
          <a:off x="122025" y="6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{8E236C82-6DA0-4930-9637-F5B1F9D7D16E}</a:tableStyleId>
              </a:tblPr>
              <a:tblGrid>
                <a:gridCol w="1650125"/>
                <a:gridCol w="2964775"/>
              </a:tblGrid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case_id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Case_ID registered in Hospital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Hospital_code</a:t>
                      </a:r>
                      <a:endParaRPr sz="1200" u="none" cap="none" strike="noStrike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 code for the Hospital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Hospital_type_code</a:t>
                      </a:r>
                      <a:endParaRPr sz="1200" u="none" cap="none" strike="noStrike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 code for the type of Hospital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B0F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City_Code_Hospital</a:t>
                      </a:r>
                      <a:endParaRPr sz="12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Code of the Hospital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B0F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Hospital_region_code</a:t>
                      </a:r>
                      <a:endParaRPr sz="12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Region Code of the Hospital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8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Available Extra Rooms in Hospital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Extra rooms available in the Hospital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 overlooking the case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Ward_Type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for the Ward type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Ward_Facility_Code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for the Ward Facility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Bed_Grade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 of Bed in the Ward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graphicFrame>
        <p:nvGraphicFramePr>
          <p:cNvPr id="99" name="Google Shape;99;g2467ee03bb0_0_9"/>
          <p:cNvGraphicFramePr/>
          <p:nvPr/>
        </p:nvGraphicFramePr>
        <p:xfrm>
          <a:off x="5056800" y="6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{8E236C82-6DA0-4930-9637-F5B1F9D7D16E}</a:tableStyleId>
              </a:tblPr>
              <a:tblGrid>
                <a:gridCol w="1384350"/>
                <a:gridCol w="2412950"/>
              </a:tblGrid>
              <a:tr h="3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patientid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 Patient Id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City_Code_Patient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Code for the patient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Admission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Admission Type registered by the Hospital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Severity of Illness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Severity of the illness recorded at the time of admission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Visitors with Patient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Visitors with the patient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the patient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Admission_Deposit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Deposit at the Admission Time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</a:t>
                      </a:r>
                      <a:endParaRPr b="1" sz="1200" u="none" cap="none" strike="noStrike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 Days by the patient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g2467ee03bb0_0_9"/>
          <p:cNvSpPr txBox="1"/>
          <p:nvPr/>
        </p:nvSpPr>
        <p:spPr>
          <a:xfrm>
            <a:off x="0" y="3955150"/>
            <a:ext cx="888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428 duplicate entries removed. </a:t>
            </a:r>
            <a:endParaRPr b="1" i="0" sz="14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Final dataset: 318,010 entries.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75" y="514350"/>
            <a:ext cx="3989024" cy="372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0" y="450525"/>
            <a:ext cx="3585424" cy="4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67ee03bb0_2_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g2467ee03bb0_2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4146373" cy="233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467ee03bb0_2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75" y="2571750"/>
            <a:ext cx="2884827" cy="189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467ee03bb0_2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9700" y="2485850"/>
            <a:ext cx="3557151" cy="197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467ee03bb0_2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5650" y="152400"/>
            <a:ext cx="3461201" cy="17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67ee03bb0_2_2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g2467ee03bb0_2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4014950" cy="40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467ee03bb0_2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0375" y="136050"/>
            <a:ext cx="4671850" cy="40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rgbClr val="0070C0"/>
                </a:solidFill>
              </a:rPr>
              <a:t>‹#›</a:t>
            </a:fld>
            <a:endParaRPr sz="2000">
              <a:solidFill>
                <a:srgbClr val="0070C0"/>
              </a:solidFill>
            </a:endParaRPr>
          </a:p>
        </p:txBody>
      </p:sp>
      <p:graphicFrame>
        <p:nvGraphicFramePr>
          <p:cNvPr id="131" name="Google Shape;131;p6"/>
          <p:cNvGraphicFramePr/>
          <p:nvPr/>
        </p:nvGraphicFramePr>
        <p:xfrm>
          <a:off x="2506425" y="247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{FC3EE7F8-FB81-42D5-A288-8A28D8867C96}</a:tableStyleId>
              </a:tblPr>
              <a:tblGrid>
                <a:gridCol w="2359275"/>
                <a:gridCol w="1252600"/>
              </a:tblGrid>
              <a:tr h="22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50"/>
                        <a:buFont typeface="Arial"/>
                        <a:buNone/>
                      </a:pPr>
                      <a:r>
                        <a:rPr b="1" i="0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50"/>
                        <a:buFont typeface="Arial"/>
                        <a:buNone/>
                      </a:pPr>
                      <a:r>
                        <a:rPr b="1" i="0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RandomForestClassifier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33.83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KNeighborsClassifier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29.53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LogisticRegression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36.08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DecisionTreeClassifier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28.56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GaussianNB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29.79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41.32</a:t>
                      </a:r>
                      <a:endParaRPr sz="16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31525" marB="31525" marR="31525" marL="315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6"/>
          <p:cNvSpPr/>
          <p:nvPr/>
        </p:nvSpPr>
        <p:spPr>
          <a:xfrm>
            <a:off x="-5100543" y="19294"/>
            <a:ext cx="18229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2014-12-16T17:00:44Z</dcterms:created>
  <dc:creator>Gail Armstrong</dc:creator>
</cp:coreProperties>
</file>