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2" r:id="rId1"/>
  </p:sldMasterIdLst>
  <p:notesMasterIdLst>
    <p:notesMasterId r:id="rId11"/>
  </p:notesMasterIdLst>
  <p:sldIdLst>
    <p:sldId id="256" r:id="rId2"/>
    <p:sldId id="258" r:id="rId3"/>
    <p:sldId id="259"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p:scale>
          <a:sx n="101" d="100"/>
          <a:sy n="101" d="100"/>
        </p:scale>
        <p:origin x="100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45135-6864-1043-B607-76C583D23355}" type="datetimeFigureOut">
              <a:rPr lang="en-DE" smtClean="0"/>
              <a:t>31.03.24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D3BA9-0E8A-D541-AB1A-1D2638DC0C91}" type="slidenum">
              <a:rPr lang="en-DE" smtClean="0"/>
              <a:t>‹#›</a:t>
            </a:fld>
            <a:endParaRPr lang="en-DE"/>
          </a:p>
        </p:txBody>
      </p:sp>
    </p:spTree>
    <p:extLst>
      <p:ext uri="{BB962C8B-B14F-4D97-AF65-F5344CB8AC3E}">
        <p14:creationId xmlns:p14="http://schemas.microsoft.com/office/powerpoint/2010/main" val="43401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B5FD3BA9-0E8A-D541-AB1A-1D2638DC0C91}" type="slidenum">
              <a:rPr lang="en-DE" smtClean="0"/>
              <a:t>1</a:t>
            </a:fld>
            <a:endParaRPr lang="en-DE"/>
          </a:p>
        </p:txBody>
      </p:sp>
    </p:spTree>
    <p:extLst>
      <p:ext uri="{BB962C8B-B14F-4D97-AF65-F5344CB8AC3E}">
        <p14:creationId xmlns:p14="http://schemas.microsoft.com/office/powerpoint/2010/main" val="1976704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3/31/24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5406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3/31/24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0237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3/31/24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278453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3/31/24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376207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3/31/24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205153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3/31/24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555264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3/31/24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932347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3/31/24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57120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3/31/24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3712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3/31/24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3497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3/31/24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181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3/31/24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1608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pPr/>
              <a:t>3/31/24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70507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3/31/24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2759529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3/31/24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9472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3/31/24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69764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CADBD16-5BFB-4D9F-9646-C75D1B53BBB6}" type="datetimeFigureOut">
              <a:rPr lang="en-US" smtClean="0"/>
              <a:t>3/31/24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0154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CADBD16-5BFB-4D9F-9646-C75D1B53BBB6}" type="datetimeFigureOut">
              <a:rPr lang="en-US" smtClean="0"/>
              <a:pPr/>
              <a:t>3/31/24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844203328"/>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F294AF-37C3-8270-0FE1-0EC78E0E597C}"/>
              </a:ext>
            </a:extLst>
          </p:cNvPr>
          <p:cNvSpPr>
            <a:spLocks noGrp="1"/>
          </p:cNvSpPr>
          <p:nvPr>
            <p:ph type="subTitle" idx="1"/>
          </p:nvPr>
        </p:nvSpPr>
        <p:spPr>
          <a:xfrm>
            <a:off x="749596" y="4211863"/>
            <a:ext cx="2679356" cy="1465118"/>
          </a:xfrm>
        </p:spPr>
        <p:txBody>
          <a:bodyPr anchor="b">
            <a:normAutofit/>
          </a:bodyPr>
          <a:lstStyle/>
          <a:p>
            <a:r>
              <a:rPr lang="en-US" dirty="0">
                <a:solidFill>
                  <a:schemeClr val="accent1"/>
                </a:solidFill>
                <a:latin typeface="Times New Roman" panose="02020603050405020304" pitchFamily="18" charset="0"/>
              </a:rPr>
              <a:t>Gaurav Kale(1427213)</a:t>
            </a:r>
            <a:endParaRPr lang="en-DE" dirty="0">
              <a:solidFill>
                <a:schemeClr val="accent1"/>
              </a:solidFill>
            </a:endParaRPr>
          </a:p>
        </p:txBody>
      </p:sp>
      <p:pic>
        <p:nvPicPr>
          <p:cNvPr id="4" name="Picture 3" descr="Coloured pencils inside a pencil holder which is on top of a wood table">
            <a:extLst>
              <a:ext uri="{FF2B5EF4-FFF2-40B4-BE49-F238E27FC236}">
                <a16:creationId xmlns:a16="http://schemas.microsoft.com/office/drawing/2014/main" id="{03A4A176-24E8-DAD9-C65C-19165B23A0A0}"/>
              </a:ext>
            </a:extLst>
          </p:cNvPr>
          <p:cNvPicPr>
            <a:picLocks noChangeAspect="1"/>
          </p:cNvPicPr>
          <p:nvPr/>
        </p:nvPicPr>
        <p:blipFill rotWithShape="1">
          <a:blip r:embed="rId3"/>
          <a:srcRect l="11441" r="-1"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5" name="Title 1">
            <a:extLst>
              <a:ext uri="{FF2B5EF4-FFF2-40B4-BE49-F238E27FC236}">
                <a16:creationId xmlns:a16="http://schemas.microsoft.com/office/drawing/2014/main" id="{F1DBE042-ED50-5AA7-5CB8-4394DC06AEAD}"/>
              </a:ext>
            </a:extLst>
          </p:cNvPr>
          <p:cNvSpPr txBox="1">
            <a:spLocks/>
          </p:cNvSpPr>
          <p:nvPr/>
        </p:nvSpPr>
        <p:spPr>
          <a:xfrm>
            <a:off x="444197" y="562595"/>
            <a:ext cx="7253775" cy="276596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r>
              <a:rPr lang="en-US" sz="4400" dirty="0">
                <a:solidFill>
                  <a:schemeClr val="accent1"/>
                </a:solidFill>
              </a:rPr>
              <a:t>ML23/24-09 Approve Prediction of Multisequence Learning </a:t>
            </a:r>
            <a:endParaRPr lang="en-IN" sz="4400" dirty="0">
              <a:solidFill>
                <a:schemeClr val="accent1"/>
              </a:solidFill>
            </a:endParaRPr>
          </a:p>
        </p:txBody>
      </p:sp>
    </p:spTree>
    <p:extLst>
      <p:ext uri="{BB962C8B-B14F-4D97-AF65-F5344CB8AC3E}">
        <p14:creationId xmlns:p14="http://schemas.microsoft.com/office/powerpoint/2010/main" val="59047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405D8-129B-4AB4-497E-ACECAA5A7007}"/>
              </a:ext>
            </a:extLst>
          </p:cNvPr>
          <p:cNvSpPr>
            <a:spLocks noGrp="1"/>
          </p:cNvSpPr>
          <p:nvPr>
            <p:ph idx="1"/>
          </p:nvPr>
        </p:nvSpPr>
        <p:spPr>
          <a:xfrm>
            <a:off x="776177" y="404037"/>
            <a:ext cx="10271234" cy="5387163"/>
          </a:xfrm>
        </p:spPr>
        <p:txBody>
          <a:bodyPr>
            <a:normAutofit/>
          </a:bodyPr>
          <a:lstStyle/>
          <a:p>
            <a:pPr algn="just">
              <a:buFont typeface="Wingdings" pitchFamily="2" charset="2"/>
              <a:buChar char="§"/>
            </a:pPr>
            <a:r>
              <a:rPr lang="en-GB" b="1" i="0" dirty="0">
                <a:solidFill>
                  <a:srgbClr val="ECECEC"/>
                </a:solidFill>
                <a:effectLst/>
                <a:latin typeface="Söhne"/>
              </a:rPr>
              <a:t>Understanding Multisequence Learning</a:t>
            </a:r>
            <a:r>
              <a:rPr lang="en-GB" b="0" i="0" dirty="0">
                <a:solidFill>
                  <a:srgbClr val="ECECEC"/>
                </a:solidFill>
                <a:effectLst/>
                <a:latin typeface="Söhne"/>
              </a:rPr>
              <a:t>: Multisequence Learning involves training models on datasets that contain multiple sequences of data. This could be in various domains such as time series analysis, natural language processing, genomics, etc.</a:t>
            </a:r>
          </a:p>
          <a:p>
            <a:pPr algn="just">
              <a:buFont typeface="Wingdings" pitchFamily="2" charset="2"/>
              <a:buChar char="§"/>
            </a:pPr>
            <a:r>
              <a:rPr lang="en-GB" b="1" i="0" dirty="0">
                <a:solidFill>
                  <a:srgbClr val="ECECEC"/>
                </a:solidFill>
                <a:effectLst/>
                <a:latin typeface="Söhne"/>
              </a:rPr>
              <a:t>Reading Dataset from Saved File</a:t>
            </a:r>
            <a:r>
              <a:rPr lang="en-GB" b="0" i="0" dirty="0">
                <a:solidFill>
                  <a:srgbClr val="ECECEC"/>
                </a:solidFill>
                <a:effectLst/>
                <a:latin typeface="Söhne"/>
              </a:rPr>
              <a:t>: need to load your dataset from a saved file. This dataset would contain multiple sequences, each representing a series of data points. Depending on the format of data, might use libraries like pandas in Python, C# to read the data into a suitable data structure.</a:t>
            </a:r>
          </a:p>
          <a:p>
            <a:pPr algn="just">
              <a:buFont typeface="Wingdings" pitchFamily="2" charset="2"/>
              <a:buChar char="§"/>
            </a:pPr>
            <a:r>
              <a:rPr lang="en-GB" b="1" i="0" dirty="0">
                <a:solidFill>
                  <a:srgbClr val="ECECEC"/>
                </a:solidFill>
                <a:effectLst/>
                <a:latin typeface="Söhne"/>
              </a:rPr>
              <a:t>Reading Test Dataset  from Saved File</a:t>
            </a:r>
            <a:r>
              <a:rPr lang="en-GB" b="0" i="0" dirty="0">
                <a:solidFill>
                  <a:srgbClr val="ECECEC"/>
                </a:solidFill>
                <a:effectLst/>
                <a:latin typeface="Söhne"/>
              </a:rPr>
              <a:t>: Similar to reading the main dataset, also load your test dataset from a saved file. This test dataset typically consists of </a:t>
            </a:r>
            <a:r>
              <a:rPr lang="en-GB" b="0" i="0" dirty="0" err="1">
                <a:solidFill>
                  <a:srgbClr val="ECECEC"/>
                </a:solidFill>
                <a:effectLst/>
                <a:latin typeface="Söhne"/>
              </a:rPr>
              <a:t>subsequences</a:t>
            </a:r>
            <a:r>
              <a:rPr lang="en-GB" b="0" i="0" dirty="0">
                <a:solidFill>
                  <a:srgbClr val="ECECEC"/>
                </a:solidFill>
                <a:effectLst/>
                <a:latin typeface="Söhne"/>
              </a:rPr>
              <a:t> extracted from the main dataset, which you'll use to evaluate your model's performance.</a:t>
            </a:r>
          </a:p>
          <a:p>
            <a:pPr marL="0" indent="0" algn="just">
              <a:buNone/>
            </a:pPr>
            <a:br>
              <a:rPr lang="en-GB" dirty="0"/>
            </a:br>
            <a:endParaRPr lang="en-DE" dirty="0"/>
          </a:p>
        </p:txBody>
      </p:sp>
    </p:spTree>
    <p:extLst>
      <p:ext uri="{BB962C8B-B14F-4D97-AF65-F5344CB8AC3E}">
        <p14:creationId xmlns:p14="http://schemas.microsoft.com/office/powerpoint/2010/main" val="809685627"/>
      </p:ext>
    </p:extLst>
  </p:cSld>
  <p:clrMapOvr>
    <a:masterClrMapping/>
  </p:clrMapOvr>
  <mc:AlternateContent xmlns:mc="http://schemas.openxmlformats.org/markup-compatibility/2006">
    <mc:Choice xmlns:p14="http://schemas.microsoft.com/office/powerpoint/2010/main" Requires="p14">
      <p:transition spd="slow" p14:dur="2000" advTm="8907"/>
    </mc:Choice>
    <mc:Fallback>
      <p:transition spd="slow" advTm="890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EC238-3114-A58A-06CC-579E7A82FF3B}"/>
              </a:ext>
            </a:extLst>
          </p:cNvPr>
          <p:cNvSpPr>
            <a:spLocks noGrp="1"/>
          </p:cNvSpPr>
          <p:nvPr>
            <p:ph idx="1"/>
          </p:nvPr>
        </p:nvSpPr>
        <p:spPr>
          <a:xfrm>
            <a:off x="769272" y="561753"/>
            <a:ext cx="10767053" cy="4265428"/>
          </a:xfrm>
        </p:spPr>
        <p:txBody>
          <a:bodyPr>
            <a:normAutofit/>
          </a:bodyPr>
          <a:lstStyle/>
          <a:p>
            <a:pPr algn="just"/>
            <a:r>
              <a:rPr lang="en-GB" b="1" i="0" dirty="0">
                <a:solidFill>
                  <a:srgbClr val="ECECEC"/>
                </a:solidFill>
                <a:effectLst/>
                <a:latin typeface="Söhne"/>
              </a:rPr>
              <a:t>Calculating Accuracy of Predicted Element</a:t>
            </a:r>
            <a:r>
              <a:rPr lang="en-GB" b="0" i="0" dirty="0">
                <a:solidFill>
                  <a:srgbClr val="ECECEC"/>
                </a:solidFill>
                <a:effectLst/>
                <a:latin typeface="Söhne"/>
              </a:rPr>
              <a:t>: After training your Multisequence Learning model, use it to make predictions on the test dataset. Then, compare these predictions with the actual values to calculate the accuracy. Depending on your task, accuracy might be calculated differently. For instance, in sequence prediction tasks, you might use metrics like sequence accuracy, F1-score, or others</a:t>
            </a:r>
          </a:p>
          <a:p>
            <a:pPr algn="just"/>
            <a:r>
              <a:rPr lang="en-GB" b="1" i="0" dirty="0">
                <a:solidFill>
                  <a:srgbClr val="ECECEC"/>
                </a:solidFill>
                <a:effectLst/>
                <a:latin typeface="Söhne"/>
              </a:rPr>
              <a:t>	Creating Synthetic Dataset  - </a:t>
            </a:r>
            <a:r>
              <a:rPr lang="en-GB" b="0" i="0" dirty="0">
                <a:solidFill>
                  <a:srgbClr val="ECECEC"/>
                </a:solidFill>
                <a:effectLst/>
                <a:latin typeface="Söhne"/>
              </a:rPr>
              <a:t>: This step involves generating a synthetic dataset where the data points are generated synthetically, possibly through a defined process such as addition. For instance, you might generate sequences of numbers where each element is the sum of the previous elements, creating a dataset suitable for addition-related tasks.</a:t>
            </a:r>
          </a:p>
          <a:p>
            <a:pPr marL="0" indent="0" algn="just">
              <a:buNone/>
            </a:pPr>
            <a:br>
              <a:rPr lang="en-GB" dirty="0"/>
            </a:br>
            <a:endParaRPr lang="en-DE" dirty="0"/>
          </a:p>
        </p:txBody>
      </p:sp>
    </p:spTree>
    <p:extLst>
      <p:ext uri="{BB962C8B-B14F-4D97-AF65-F5344CB8AC3E}">
        <p14:creationId xmlns:p14="http://schemas.microsoft.com/office/powerpoint/2010/main" val="52979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A21EDB4-6921-604B-DDA5-3CF4026A4E83}"/>
              </a:ext>
            </a:extLst>
          </p:cNvPr>
          <p:cNvSpPr txBox="1">
            <a:spLocks/>
          </p:cNvSpPr>
          <p:nvPr/>
        </p:nvSpPr>
        <p:spPr>
          <a:xfrm>
            <a:off x="643192" y="609600"/>
            <a:ext cx="3643674" cy="1905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800" kern="1200" cap="all">
                <a:ln w="3175" cmpd="sng">
                  <a:noFill/>
                </a:ln>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Aft>
                <a:spcPts val="600"/>
              </a:spcAft>
            </a:pPr>
            <a:r>
              <a:rPr lang="en-US" sz="3600" dirty="0">
                <a:effectLst>
                  <a:glow rad="38100">
                    <a:schemeClr val="bg1">
                      <a:lumMod val="65000"/>
                      <a:lumOff val="35000"/>
                      <a:alpha val="40000"/>
                    </a:schemeClr>
                  </a:glow>
                  <a:outerShdw blurRad="28575" dist="38100" dir="14040000" algn="tl" rotWithShape="0">
                    <a:srgbClr val="000000">
                      <a:alpha val="25000"/>
                    </a:srgbClr>
                  </a:outerShdw>
                </a:effectLst>
              </a:rPr>
              <a:t>Execution</a:t>
            </a:r>
          </a:p>
        </p:txBody>
      </p:sp>
      <p:sp>
        <p:nvSpPr>
          <p:cNvPr id="2" name="Content Placeholder 2">
            <a:extLst>
              <a:ext uri="{FF2B5EF4-FFF2-40B4-BE49-F238E27FC236}">
                <a16:creationId xmlns:a16="http://schemas.microsoft.com/office/drawing/2014/main" id="{7C7B58B8-361D-5999-4532-BDA6628D6071}"/>
              </a:ext>
            </a:extLst>
          </p:cNvPr>
          <p:cNvSpPr txBox="1">
            <a:spLocks/>
          </p:cNvSpPr>
          <p:nvPr/>
        </p:nvSpPr>
        <p:spPr>
          <a:xfrm>
            <a:off x="643192" y="2666999"/>
            <a:ext cx="3643674" cy="3216276"/>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spcAft>
                <a:spcPts val="600"/>
              </a:spcAft>
              <a:buClr>
                <a:schemeClr val="accent1"/>
              </a:buClr>
              <a:buSzPct val="100000"/>
              <a:buFont typeface="Arial"/>
              <a:buNone/>
              <a:defRPr sz="2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gn="l">
              <a:buFont typeface="Arial"/>
              <a:buChar char="•"/>
            </a:pPr>
            <a:r>
              <a:rPr lang="en-US" sz="1800"/>
              <a:t>FetchHTMConfig()</a:t>
            </a:r>
          </a:p>
          <a:p>
            <a:pPr algn="l">
              <a:buFont typeface="Arial"/>
              <a:buChar char="•"/>
            </a:pPr>
            <a:r>
              <a:rPr lang="en-US" sz="1800"/>
              <a:t>getEncoder()</a:t>
            </a:r>
          </a:p>
          <a:p>
            <a:pPr algn="l">
              <a:buFont typeface="Arial"/>
              <a:buChar char="•"/>
            </a:pPr>
            <a:r>
              <a:rPr lang="en-US" sz="1800"/>
              <a:t>ReadDataset()</a:t>
            </a:r>
          </a:p>
          <a:p>
            <a:pPr algn="l">
              <a:buFont typeface="Arial"/>
              <a:buChar char="•"/>
            </a:pPr>
            <a:r>
              <a:rPr lang="en-US" sz="1800"/>
              <a:t>CreateDataset()</a:t>
            </a:r>
          </a:p>
          <a:p>
            <a:pPr algn="l">
              <a:buFont typeface="Arial"/>
              <a:buChar char="•"/>
            </a:pPr>
            <a:r>
              <a:rPr lang="en-US" sz="1800"/>
              <a:t>SaveDataset()</a:t>
            </a:r>
          </a:p>
        </p:txBody>
      </p:sp>
      <p:pic>
        <p:nvPicPr>
          <p:cNvPr id="4" name="Picture 3" descr="Coloured pencils inside a pencil holder which is on top of a wood table">
            <a:extLst>
              <a:ext uri="{FF2B5EF4-FFF2-40B4-BE49-F238E27FC236}">
                <a16:creationId xmlns:a16="http://schemas.microsoft.com/office/drawing/2014/main" id="{03A4A176-24E8-DAD9-C65C-19165B23A0A0}"/>
              </a:ext>
            </a:extLst>
          </p:cNvPr>
          <p:cNvPicPr>
            <a:picLocks noChangeAspect="1"/>
          </p:cNvPicPr>
          <p:nvPr/>
        </p:nvPicPr>
        <p:blipFill rotWithShape="1">
          <a:blip r:embed="rId3"/>
          <a:srcRect l="11732" r="288" b="-2"/>
          <a:stretch/>
        </p:blipFill>
        <p:spPr>
          <a:xfrm>
            <a:off x="4630994" y="645106"/>
            <a:ext cx="6916633"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1663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C36C7B-C999-8F00-B479-5C1AC61301A2}"/>
              </a:ext>
            </a:extLst>
          </p:cNvPr>
          <p:cNvSpPr txBox="1">
            <a:spLocks/>
          </p:cNvSpPr>
          <p:nvPr/>
        </p:nvSpPr>
        <p:spPr>
          <a:xfrm>
            <a:off x="519297" y="1270197"/>
            <a:ext cx="5576703" cy="2218660"/>
          </a:xfrm>
          <a:prstGeom prst="rect">
            <a:avLst/>
          </a:prstGeom>
        </p:spPr>
        <p:txBody>
          <a:bodyPr vert="horz" lIns="91440" tIns="45720" rIns="91440" bIns="45720" rtlCol="0" anchor="b">
            <a:norm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3600" dirty="0">
                <a:effectLst>
                  <a:glow rad="38100">
                    <a:schemeClr val="bg1">
                      <a:lumMod val="65000"/>
                      <a:lumOff val="35000"/>
                      <a:alpha val="50000"/>
                    </a:schemeClr>
                  </a:glow>
                  <a:outerShdw blurRad="28575" dist="31750" dir="13200000" algn="tl" rotWithShape="0">
                    <a:srgbClr val="000000">
                      <a:alpha val="25000"/>
                    </a:srgbClr>
                  </a:outerShdw>
                </a:effectLst>
              </a:rPr>
              <a:t>Implementation:</a:t>
            </a:r>
            <a:br>
              <a:rPr lang="en-US" sz="36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600" dirty="0">
                <a:effectLst>
                  <a:glow rad="38100">
                    <a:schemeClr val="bg1">
                      <a:lumMod val="65000"/>
                      <a:lumOff val="35000"/>
                      <a:alpha val="50000"/>
                    </a:schemeClr>
                  </a:glow>
                  <a:outerShdw blurRad="28575" dist="31750" dir="13200000" algn="tl" rotWithShape="0">
                    <a:srgbClr val="000000">
                      <a:alpha val="25000"/>
                    </a:srgbClr>
                  </a:outerShdw>
                </a:effectLst>
              </a:rPr>
              <a:t>Synthetic Dataset</a:t>
            </a:r>
          </a:p>
        </p:txBody>
      </p:sp>
      <p:pic>
        <p:nvPicPr>
          <p:cNvPr id="7" name="Picture 6" descr="A screen shot of a computer code&#10;&#10;Description automatically generated">
            <a:extLst>
              <a:ext uri="{FF2B5EF4-FFF2-40B4-BE49-F238E27FC236}">
                <a16:creationId xmlns:a16="http://schemas.microsoft.com/office/drawing/2014/main" id="{35A4E08B-6624-9C41-E254-FBDDA6FE9E44}"/>
              </a:ext>
            </a:extLst>
          </p:cNvPr>
          <p:cNvPicPr>
            <a:picLocks noChangeAspect="1"/>
          </p:cNvPicPr>
          <p:nvPr/>
        </p:nvPicPr>
        <p:blipFill rotWithShape="1">
          <a:blip r:embed="rId3"/>
          <a:srcRect r="1" b="26058"/>
          <a:stretch/>
        </p:blipFill>
        <p:spPr>
          <a:xfrm>
            <a:off x="6053159" y="1908535"/>
            <a:ext cx="5966659" cy="242423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76085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90F1-3566-22E7-37DD-E527BC2B6918}"/>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600" dirty="0">
                <a:effectLst>
                  <a:glow rad="38100">
                    <a:schemeClr val="bg1">
                      <a:lumMod val="65000"/>
                      <a:lumOff val="35000"/>
                      <a:alpha val="50000"/>
                    </a:schemeClr>
                  </a:glow>
                  <a:outerShdw blurRad="28575" dist="31750" dir="13200000" algn="tl" rotWithShape="0">
                    <a:srgbClr val="000000">
                      <a:alpha val="25000"/>
                    </a:srgbClr>
                  </a:outerShdw>
                </a:effectLst>
              </a:rPr>
              <a:t>Calculating Accuracy</a:t>
            </a:r>
          </a:p>
        </p:txBody>
      </p:sp>
      <p:pic>
        <p:nvPicPr>
          <p:cNvPr id="5" name="Content Placeholder 4" descr="A computer screen shot of a program code&#10;&#10;Description automatically generated">
            <a:extLst>
              <a:ext uri="{FF2B5EF4-FFF2-40B4-BE49-F238E27FC236}">
                <a16:creationId xmlns:a16="http://schemas.microsoft.com/office/drawing/2014/main" id="{EEA6028F-D211-8342-8046-498E90A2B02A}"/>
              </a:ext>
            </a:extLst>
          </p:cNvPr>
          <p:cNvPicPr>
            <a:picLocks noGrp="1" noChangeAspect="1"/>
          </p:cNvPicPr>
          <p:nvPr>
            <p:ph idx="1"/>
          </p:nvPr>
        </p:nvPicPr>
        <p:blipFill>
          <a:blip r:embed="rId3"/>
          <a:stretch>
            <a:fillRect/>
          </a:stretch>
        </p:blipFill>
        <p:spPr>
          <a:xfrm>
            <a:off x="636915" y="1278344"/>
            <a:ext cx="6915663" cy="43050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45296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5DD94-97AC-0064-45BC-E2A1CC793855}"/>
              </a:ext>
            </a:extLst>
          </p:cNvPr>
          <p:cNvSpPr>
            <a:spLocks noGrp="1"/>
          </p:cNvSpPr>
          <p:nvPr>
            <p:ph type="title"/>
          </p:nvPr>
        </p:nvSpPr>
        <p:spPr>
          <a:xfrm>
            <a:off x="877404" y="531611"/>
            <a:ext cx="4082773" cy="1808523"/>
          </a:xfrm>
        </p:spPr>
        <p:txBody>
          <a:bodyPr vert="horz" lIns="91440" tIns="45720" rIns="91440" bIns="45720" rtlCol="0" anchor="b">
            <a:normAutofit/>
          </a:bodyPr>
          <a:lstStyle/>
          <a:p>
            <a:pPr algn="ctr"/>
            <a:r>
              <a:rPr lang="en-US" sz="3600" dirty="0">
                <a:effectLst>
                  <a:glow rad="38100">
                    <a:schemeClr val="bg1">
                      <a:lumMod val="65000"/>
                      <a:lumOff val="35000"/>
                      <a:alpha val="50000"/>
                    </a:schemeClr>
                  </a:glow>
                  <a:outerShdw blurRad="28575" dist="31750" dir="13200000" algn="tl" rotWithShape="0">
                    <a:srgbClr val="000000">
                      <a:alpha val="25000"/>
                    </a:srgbClr>
                  </a:outerShdw>
                </a:effectLst>
              </a:rPr>
              <a:t>Output AND Result</a:t>
            </a:r>
          </a:p>
        </p:txBody>
      </p:sp>
      <p:pic>
        <p:nvPicPr>
          <p:cNvPr id="9" name="Picture 8" descr="A screenshot of a computer program&#10;&#10;Description automatically generated">
            <a:extLst>
              <a:ext uri="{FF2B5EF4-FFF2-40B4-BE49-F238E27FC236}">
                <a16:creationId xmlns:a16="http://schemas.microsoft.com/office/drawing/2014/main" id="{53880660-B44C-04BE-B2B9-B5E25E5CFFD2}"/>
              </a:ext>
            </a:extLst>
          </p:cNvPr>
          <p:cNvPicPr>
            <a:picLocks noChangeAspect="1"/>
          </p:cNvPicPr>
          <p:nvPr/>
        </p:nvPicPr>
        <p:blipFill>
          <a:blip r:embed="rId3"/>
          <a:stretch>
            <a:fillRect/>
          </a:stretch>
        </p:blipFill>
        <p:spPr>
          <a:xfrm>
            <a:off x="6139469" y="430694"/>
            <a:ext cx="3133740" cy="3581419"/>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pic>
        <p:nvPicPr>
          <p:cNvPr id="5" name="Content Placeholder 4" descr="A screen shot of a computer&#10;&#10;Description automatically generated">
            <a:extLst>
              <a:ext uri="{FF2B5EF4-FFF2-40B4-BE49-F238E27FC236}">
                <a16:creationId xmlns:a16="http://schemas.microsoft.com/office/drawing/2014/main" id="{0A7573C9-E393-93F1-F082-CF6034B7FB93}"/>
              </a:ext>
            </a:extLst>
          </p:cNvPr>
          <p:cNvPicPr>
            <a:picLocks noChangeAspect="1"/>
          </p:cNvPicPr>
          <p:nvPr/>
        </p:nvPicPr>
        <p:blipFill>
          <a:blip r:embed="rId4"/>
          <a:stretch>
            <a:fillRect/>
          </a:stretch>
        </p:blipFill>
        <p:spPr>
          <a:xfrm>
            <a:off x="525946" y="4123018"/>
            <a:ext cx="10972803" cy="2304288"/>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Tree>
    <p:extLst>
      <p:ext uri="{BB962C8B-B14F-4D97-AF65-F5344CB8AC3E}">
        <p14:creationId xmlns:p14="http://schemas.microsoft.com/office/powerpoint/2010/main" val="31742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426B-A6A7-8329-AF06-03BFA0BA7CFE}"/>
              </a:ext>
            </a:extLst>
          </p:cNvPr>
          <p:cNvSpPr>
            <a:spLocks noGrp="1"/>
          </p:cNvSpPr>
          <p:nvPr>
            <p:ph type="title"/>
          </p:nvPr>
        </p:nvSpPr>
        <p:spPr>
          <a:xfrm>
            <a:off x="1141413" y="609600"/>
            <a:ext cx="4205839" cy="1557130"/>
          </a:xfrm>
        </p:spPr>
        <p:txBody>
          <a:bodyPr>
            <a:normAutofit/>
          </a:bodyPr>
          <a:lstStyle/>
          <a:p>
            <a:r>
              <a:rPr lang="en-GB" sz="3600" dirty="0"/>
              <a:t>Closure</a:t>
            </a:r>
            <a:endParaRPr lang="en-DE" sz="3600" dirty="0"/>
          </a:p>
        </p:txBody>
      </p:sp>
      <p:sp>
        <p:nvSpPr>
          <p:cNvPr id="4" name="Content Placeholder 2">
            <a:extLst>
              <a:ext uri="{FF2B5EF4-FFF2-40B4-BE49-F238E27FC236}">
                <a16:creationId xmlns:a16="http://schemas.microsoft.com/office/drawing/2014/main" id="{F94C6F9B-093F-8905-1CC4-88EA23E027C3}"/>
              </a:ext>
            </a:extLst>
          </p:cNvPr>
          <p:cNvSpPr txBox="1">
            <a:spLocks/>
          </p:cNvSpPr>
          <p:nvPr/>
        </p:nvSpPr>
        <p:spPr>
          <a:xfrm>
            <a:off x="863118" y="748747"/>
            <a:ext cx="99059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a:solidFill>
                  <a:srgbClr val="ECECEC"/>
                </a:solidFill>
                <a:effectLst/>
                <a:latin typeface="Söhne"/>
              </a:rPr>
              <a:t>Generate test data from a synthetic dataset. </a:t>
            </a:r>
          </a:p>
          <a:p>
            <a:r>
              <a:rPr lang="en-GB">
                <a:solidFill>
                  <a:srgbClr val="ECECEC"/>
                </a:solidFill>
                <a:effectLst/>
                <a:latin typeface="Söhne"/>
              </a:rPr>
              <a:t>Utilize a configuration file to customize the parameters of the synthetic dataset.</a:t>
            </a:r>
            <a:endParaRPr lang="en-DE" dirty="0"/>
          </a:p>
        </p:txBody>
      </p:sp>
    </p:spTree>
    <p:extLst>
      <p:ext uri="{BB962C8B-B14F-4D97-AF65-F5344CB8AC3E}">
        <p14:creationId xmlns:p14="http://schemas.microsoft.com/office/powerpoint/2010/main" val="78964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3" descr="Aerial view of a highway near the ocean">
            <a:extLst>
              <a:ext uri="{FF2B5EF4-FFF2-40B4-BE49-F238E27FC236}">
                <a16:creationId xmlns:a16="http://schemas.microsoft.com/office/drawing/2014/main" id="{1A63B7EE-55F6-7356-1891-6174ECAF11FF}"/>
              </a:ext>
            </a:extLst>
          </p:cNvPr>
          <p:cNvPicPr>
            <a:picLocks noChangeAspect="1"/>
          </p:cNvPicPr>
          <p:nvPr/>
        </p:nvPicPr>
        <p:blipFill rotWithShape="1">
          <a:blip r:embed="rId3">
            <a:duotone>
              <a:prstClr val="black"/>
              <a:schemeClr val="bg1">
                <a:tint val="45000"/>
                <a:satMod val="400000"/>
              </a:schemeClr>
            </a:duotone>
            <a:alphaModFix amt="25000"/>
          </a:blip>
          <a:srcRect t="11833" b="13167"/>
          <a:stretch/>
        </p:blipFill>
        <p:spPr>
          <a:xfrm>
            <a:off x="20" y="10"/>
            <a:ext cx="12191980" cy="6857990"/>
          </a:xfrm>
          <a:prstGeom prst="rect">
            <a:avLst/>
          </a:prstGeom>
        </p:spPr>
      </p:pic>
      <p:sp>
        <p:nvSpPr>
          <p:cNvPr id="2" name="Title 1">
            <a:extLst>
              <a:ext uri="{FF2B5EF4-FFF2-40B4-BE49-F238E27FC236}">
                <a16:creationId xmlns:a16="http://schemas.microsoft.com/office/drawing/2014/main" id="{09D5CD09-FF8A-BF08-3796-89DC873C33C9}"/>
              </a:ext>
            </a:extLst>
          </p:cNvPr>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spTree>
    <p:extLst>
      <p:ext uri="{BB962C8B-B14F-4D97-AF65-F5344CB8AC3E}">
        <p14:creationId xmlns:p14="http://schemas.microsoft.com/office/powerpoint/2010/main" val="155003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Madison</Template>
  <TotalTime>125</TotalTime>
  <Words>327</Words>
  <Application>Microsoft Macintosh PowerPoint</Application>
  <PresentationFormat>Widescreen</PresentationFormat>
  <Paragraphs>23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Century Gothic</vt:lpstr>
      <vt:lpstr>Söhne</vt:lpstr>
      <vt:lpstr>Times New Roman</vt:lpstr>
      <vt:lpstr>Wingdings</vt:lpstr>
      <vt:lpstr>Mesh</vt:lpstr>
      <vt:lpstr>PowerPoint Presentation</vt:lpstr>
      <vt:lpstr>PowerPoint Presentation</vt:lpstr>
      <vt:lpstr>PowerPoint Presentation</vt:lpstr>
      <vt:lpstr>PowerPoint Presentation</vt:lpstr>
      <vt:lpstr>PowerPoint Presentation</vt:lpstr>
      <vt:lpstr>Calculating Accuracy</vt:lpstr>
      <vt:lpstr>Output AND Result</vt:lpstr>
      <vt:lpstr>Closure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Kale</dc:creator>
  <cp:lastModifiedBy>Gaurav Kale</cp:lastModifiedBy>
  <cp:revision>2</cp:revision>
  <dcterms:created xsi:type="dcterms:W3CDTF">2024-03-31T16:18:36Z</dcterms:created>
  <dcterms:modified xsi:type="dcterms:W3CDTF">2024-03-31T18:23:51Z</dcterms:modified>
</cp:coreProperties>
</file>