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63" r:id="rId2"/>
    <p:sldId id="265" r:id="rId3"/>
    <p:sldId id="266" r:id="rId4"/>
    <p:sldId id="280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9" r:id="rId13"/>
    <p:sldId id="260" r:id="rId14"/>
    <p:sldId id="264" r:id="rId15"/>
    <p:sldId id="262" r:id="rId16"/>
    <p:sldId id="274" r:id="rId17"/>
    <p:sldId id="275" r:id="rId18"/>
    <p:sldId id="276" r:id="rId19"/>
    <p:sldId id="277" r:id="rId20"/>
    <p:sldId id="281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-3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9FC2F7-699E-45FC-AD56-71173C516F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0D4A8BE-CA5D-4C6E-BAFF-32C304E81323}">
      <dgm:prSet/>
      <dgm:spPr/>
      <dgm:t>
        <a:bodyPr/>
        <a:lstStyle/>
        <a:p>
          <a:pPr algn="ctr"/>
          <a:r>
            <a:rPr lang="en-IN" dirty="0"/>
            <a:t>Bayes</a:t>
          </a:r>
        </a:p>
      </dgm:t>
    </dgm:pt>
    <dgm:pt modelId="{6396DC79-ECD8-4B36-86DC-D038AAAC7AB3}" type="parTrans" cxnId="{B5092A31-3339-45EB-88D1-4D942D8EC875}">
      <dgm:prSet/>
      <dgm:spPr/>
      <dgm:t>
        <a:bodyPr/>
        <a:lstStyle/>
        <a:p>
          <a:endParaRPr lang="en-IN"/>
        </a:p>
      </dgm:t>
    </dgm:pt>
    <dgm:pt modelId="{09AFB1C6-BA77-460E-A33E-2E6893E0E9DE}" type="sibTrans" cxnId="{B5092A31-3339-45EB-88D1-4D942D8EC875}">
      <dgm:prSet/>
      <dgm:spPr/>
      <dgm:t>
        <a:bodyPr/>
        <a:lstStyle/>
        <a:p>
          <a:endParaRPr lang="en-IN"/>
        </a:p>
      </dgm:t>
    </dgm:pt>
    <dgm:pt modelId="{914A2C83-61FD-4161-9538-6C7D32E05A35}">
      <dgm:prSet/>
      <dgm:spPr/>
      <dgm:t>
        <a:bodyPr/>
        <a:lstStyle/>
        <a:p>
          <a:pPr algn="ctr"/>
          <a:r>
            <a:rPr lang="en-IN" dirty="0"/>
            <a:t>Library: Scikit-learn</a:t>
          </a:r>
        </a:p>
      </dgm:t>
    </dgm:pt>
    <dgm:pt modelId="{37C940DB-750E-418D-997F-4B50F55C709B}" type="parTrans" cxnId="{0F1733AA-F1AD-47EA-93D4-D4C238557399}">
      <dgm:prSet/>
      <dgm:spPr/>
      <dgm:t>
        <a:bodyPr/>
        <a:lstStyle/>
        <a:p>
          <a:endParaRPr lang="en-IN"/>
        </a:p>
      </dgm:t>
    </dgm:pt>
    <dgm:pt modelId="{7465A767-1663-4F0C-AE44-2AD302C6E5B9}" type="sibTrans" cxnId="{0F1733AA-F1AD-47EA-93D4-D4C238557399}">
      <dgm:prSet/>
      <dgm:spPr/>
      <dgm:t>
        <a:bodyPr/>
        <a:lstStyle/>
        <a:p>
          <a:endParaRPr lang="en-IN"/>
        </a:p>
      </dgm:t>
    </dgm:pt>
    <dgm:pt modelId="{487F1B64-0F02-416A-B050-0900D1287EE6}">
      <dgm:prSet/>
      <dgm:spPr/>
      <dgm:t>
        <a:bodyPr/>
        <a:lstStyle/>
        <a:p>
          <a:pPr algn="ctr"/>
          <a:r>
            <a:rPr lang="en-IN" dirty="0"/>
            <a:t>Word Embedding: TF - IDF</a:t>
          </a:r>
        </a:p>
      </dgm:t>
    </dgm:pt>
    <dgm:pt modelId="{FE77F115-5860-4D60-AD11-6C877864EC05}" type="parTrans" cxnId="{EF7FE5C0-E408-4C71-80C1-AF64B36B3F15}">
      <dgm:prSet/>
      <dgm:spPr/>
      <dgm:t>
        <a:bodyPr/>
        <a:lstStyle/>
        <a:p>
          <a:endParaRPr lang="en-IN"/>
        </a:p>
      </dgm:t>
    </dgm:pt>
    <dgm:pt modelId="{B01A294C-4C75-4405-9FA5-C8F708F0AEA4}" type="sibTrans" cxnId="{EF7FE5C0-E408-4C71-80C1-AF64B36B3F15}">
      <dgm:prSet/>
      <dgm:spPr/>
      <dgm:t>
        <a:bodyPr/>
        <a:lstStyle/>
        <a:p>
          <a:endParaRPr lang="en-IN"/>
        </a:p>
      </dgm:t>
    </dgm:pt>
    <dgm:pt modelId="{54690B00-1012-4F9C-9F2E-10AB3E5D5B31}">
      <dgm:prSet/>
      <dgm:spPr/>
      <dgm:t>
        <a:bodyPr/>
        <a:lstStyle/>
        <a:p>
          <a:pPr algn="ctr"/>
          <a:r>
            <a:rPr lang="en-IN" dirty="0"/>
            <a:t>Model: </a:t>
          </a:r>
          <a:r>
            <a:rPr lang="en-IN" dirty="0" err="1"/>
            <a:t>sklearn.naive_bayes.MultinomialNB</a:t>
          </a:r>
          <a:r>
            <a:rPr lang="en-IN" dirty="0"/>
            <a:t>( )</a:t>
          </a:r>
        </a:p>
      </dgm:t>
    </dgm:pt>
    <dgm:pt modelId="{63F47948-70CE-4197-A7D7-20456D74CFD4}" type="parTrans" cxnId="{20A2AD3E-7EC2-4275-B0A6-13EA4CF37B82}">
      <dgm:prSet/>
      <dgm:spPr/>
      <dgm:t>
        <a:bodyPr/>
        <a:lstStyle/>
        <a:p>
          <a:endParaRPr lang="en-IN"/>
        </a:p>
      </dgm:t>
    </dgm:pt>
    <dgm:pt modelId="{F7FDE596-875F-4717-9641-F0585CA11D57}" type="sibTrans" cxnId="{20A2AD3E-7EC2-4275-B0A6-13EA4CF37B82}">
      <dgm:prSet/>
      <dgm:spPr/>
      <dgm:t>
        <a:bodyPr/>
        <a:lstStyle/>
        <a:p>
          <a:endParaRPr lang="en-IN"/>
        </a:p>
      </dgm:t>
    </dgm:pt>
    <dgm:pt modelId="{6E2CBC42-F0C3-44EA-9423-52B53358E6F4}">
      <dgm:prSet/>
      <dgm:spPr/>
      <dgm:t>
        <a:bodyPr/>
        <a:lstStyle/>
        <a:p>
          <a:pPr algn="ctr"/>
          <a:r>
            <a:rPr lang="en-IN" dirty="0"/>
            <a:t>LSTM</a:t>
          </a:r>
        </a:p>
      </dgm:t>
    </dgm:pt>
    <dgm:pt modelId="{1D5EAAC0-4C2A-4CC1-9944-979B4FD882DD}" type="parTrans" cxnId="{15A4A1CA-7A62-4D59-86AA-B69FE792513F}">
      <dgm:prSet/>
      <dgm:spPr/>
      <dgm:t>
        <a:bodyPr/>
        <a:lstStyle/>
        <a:p>
          <a:endParaRPr lang="en-IN"/>
        </a:p>
      </dgm:t>
    </dgm:pt>
    <dgm:pt modelId="{E4649863-AEC3-405E-869C-7A32D9E326CC}" type="sibTrans" cxnId="{15A4A1CA-7A62-4D59-86AA-B69FE792513F}">
      <dgm:prSet/>
      <dgm:spPr/>
      <dgm:t>
        <a:bodyPr/>
        <a:lstStyle/>
        <a:p>
          <a:endParaRPr lang="en-IN"/>
        </a:p>
      </dgm:t>
    </dgm:pt>
    <dgm:pt modelId="{C7A0333E-AB0D-4CC5-B433-81FDABB3F5E6}">
      <dgm:prSet/>
      <dgm:spPr/>
      <dgm:t>
        <a:bodyPr/>
        <a:lstStyle/>
        <a:p>
          <a:pPr algn="ctr"/>
          <a:r>
            <a:rPr lang="en-IN" dirty="0"/>
            <a:t>Library: </a:t>
          </a:r>
          <a:r>
            <a:rPr lang="en-IN" dirty="0" err="1"/>
            <a:t>Keras</a:t>
          </a:r>
          <a:endParaRPr lang="en-IN" dirty="0"/>
        </a:p>
      </dgm:t>
    </dgm:pt>
    <dgm:pt modelId="{8765B314-EBEC-4B8D-9DEC-003182CF20EB}" type="parTrans" cxnId="{F5F2CF67-5793-414E-9D9F-F9569391F038}">
      <dgm:prSet/>
      <dgm:spPr/>
      <dgm:t>
        <a:bodyPr/>
        <a:lstStyle/>
        <a:p>
          <a:endParaRPr lang="en-IN"/>
        </a:p>
      </dgm:t>
    </dgm:pt>
    <dgm:pt modelId="{4ED32DDE-EEC6-45F7-BACD-A411A7DC620C}" type="sibTrans" cxnId="{F5F2CF67-5793-414E-9D9F-F9569391F038}">
      <dgm:prSet/>
      <dgm:spPr/>
      <dgm:t>
        <a:bodyPr/>
        <a:lstStyle/>
        <a:p>
          <a:endParaRPr lang="en-IN"/>
        </a:p>
      </dgm:t>
    </dgm:pt>
    <dgm:pt modelId="{24636966-B6DB-4048-BD43-12960E3E0B90}">
      <dgm:prSet/>
      <dgm:spPr/>
      <dgm:t>
        <a:bodyPr/>
        <a:lstStyle/>
        <a:p>
          <a:pPr algn="ctr"/>
          <a:r>
            <a:rPr lang="en-IN" dirty="0"/>
            <a:t>Word Embedding: One-Hot representation + </a:t>
          </a:r>
          <a:r>
            <a:rPr lang="en-IN" dirty="0" err="1"/>
            <a:t>Keras</a:t>
          </a:r>
          <a:r>
            <a:rPr lang="en-IN" dirty="0"/>
            <a:t> encoded </a:t>
          </a:r>
          <a:r>
            <a:rPr lang="en-IN" dirty="0" err="1"/>
            <a:t>Imdb</a:t>
          </a:r>
          <a:r>
            <a:rPr lang="en-IN" dirty="0"/>
            <a:t> format</a:t>
          </a:r>
        </a:p>
      </dgm:t>
    </dgm:pt>
    <dgm:pt modelId="{8E26111D-CCBA-407D-9E54-A7BA9347F127}" type="parTrans" cxnId="{FF2D8CA8-0CE5-45E3-927D-6DBFC219E426}">
      <dgm:prSet/>
      <dgm:spPr/>
      <dgm:t>
        <a:bodyPr/>
        <a:lstStyle/>
        <a:p>
          <a:endParaRPr lang="en-IN"/>
        </a:p>
      </dgm:t>
    </dgm:pt>
    <dgm:pt modelId="{4B09A6D5-5DF9-4893-892F-D92CACC63378}" type="sibTrans" cxnId="{FF2D8CA8-0CE5-45E3-927D-6DBFC219E426}">
      <dgm:prSet/>
      <dgm:spPr/>
      <dgm:t>
        <a:bodyPr/>
        <a:lstStyle/>
        <a:p>
          <a:endParaRPr lang="en-IN"/>
        </a:p>
      </dgm:t>
    </dgm:pt>
    <dgm:pt modelId="{45D4FFF6-2D30-40EF-929F-EF032B91A41F}">
      <dgm:prSet/>
      <dgm:spPr/>
      <dgm:t>
        <a:bodyPr/>
        <a:lstStyle/>
        <a:p>
          <a:pPr algn="ctr"/>
          <a:r>
            <a:rPr lang="en-IN" dirty="0"/>
            <a:t>Model: (Embedding + Bidirectional(LSTM( )) + Bidirectional(LSTM( )) + Dense)</a:t>
          </a:r>
        </a:p>
      </dgm:t>
    </dgm:pt>
    <dgm:pt modelId="{8002C105-C98A-4C96-84A8-72CE6E35913F}" type="parTrans" cxnId="{67F73054-E2C2-4F8A-87C7-BB1E34A3833C}">
      <dgm:prSet/>
      <dgm:spPr/>
      <dgm:t>
        <a:bodyPr/>
        <a:lstStyle/>
        <a:p>
          <a:endParaRPr lang="en-IN"/>
        </a:p>
      </dgm:t>
    </dgm:pt>
    <dgm:pt modelId="{1AA6058A-49A9-48A3-B1E8-BFC5CDC2AFFD}" type="sibTrans" cxnId="{67F73054-E2C2-4F8A-87C7-BB1E34A3833C}">
      <dgm:prSet/>
      <dgm:spPr/>
      <dgm:t>
        <a:bodyPr/>
        <a:lstStyle/>
        <a:p>
          <a:endParaRPr lang="en-IN"/>
        </a:p>
      </dgm:t>
    </dgm:pt>
    <dgm:pt modelId="{08E601EF-D048-4C8B-9459-8AB73B53640C}" type="pres">
      <dgm:prSet presAssocID="{309FC2F7-699E-45FC-AD56-71173C516FC7}" presName="linear" presStyleCnt="0">
        <dgm:presLayoutVars>
          <dgm:animLvl val="lvl"/>
          <dgm:resizeHandles val="exact"/>
        </dgm:presLayoutVars>
      </dgm:prSet>
      <dgm:spPr/>
    </dgm:pt>
    <dgm:pt modelId="{B538FAA3-F4E6-4DE0-B0A9-88BE841124AD}" type="pres">
      <dgm:prSet presAssocID="{B0D4A8BE-CA5D-4C6E-BAFF-32C304E81323}" presName="parentText" presStyleLbl="node1" presStyleIdx="0" presStyleCnt="2" custScaleX="92627" custScaleY="79354" custLinFactNeighborX="0">
        <dgm:presLayoutVars>
          <dgm:chMax val="0"/>
          <dgm:bulletEnabled val="1"/>
        </dgm:presLayoutVars>
      </dgm:prSet>
      <dgm:spPr/>
    </dgm:pt>
    <dgm:pt modelId="{3B33368E-1CF6-42B0-8A60-F88669BB7839}" type="pres">
      <dgm:prSet presAssocID="{B0D4A8BE-CA5D-4C6E-BAFF-32C304E81323}" presName="childText" presStyleLbl="revTx" presStyleIdx="0" presStyleCnt="2">
        <dgm:presLayoutVars>
          <dgm:bulletEnabled val="1"/>
        </dgm:presLayoutVars>
      </dgm:prSet>
      <dgm:spPr/>
    </dgm:pt>
    <dgm:pt modelId="{A2D77928-9C6D-49F4-834A-DA7F6A41DFAF}" type="pres">
      <dgm:prSet presAssocID="{6E2CBC42-F0C3-44EA-9423-52B53358E6F4}" presName="parentText" presStyleLbl="node1" presStyleIdx="1" presStyleCnt="2" custScaleX="93127" custScaleY="79354">
        <dgm:presLayoutVars>
          <dgm:chMax val="0"/>
          <dgm:bulletEnabled val="1"/>
        </dgm:presLayoutVars>
      </dgm:prSet>
      <dgm:spPr/>
    </dgm:pt>
    <dgm:pt modelId="{80BEB980-7799-4196-9FE5-D240200860CD}" type="pres">
      <dgm:prSet presAssocID="{6E2CBC42-F0C3-44EA-9423-52B53358E6F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8E8FD19-3B11-47E4-8ABC-36282CFFB027}" type="presOf" srcId="{B0D4A8BE-CA5D-4C6E-BAFF-32C304E81323}" destId="{B538FAA3-F4E6-4DE0-B0A9-88BE841124AD}" srcOrd="0" destOrd="0" presId="urn:microsoft.com/office/officeart/2005/8/layout/vList2"/>
    <dgm:cxn modelId="{B5092A31-3339-45EB-88D1-4D942D8EC875}" srcId="{309FC2F7-699E-45FC-AD56-71173C516FC7}" destId="{B0D4A8BE-CA5D-4C6E-BAFF-32C304E81323}" srcOrd="0" destOrd="0" parTransId="{6396DC79-ECD8-4B36-86DC-D038AAAC7AB3}" sibTransId="{09AFB1C6-BA77-460E-A33E-2E6893E0E9DE}"/>
    <dgm:cxn modelId="{20A2AD3E-7EC2-4275-B0A6-13EA4CF37B82}" srcId="{B0D4A8BE-CA5D-4C6E-BAFF-32C304E81323}" destId="{54690B00-1012-4F9C-9F2E-10AB3E5D5B31}" srcOrd="2" destOrd="0" parTransId="{63F47948-70CE-4197-A7D7-20456D74CFD4}" sibTransId="{F7FDE596-875F-4717-9641-F0585CA11D57}"/>
    <dgm:cxn modelId="{0E8B9846-D54F-4B28-AF0F-7332518B3F23}" type="presOf" srcId="{914A2C83-61FD-4161-9538-6C7D32E05A35}" destId="{3B33368E-1CF6-42B0-8A60-F88669BB7839}" srcOrd="0" destOrd="0" presId="urn:microsoft.com/office/officeart/2005/8/layout/vList2"/>
    <dgm:cxn modelId="{F5F2CF67-5793-414E-9D9F-F9569391F038}" srcId="{6E2CBC42-F0C3-44EA-9423-52B53358E6F4}" destId="{C7A0333E-AB0D-4CC5-B433-81FDABB3F5E6}" srcOrd="0" destOrd="0" parTransId="{8765B314-EBEC-4B8D-9DEC-003182CF20EB}" sibTransId="{4ED32DDE-EEC6-45F7-BACD-A411A7DC620C}"/>
    <dgm:cxn modelId="{67F73054-E2C2-4F8A-87C7-BB1E34A3833C}" srcId="{6E2CBC42-F0C3-44EA-9423-52B53358E6F4}" destId="{45D4FFF6-2D30-40EF-929F-EF032B91A41F}" srcOrd="2" destOrd="0" parTransId="{8002C105-C98A-4C96-84A8-72CE6E35913F}" sibTransId="{1AA6058A-49A9-48A3-B1E8-BFC5CDC2AFFD}"/>
    <dgm:cxn modelId="{A3F69C74-06B3-4776-A559-BA646C913D30}" type="presOf" srcId="{C7A0333E-AB0D-4CC5-B433-81FDABB3F5E6}" destId="{80BEB980-7799-4196-9FE5-D240200860CD}" srcOrd="0" destOrd="0" presId="urn:microsoft.com/office/officeart/2005/8/layout/vList2"/>
    <dgm:cxn modelId="{EA16E67D-C790-4E20-8CB7-7F8516AEBF2B}" type="presOf" srcId="{309FC2F7-699E-45FC-AD56-71173C516FC7}" destId="{08E601EF-D048-4C8B-9459-8AB73B53640C}" srcOrd="0" destOrd="0" presId="urn:microsoft.com/office/officeart/2005/8/layout/vList2"/>
    <dgm:cxn modelId="{B0FA1582-415A-4362-8CF4-D114F2627069}" type="presOf" srcId="{45D4FFF6-2D30-40EF-929F-EF032B91A41F}" destId="{80BEB980-7799-4196-9FE5-D240200860CD}" srcOrd="0" destOrd="2" presId="urn:microsoft.com/office/officeart/2005/8/layout/vList2"/>
    <dgm:cxn modelId="{941CDD8F-4697-4940-85D5-E2D863ECA282}" type="presOf" srcId="{24636966-B6DB-4048-BD43-12960E3E0B90}" destId="{80BEB980-7799-4196-9FE5-D240200860CD}" srcOrd="0" destOrd="1" presId="urn:microsoft.com/office/officeart/2005/8/layout/vList2"/>
    <dgm:cxn modelId="{2BB59497-FBBD-4FF5-843E-140B706DB8F3}" type="presOf" srcId="{487F1B64-0F02-416A-B050-0900D1287EE6}" destId="{3B33368E-1CF6-42B0-8A60-F88669BB7839}" srcOrd="0" destOrd="1" presId="urn:microsoft.com/office/officeart/2005/8/layout/vList2"/>
    <dgm:cxn modelId="{FF2D8CA8-0CE5-45E3-927D-6DBFC219E426}" srcId="{6E2CBC42-F0C3-44EA-9423-52B53358E6F4}" destId="{24636966-B6DB-4048-BD43-12960E3E0B90}" srcOrd="1" destOrd="0" parTransId="{8E26111D-CCBA-407D-9E54-A7BA9347F127}" sibTransId="{4B09A6D5-5DF9-4893-892F-D92CACC63378}"/>
    <dgm:cxn modelId="{0F1733AA-F1AD-47EA-93D4-D4C238557399}" srcId="{B0D4A8BE-CA5D-4C6E-BAFF-32C304E81323}" destId="{914A2C83-61FD-4161-9538-6C7D32E05A35}" srcOrd="0" destOrd="0" parTransId="{37C940DB-750E-418D-997F-4B50F55C709B}" sibTransId="{7465A767-1663-4F0C-AE44-2AD302C6E5B9}"/>
    <dgm:cxn modelId="{46315CB9-D96E-4741-BDCE-1B65670124B5}" type="presOf" srcId="{54690B00-1012-4F9C-9F2E-10AB3E5D5B31}" destId="{3B33368E-1CF6-42B0-8A60-F88669BB7839}" srcOrd="0" destOrd="2" presId="urn:microsoft.com/office/officeart/2005/8/layout/vList2"/>
    <dgm:cxn modelId="{EF7FE5C0-E408-4C71-80C1-AF64B36B3F15}" srcId="{B0D4A8BE-CA5D-4C6E-BAFF-32C304E81323}" destId="{487F1B64-0F02-416A-B050-0900D1287EE6}" srcOrd="1" destOrd="0" parTransId="{FE77F115-5860-4D60-AD11-6C877864EC05}" sibTransId="{B01A294C-4C75-4405-9FA5-C8F708F0AEA4}"/>
    <dgm:cxn modelId="{15A4A1CA-7A62-4D59-86AA-B69FE792513F}" srcId="{309FC2F7-699E-45FC-AD56-71173C516FC7}" destId="{6E2CBC42-F0C3-44EA-9423-52B53358E6F4}" srcOrd="1" destOrd="0" parTransId="{1D5EAAC0-4C2A-4CC1-9944-979B4FD882DD}" sibTransId="{E4649863-AEC3-405E-869C-7A32D9E326CC}"/>
    <dgm:cxn modelId="{D8C17FE8-5140-4EAE-88E9-8A5EAD805A2A}" type="presOf" srcId="{6E2CBC42-F0C3-44EA-9423-52B53358E6F4}" destId="{A2D77928-9C6D-49F4-834A-DA7F6A41DFAF}" srcOrd="0" destOrd="0" presId="urn:microsoft.com/office/officeart/2005/8/layout/vList2"/>
    <dgm:cxn modelId="{B7EC491A-6649-4739-AB50-5D87BC3FBE34}" type="presParOf" srcId="{08E601EF-D048-4C8B-9459-8AB73B53640C}" destId="{B538FAA3-F4E6-4DE0-B0A9-88BE841124AD}" srcOrd="0" destOrd="0" presId="urn:microsoft.com/office/officeart/2005/8/layout/vList2"/>
    <dgm:cxn modelId="{3DB00022-E6B0-4777-A9E2-131EBFFFBFEE}" type="presParOf" srcId="{08E601EF-D048-4C8B-9459-8AB73B53640C}" destId="{3B33368E-1CF6-42B0-8A60-F88669BB7839}" srcOrd="1" destOrd="0" presId="urn:microsoft.com/office/officeart/2005/8/layout/vList2"/>
    <dgm:cxn modelId="{1524CB94-D701-442A-8117-B6FEADE03DD1}" type="presParOf" srcId="{08E601EF-D048-4C8B-9459-8AB73B53640C}" destId="{A2D77928-9C6D-49F4-834A-DA7F6A41DFAF}" srcOrd="2" destOrd="0" presId="urn:microsoft.com/office/officeart/2005/8/layout/vList2"/>
    <dgm:cxn modelId="{CB7E2B00-5E46-4438-A379-5EF74EFB57A8}" type="presParOf" srcId="{08E601EF-D048-4C8B-9459-8AB73B53640C}" destId="{80BEB980-7799-4196-9FE5-D240200860C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8FAA3-F4E6-4DE0-B0A9-88BE841124AD}">
      <dsp:nvSpPr>
        <dsp:cNvPr id="0" name=""/>
        <dsp:cNvSpPr/>
      </dsp:nvSpPr>
      <dsp:spPr>
        <a:xfrm>
          <a:off x="363694" y="12906"/>
          <a:ext cx="9138177" cy="5709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Bayes</a:t>
          </a:r>
        </a:p>
      </dsp:txBody>
      <dsp:txXfrm>
        <a:off x="391567" y="40779"/>
        <a:ext cx="9082431" cy="515245"/>
      </dsp:txXfrm>
    </dsp:sp>
    <dsp:sp modelId="{3B33368E-1CF6-42B0-8A60-F88669BB7839}">
      <dsp:nvSpPr>
        <dsp:cNvPr id="0" name=""/>
        <dsp:cNvSpPr/>
      </dsp:nvSpPr>
      <dsp:spPr>
        <a:xfrm>
          <a:off x="0" y="583897"/>
          <a:ext cx="9865566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232" tIns="29210" rIns="163576" bIns="29210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Library: Scikit-learn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Word Embedding: TF - IDF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Model: </a:t>
          </a:r>
          <a:r>
            <a:rPr lang="en-IN" sz="1800" kern="1200" dirty="0" err="1"/>
            <a:t>sklearn.naive_bayes.MultinomialNB</a:t>
          </a:r>
          <a:r>
            <a:rPr lang="en-IN" sz="1800" kern="1200" dirty="0"/>
            <a:t>( )</a:t>
          </a:r>
        </a:p>
      </dsp:txBody>
      <dsp:txXfrm>
        <a:off x="0" y="583897"/>
        <a:ext cx="9865566" cy="1210950"/>
      </dsp:txXfrm>
    </dsp:sp>
    <dsp:sp modelId="{A2D77928-9C6D-49F4-834A-DA7F6A41DFAF}">
      <dsp:nvSpPr>
        <dsp:cNvPr id="0" name=""/>
        <dsp:cNvSpPr/>
      </dsp:nvSpPr>
      <dsp:spPr>
        <a:xfrm>
          <a:off x="339030" y="1794848"/>
          <a:ext cx="9187505" cy="5709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LSTM</a:t>
          </a:r>
        </a:p>
      </dsp:txBody>
      <dsp:txXfrm>
        <a:off x="366903" y="1822721"/>
        <a:ext cx="9131759" cy="515245"/>
      </dsp:txXfrm>
    </dsp:sp>
    <dsp:sp modelId="{80BEB980-7799-4196-9FE5-D240200860CD}">
      <dsp:nvSpPr>
        <dsp:cNvPr id="0" name=""/>
        <dsp:cNvSpPr/>
      </dsp:nvSpPr>
      <dsp:spPr>
        <a:xfrm>
          <a:off x="0" y="2365839"/>
          <a:ext cx="9865566" cy="152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232" tIns="29210" rIns="163576" bIns="29210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Library: </a:t>
          </a:r>
          <a:r>
            <a:rPr lang="en-IN" sz="1800" kern="1200" dirty="0" err="1"/>
            <a:t>Keras</a:t>
          </a:r>
          <a:endParaRPr lang="en-IN" sz="1800" kern="1200" dirty="0"/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Word Embedding: One-Hot representation + </a:t>
          </a:r>
          <a:r>
            <a:rPr lang="en-IN" sz="1800" kern="1200" dirty="0" err="1"/>
            <a:t>Keras</a:t>
          </a:r>
          <a:r>
            <a:rPr lang="en-IN" sz="1800" kern="1200" dirty="0"/>
            <a:t> encoded </a:t>
          </a:r>
          <a:r>
            <a:rPr lang="en-IN" sz="1800" kern="1200" dirty="0" err="1"/>
            <a:t>Imdb</a:t>
          </a:r>
          <a:r>
            <a:rPr lang="en-IN" sz="1800" kern="1200" dirty="0"/>
            <a:t> format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/>
            <a:t>Model: (Embedding + Bidirectional(LSTM( )) + Bidirectional(LSTM( )) + Dense)</a:t>
          </a:r>
        </a:p>
      </dsp:txBody>
      <dsp:txXfrm>
        <a:off x="0" y="2365839"/>
        <a:ext cx="9865566" cy="1521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27B26-FB27-48AC-90E1-940784700D7F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FD82A-C01A-4565-91E8-EAB173AF8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640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Medium. 2020. Introduction To The Architecture Of Recurrent Neural Networks (</a:t>
            </a:r>
            <a:r>
              <a:rPr lang="en-US" dirty="0" err="1"/>
              <a:t>Rnns</a:t>
            </a:r>
            <a:r>
              <a:rPr lang="en-US" dirty="0"/>
              <a:t>). [online] Available at: &lt;https://medium.com/towards-artificial-intelligence/introduction-to-the-architecture-of-recurrent-neural-networks-rnns-a277007984b7&gt; [Accessed 3 September 2020].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FD82A-C01A-4565-91E8-EAB173AF814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24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FC8A-24CB-4BB7-AEC4-38EAA9811A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3EC0-5789-463B-BA58-EF521CA5E9A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2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FC8A-24CB-4BB7-AEC4-38EAA9811A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3EC0-5789-463B-BA58-EF521CA5E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16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FC8A-24CB-4BB7-AEC4-38EAA9811A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3EC0-5789-463B-BA58-EF521CA5E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67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FC8A-24CB-4BB7-AEC4-38EAA9811A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3EC0-5789-463B-BA58-EF521CA5E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3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FC8A-24CB-4BB7-AEC4-38EAA9811A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3EC0-5789-463B-BA58-EF521CA5E9A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27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FC8A-24CB-4BB7-AEC4-38EAA9811A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3EC0-5789-463B-BA58-EF521CA5E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84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FC8A-24CB-4BB7-AEC4-38EAA9811A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3EC0-5789-463B-BA58-EF521CA5E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59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FC8A-24CB-4BB7-AEC4-38EAA9811A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3EC0-5789-463B-BA58-EF521CA5E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65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FC8A-24CB-4BB7-AEC4-38EAA9811A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3EC0-5789-463B-BA58-EF521CA5E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23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56FC8A-24CB-4BB7-AEC4-38EAA9811A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CB3EC0-5789-463B-BA58-EF521CA5E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96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FC8A-24CB-4BB7-AEC4-38EAA9811A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3EC0-5789-463B-BA58-EF521CA5E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31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56FC8A-24CB-4BB7-AEC4-38EAA9811A19}" type="datetimeFigureOut">
              <a:rPr lang="en-IN" smtClean="0"/>
              <a:t>09-09-2020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CB3EC0-5789-463B-BA58-EF521CA5E9A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4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301.378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97A1-1A5C-4E4F-A7A0-EA47F7C1D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30493"/>
          </a:xfrm>
        </p:spPr>
        <p:txBody>
          <a:bodyPr/>
          <a:lstStyle/>
          <a:p>
            <a:r>
              <a:rPr lang="en-US" sz="8800" b="1" dirty="0"/>
              <a:t>Sentiment Analysis</a:t>
            </a:r>
            <a:br>
              <a:rPr lang="en-US" sz="8800" b="1" dirty="0"/>
            </a:br>
            <a:r>
              <a:rPr lang="en-US" sz="6000" dirty="0"/>
              <a:t>An Intelligent User Interface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75002-F6B7-41AC-B13F-B39392AE2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562669"/>
            <a:ext cx="10058400" cy="1536379"/>
          </a:xfrm>
        </p:spPr>
        <p:txBody>
          <a:bodyPr numCol="1">
            <a:normAutofit fontScale="85000" lnSpcReduction="20000"/>
          </a:bodyPr>
          <a:lstStyle/>
          <a:p>
            <a:r>
              <a:rPr lang="en-US" b="1" dirty="0"/>
              <a:t>Guidance:</a:t>
            </a:r>
            <a:r>
              <a:rPr lang="en-US" dirty="0"/>
              <a:t>						</a:t>
            </a:r>
            <a:r>
              <a:rPr lang="en-US" b="1" dirty="0"/>
              <a:t>by-</a:t>
            </a:r>
            <a:br>
              <a:rPr lang="en-US" dirty="0"/>
            </a:br>
            <a:r>
              <a:rPr lang="en-US" dirty="0"/>
              <a:t>Prof. Dr. </a:t>
            </a:r>
            <a:r>
              <a:rPr lang="en-US" dirty="0" err="1"/>
              <a:t>valentin</a:t>
            </a:r>
            <a:r>
              <a:rPr lang="en-US" dirty="0"/>
              <a:t> Schwind			Gaurav </a:t>
            </a:r>
            <a:r>
              <a:rPr lang="en-US" dirty="0" err="1"/>
              <a:t>Kapadiya</a:t>
            </a:r>
            <a:br>
              <a:rPr lang="en-US" dirty="0"/>
            </a:br>
            <a:r>
              <a:rPr lang="en-US" dirty="0"/>
              <a:t>							</a:t>
            </a:r>
            <a:r>
              <a:rPr lang="en-US" dirty="0" err="1"/>
              <a:t>kshitij</a:t>
            </a:r>
            <a:r>
              <a:rPr lang="en-US" dirty="0"/>
              <a:t> </a:t>
            </a:r>
            <a:r>
              <a:rPr lang="en-US" dirty="0" err="1"/>
              <a:t>yelpale</a:t>
            </a:r>
            <a:br>
              <a:rPr lang="en-US" dirty="0"/>
            </a:br>
            <a:r>
              <a:rPr lang="en-US" dirty="0"/>
              <a:t>							</a:t>
            </a:r>
            <a:r>
              <a:rPr lang="en-US" dirty="0" err="1"/>
              <a:t>pranay</a:t>
            </a:r>
            <a:r>
              <a:rPr lang="en-US" dirty="0"/>
              <a:t> </a:t>
            </a:r>
            <a:r>
              <a:rPr lang="en-US" dirty="0" err="1"/>
              <a:t>raman</a:t>
            </a:r>
            <a:br>
              <a:rPr lang="en-US" dirty="0"/>
            </a:br>
            <a:r>
              <a:rPr lang="en-US" dirty="0"/>
              <a:t>							Safir mohammad shaikh</a:t>
            </a:r>
            <a:br>
              <a:rPr lang="en-US" dirty="0"/>
            </a:br>
            <a:r>
              <a:rPr lang="en-US" dirty="0"/>
              <a:t>							Shubham </a:t>
            </a:r>
            <a:r>
              <a:rPr lang="en-US" dirty="0" err="1"/>
              <a:t>girdhar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77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61F4-3D2E-4967-8DAA-CC7F5455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61C7-40CF-41C7-A619-84F82715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7420"/>
            <a:ext cx="10058400" cy="43480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Reviews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 err="1"/>
              <a:t>User_Ratings</a:t>
            </a:r>
            <a:endParaRPr lang="en-IN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525CC8-AFF7-4EEE-B675-5D7D634E7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872702"/>
              </p:ext>
            </p:extLst>
          </p:nvPr>
        </p:nvGraphicFramePr>
        <p:xfrm>
          <a:off x="1097280" y="2316480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165">
                  <a:extLst>
                    <a:ext uri="{9D8B030D-6E8A-4147-A177-3AD203B41FA5}">
                      <a16:colId xmlns:a16="http://schemas.microsoft.com/office/drawing/2014/main" val="16518578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63262676"/>
                    </a:ext>
                  </a:extLst>
                </a:gridCol>
                <a:gridCol w="2369975">
                  <a:extLst>
                    <a:ext uri="{9D8B030D-6E8A-4147-A177-3AD203B41FA5}">
                      <a16:colId xmlns:a16="http://schemas.microsoft.com/office/drawing/2014/main" val="3780431433"/>
                    </a:ext>
                  </a:extLst>
                </a:gridCol>
                <a:gridCol w="2556588">
                  <a:extLst>
                    <a:ext uri="{9D8B030D-6E8A-4147-A177-3AD203B41FA5}">
                      <a16:colId xmlns:a16="http://schemas.microsoft.com/office/drawing/2014/main" val="1384028293"/>
                    </a:ext>
                  </a:extLst>
                </a:gridCol>
                <a:gridCol w="2954072">
                  <a:extLst>
                    <a:ext uri="{9D8B030D-6E8A-4147-A177-3AD203B41FA5}">
                      <a16:colId xmlns:a16="http://schemas.microsoft.com/office/drawing/2014/main" val="15588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LSTM_PREDICTION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BAYES_PREDICTION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ACTUAL_SENTIMENT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40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3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419642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71CAA70-375C-4D32-B8C5-97A08609E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530493"/>
              </p:ext>
            </p:extLst>
          </p:nvPr>
        </p:nvGraphicFramePr>
        <p:xfrm>
          <a:off x="1097280" y="4152122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843">
                  <a:extLst>
                    <a:ext uri="{9D8B030D-6E8A-4147-A177-3AD203B41FA5}">
                      <a16:colId xmlns:a16="http://schemas.microsoft.com/office/drawing/2014/main" val="1651857800"/>
                    </a:ext>
                  </a:extLst>
                </a:gridCol>
                <a:gridCol w="2192694">
                  <a:extLst>
                    <a:ext uri="{9D8B030D-6E8A-4147-A177-3AD203B41FA5}">
                      <a16:colId xmlns:a16="http://schemas.microsoft.com/office/drawing/2014/main" val="3063262676"/>
                    </a:ext>
                  </a:extLst>
                </a:gridCol>
                <a:gridCol w="2631233">
                  <a:extLst>
                    <a:ext uri="{9D8B030D-6E8A-4147-A177-3AD203B41FA5}">
                      <a16:colId xmlns:a16="http://schemas.microsoft.com/office/drawing/2014/main" val="3780431433"/>
                    </a:ext>
                  </a:extLst>
                </a:gridCol>
                <a:gridCol w="2453950">
                  <a:extLst>
                    <a:ext uri="{9D8B030D-6E8A-4147-A177-3AD203B41FA5}">
                      <a16:colId xmlns:a16="http://schemas.microsoft.com/office/drawing/2014/main" val="138402829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558898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LSTM_DEVIATION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BAYES_DEVIATION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USER_SENTIMENT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Review_Id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40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3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419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50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3195-6393-40D7-9EA5-BC5DF73E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F0FA7-B0B3-4106-B212-D54B28076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2734"/>
            <a:ext cx="10058400" cy="38163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Frontend:</a:t>
            </a:r>
            <a:r>
              <a:rPr lang="en-IN" dirty="0"/>
              <a:t> Python </a:t>
            </a:r>
            <a:r>
              <a:rPr lang="en-IN" dirty="0" err="1"/>
              <a:t>Streamlit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APIs:</a:t>
            </a:r>
            <a:r>
              <a:rPr lang="en-IN" dirty="0"/>
              <a:t> Python flask </a:t>
            </a:r>
            <a:r>
              <a:rPr lang="en-IN" dirty="0" err="1"/>
              <a:t>sqlalchemy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Backend:</a:t>
            </a:r>
            <a:r>
              <a:rPr lang="en-IN" dirty="0"/>
              <a:t> SQLITE database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Statistical Testing:</a:t>
            </a:r>
            <a:r>
              <a:rPr lang="en-IN" dirty="0"/>
              <a:t> Python </a:t>
            </a:r>
            <a:r>
              <a:rPr lang="en-IN" dirty="0" err="1"/>
              <a:t>Scipy</a:t>
            </a:r>
            <a:r>
              <a:rPr lang="en-IN" dirty="0"/>
              <a:t>, Matplotlib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36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F6A0-037F-4A3B-95EC-8F025E4D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07DF0AC-9A7D-4253-8364-3E3EA7960EC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97608237"/>
                  </p:ext>
                </p:extLst>
              </p:nvPr>
            </p:nvGraphicFramePr>
            <p:xfrm>
              <a:off x="1096963" y="1846263"/>
              <a:ext cx="10058400" cy="43585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3454837016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505042895"/>
                        </a:ext>
                      </a:extLst>
                    </a:gridCol>
                  </a:tblGrid>
                  <a:tr h="759260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  <a:p>
                          <a:pPr algn="ctr"/>
                          <a:r>
                            <a:rPr lang="en-IN" dirty="0"/>
                            <a:t>Bayes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  <a:p>
                          <a:pPr algn="ctr"/>
                          <a:r>
                            <a:rPr lang="en-IN" dirty="0"/>
                            <a:t>LSTM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755727"/>
                      </a:ext>
                    </a:extLst>
                  </a:tr>
                  <a:tr h="3599334">
                    <a:tc>
                      <a:txBody>
                        <a:bodyPr/>
                        <a:lstStyle/>
                        <a:p>
                          <a:pPr lvl="0" algn="ctr"/>
                          <a:endParaRPr lang="en-IN" dirty="0"/>
                        </a:p>
                        <a:p>
                          <a:pPr lvl="0" algn="ctr"/>
                          <a:r>
                            <a:rPr lang="en-IN" dirty="0"/>
                            <a:t>p ( Category | Document )  =  </a:t>
                          </a:r>
                        </a:p>
                        <a:p>
                          <a:pPr lvl="0" algn="ctr"/>
                          <a:endParaRPr lang="en-IN" i="1" dirty="0">
                            <a:latin typeface="Cambria Math" panose="02040503050406030204" pitchFamily="18" charset="0"/>
                          </a:endParaRPr>
                        </a:p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eqArr>
                                      <m:eqArrPr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IN" smtClean="0"/>
                                          <m:t>p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 i="1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/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 i="1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/>
                                          <m:t>Category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 i="1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/>
                                          <m:t>)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 i="1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/>
                                          <m:t>.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 i="1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 smtClean="0"/>
                                          <m:t>p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 i="1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/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 i="1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/>
                                          <m:t>Document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 i="1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/>
                                          <m:t>|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 i="1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/>
                                          <m:t>Category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 i="1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/>
                                          <m:t>)</m:t>
                                        </m:r>
                                      </m:e>
                                      <m:e/>
                                    </m:eqArr>
                                  </m:num>
                                  <m:den>
                                    <m:eqArr>
                                      <m:eqArr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IN" smtClean="0"/>
                                          <m:t>p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 i="1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/>
                                          <m:t>(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 i="1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/>
                                          <m:t>Document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 i="1"/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IN"/>
                                          <m:t>)</m:t>
                                        </m:r>
                                      </m:e>
                                    </m:eqArr>
                                  </m:den>
                                </m:f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98509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07DF0AC-9A7D-4253-8364-3E3EA7960EC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97608237"/>
                  </p:ext>
                </p:extLst>
              </p:nvPr>
            </p:nvGraphicFramePr>
            <p:xfrm>
              <a:off x="1096963" y="1846263"/>
              <a:ext cx="10058400" cy="43585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29200">
                      <a:extLst>
                        <a:ext uri="{9D8B030D-6E8A-4147-A177-3AD203B41FA5}">
                          <a16:colId xmlns:a16="http://schemas.microsoft.com/office/drawing/2014/main" val="3454837016"/>
                        </a:ext>
                      </a:extLst>
                    </a:gridCol>
                    <a:gridCol w="5029200">
                      <a:extLst>
                        <a:ext uri="{9D8B030D-6E8A-4147-A177-3AD203B41FA5}">
                          <a16:colId xmlns:a16="http://schemas.microsoft.com/office/drawing/2014/main" val="505042895"/>
                        </a:ext>
                      </a:extLst>
                    </a:gridCol>
                  </a:tblGrid>
                  <a:tr h="759260"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  <a:p>
                          <a:pPr algn="ctr"/>
                          <a:r>
                            <a:rPr lang="en-IN" dirty="0"/>
                            <a:t>Bayes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  <a:p>
                          <a:pPr algn="ctr"/>
                          <a:r>
                            <a:rPr lang="en-IN" dirty="0"/>
                            <a:t>LSTM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755727"/>
                      </a:ext>
                    </a:extLst>
                  </a:tr>
                  <a:tr h="35993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" t="-21320" r="-100484" b="-3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985090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45C1224-B044-426E-A968-1877615AF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603" y="2725195"/>
            <a:ext cx="4765181" cy="333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5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6A8A-C10E-4F8C-99C4-192628EA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 vs LSTM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83670E-52D1-4729-BFDE-AC6CB67BF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055516"/>
              </p:ext>
            </p:extLst>
          </p:nvPr>
        </p:nvGraphicFramePr>
        <p:xfrm>
          <a:off x="1163217" y="2425959"/>
          <a:ext cx="9865566" cy="3900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37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A056-C886-4289-8979-FB1C7003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Measures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1F8374-9713-48C9-A226-65464F0B1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155819"/>
              </p:ext>
            </p:extLst>
          </p:nvPr>
        </p:nvGraphicFramePr>
        <p:xfrm>
          <a:off x="1096963" y="1846263"/>
          <a:ext cx="10058399" cy="434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143">
                  <a:extLst>
                    <a:ext uri="{9D8B030D-6E8A-4147-A177-3AD203B41FA5}">
                      <a16:colId xmlns:a16="http://schemas.microsoft.com/office/drawing/2014/main" val="1087068912"/>
                    </a:ext>
                  </a:extLst>
                </a:gridCol>
                <a:gridCol w="2097092">
                  <a:extLst>
                    <a:ext uri="{9D8B030D-6E8A-4147-A177-3AD203B41FA5}">
                      <a16:colId xmlns:a16="http://schemas.microsoft.com/office/drawing/2014/main" val="821414282"/>
                    </a:ext>
                  </a:extLst>
                </a:gridCol>
                <a:gridCol w="2425082">
                  <a:extLst>
                    <a:ext uri="{9D8B030D-6E8A-4147-A177-3AD203B41FA5}">
                      <a16:colId xmlns:a16="http://schemas.microsoft.com/office/drawing/2014/main" val="1475585728"/>
                    </a:ext>
                  </a:extLst>
                </a:gridCol>
                <a:gridCol w="2425082">
                  <a:extLst>
                    <a:ext uri="{9D8B030D-6E8A-4147-A177-3AD203B41FA5}">
                      <a16:colId xmlns:a16="http://schemas.microsoft.com/office/drawing/2014/main" val="2573752956"/>
                    </a:ext>
                  </a:extLst>
                </a:gridCol>
              </a:tblGrid>
              <a:tr h="73438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# Epochs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Training Accuracy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 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756733"/>
                  </a:ext>
                </a:extLst>
              </a:tr>
              <a:tr h="122939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LSTM (Trained on Custom IMDB Dataset with One-Hot Encoding)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99.85 %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81.29 %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662337"/>
                  </a:ext>
                </a:extLst>
              </a:tr>
              <a:tr h="111791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LSTM (Trained on </a:t>
                      </a:r>
                      <a:r>
                        <a:rPr lang="en-US" b="1" dirty="0" err="1"/>
                        <a:t>Keras</a:t>
                      </a:r>
                      <a:r>
                        <a:rPr lang="en-US" b="1" dirty="0"/>
                        <a:t>’ IMDB Dataset)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85.42 %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82.81 %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070864"/>
                  </a:ext>
                </a:extLst>
              </a:tr>
              <a:tr h="1267572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  <a:p>
                      <a:pPr algn="ctr"/>
                      <a:r>
                        <a:rPr lang="en-US" b="1" dirty="0"/>
                        <a:t>Bi-LSTM (Trained on </a:t>
                      </a:r>
                      <a:r>
                        <a:rPr lang="en-US" b="1" dirty="0" err="1"/>
                        <a:t>Keras</a:t>
                      </a:r>
                      <a:r>
                        <a:rPr lang="en-US" b="1" dirty="0"/>
                        <a:t>’ IMDB Dataset)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89.98 %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86.89 %</a:t>
                      </a:r>
                      <a:endParaRPr lang="en-IN" b="1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86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201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963B-FBA9-4198-948E-58381C54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/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551D8-D5D9-402D-BE84-8851BDB7E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Context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 Irony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 Sarcasm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 Emojis (:D, </a:t>
            </a:r>
            <a:r>
              <a:rPr lang="en-US" altLang="ja-JP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¯ \ _ (</a:t>
            </a:r>
            <a:r>
              <a:rPr lang="ja-JP" alt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ツ</a:t>
            </a:r>
            <a:r>
              <a:rPr lang="en-US" altLang="ja-JP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_ / ¯ etc.</a:t>
            </a:r>
            <a:r>
              <a:rPr lang="en-IN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dirty="0"/>
              <a:t> Definition of Neutral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Overfitting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Large difference between training and validation accuracy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’ feature updates!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691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ABE2-5017-4CFF-8752-D7ECB7E3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Correlation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A33F92-AD1D-4362-8BAB-E18FAE1D4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844816"/>
              </p:ext>
            </p:extLst>
          </p:nvPr>
        </p:nvGraphicFramePr>
        <p:xfrm>
          <a:off x="1097283" y="2909951"/>
          <a:ext cx="10058397" cy="3080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1751390694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11794281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004009297"/>
                    </a:ext>
                  </a:extLst>
                </a:gridCol>
              </a:tblGrid>
              <a:tr h="1026767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Correlation Coefficient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LSTM and Actual 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Bayes and Actual 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768587"/>
                  </a:ext>
                </a:extLst>
              </a:tr>
              <a:tr h="10267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b="1" dirty="0"/>
                        <a:t>Pearson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0.882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0.001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431744"/>
                  </a:ext>
                </a:extLst>
              </a:tr>
              <a:tr h="1026767">
                <a:tc>
                  <a:txBody>
                    <a:bodyPr/>
                    <a:lstStyle/>
                    <a:p>
                      <a:pPr algn="ctr"/>
                      <a:endParaRPr lang="en-IN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Spearman Rank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0.886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0.002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54880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235D38-AFAB-4139-9FE7-9D6822B0CE14}"/>
              </a:ext>
            </a:extLst>
          </p:cNvPr>
          <p:cNvSpPr txBox="1">
            <a:spLocks/>
          </p:cNvSpPr>
          <p:nvPr/>
        </p:nvSpPr>
        <p:spPr>
          <a:xfrm>
            <a:off x="1097280" y="1856792"/>
            <a:ext cx="10058400" cy="13050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Performed correlation test –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between predicted values of both models and actual sentiments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on 4500 documents (sentiments)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53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A723-E566-4802-B64E-79D152BF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Characteristic Values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A428A6-2A71-4311-BD50-6D6D0CA1E1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804181"/>
              </p:ext>
            </p:extLst>
          </p:nvPr>
        </p:nvGraphicFramePr>
        <p:xfrm>
          <a:off x="1097283" y="1810137"/>
          <a:ext cx="10058397" cy="1618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1751390694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11794281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004009297"/>
                    </a:ext>
                  </a:extLst>
                </a:gridCol>
              </a:tblGrid>
              <a:tr h="5396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Deviations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LSTM and User 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Bayes and User 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768587"/>
                  </a:ext>
                </a:extLst>
              </a:tr>
              <a:tr h="53962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Mean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431744"/>
                  </a:ext>
                </a:extLst>
              </a:tr>
              <a:tr h="539621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 Deviation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54880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D2C5639-0643-471A-BA4B-2DD95C967A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6318" y="3758291"/>
            <a:ext cx="4883642" cy="2495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C627EF-32A4-446B-8A7F-028A50CE4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042" y="3758291"/>
            <a:ext cx="4883640" cy="2495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432925-FE13-4497-8A2E-85C12AA784B4}"/>
              </a:ext>
            </a:extLst>
          </p:cNvPr>
          <p:cNvSpPr txBox="1"/>
          <p:nvPr/>
        </p:nvSpPr>
        <p:spPr>
          <a:xfrm>
            <a:off x="389400" y="3894325"/>
            <a:ext cx="417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LSTM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62D60A-D0A2-482D-B43D-B7442A69081E}"/>
              </a:ext>
            </a:extLst>
          </p:cNvPr>
          <p:cNvSpPr txBox="1"/>
          <p:nvPr/>
        </p:nvSpPr>
        <p:spPr>
          <a:xfrm>
            <a:off x="5480805" y="3894325"/>
            <a:ext cx="417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Bayes</a:t>
            </a:r>
          </a:p>
        </p:txBody>
      </p:sp>
    </p:spTree>
    <p:extLst>
      <p:ext uri="{BB962C8B-B14F-4D97-AF65-F5344CB8AC3E}">
        <p14:creationId xmlns:p14="http://schemas.microsoft.com/office/powerpoint/2010/main" val="2291112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0C94-0FE2-4FE3-A1AC-D3F5EBE4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 Test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2DC7A-9F60-47F2-82F1-AC401D817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3404"/>
            <a:ext cx="10058400" cy="38256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P-value for 5% significance is </a:t>
            </a:r>
            <a:r>
              <a:rPr lang="en-US" b="1" dirty="0"/>
              <a:t>1.432e-06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So, H</a:t>
            </a:r>
            <a:r>
              <a:rPr lang="en-US" baseline="-25000" dirty="0"/>
              <a:t>0</a:t>
            </a:r>
            <a:r>
              <a:rPr lang="en-US" dirty="0"/>
              <a:t> is clearly rejected.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429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7ADB-70A1-42C4-A330-919338BA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4F2D-B318-4B34-97BF-D2DCCA0F7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5412"/>
            <a:ext cx="10058400" cy="38536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Large dataset can be 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Evaluation of application can be done by more participants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More models can be taken into consideration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Different type of data can be used to as independent variables for models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These models can be integrated in actual applications like Recommender systems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98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E5A1-DB6E-4E1A-972D-9E5CE68F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0695-9957-4C39-A179-ACCD5B97A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8090"/>
            <a:ext cx="10058400" cy="38910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Sentiment Analysis is -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the term which is used very often in web-based business sites, social networks and different fields.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an examination field to analyze people’s subjective sentiments.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More Advanced, Focus on “Beyond Polarity”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98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26EE-355C-4EBF-8A8A-98021C74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44776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21BD-6BB0-4C7E-9626-7D332EAF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6A28-5A7B-4BC6-8942-79A74B238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K. Cho, B. V. </a:t>
            </a:r>
            <a:r>
              <a:rPr lang="en-US" dirty="0" err="1"/>
              <a:t>Merrienboer</a:t>
            </a:r>
            <a:r>
              <a:rPr lang="en-US" dirty="0"/>
              <a:t>, C. </a:t>
            </a:r>
            <a:r>
              <a:rPr lang="en-US" dirty="0" err="1"/>
              <a:t>Bahdanau</a:t>
            </a:r>
            <a:r>
              <a:rPr lang="en-US" dirty="0"/>
              <a:t>, F. </a:t>
            </a:r>
            <a:r>
              <a:rPr lang="en-US" dirty="0" err="1"/>
              <a:t>Bougares</a:t>
            </a:r>
            <a:r>
              <a:rPr lang="en-US" dirty="0"/>
              <a:t>, H. </a:t>
            </a:r>
            <a:r>
              <a:rPr lang="en-US" dirty="0" err="1"/>
              <a:t>Schwenk</a:t>
            </a:r>
            <a:r>
              <a:rPr lang="en-US" dirty="0"/>
              <a:t>, and Y. </a:t>
            </a:r>
            <a:r>
              <a:rPr lang="en-US" dirty="0" err="1"/>
              <a:t>Bengio</a:t>
            </a:r>
            <a:r>
              <a:rPr lang="en-US" dirty="0"/>
              <a:t>. 2014. Learning phrase representations using RNN encoder– decoder for statistical machine translation. Technical Report. In Proc. EMNLP, Doha, Qatar, 2014, pp. 1724–1734</a:t>
            </a:r>
          </a:p>
          <a:p>
            <a:r>
              <a:rPr lang="en-US" dirty="0"/>
              <a:t>[2] T. </a:t>
            </a:r>
            <a:r>
              <a:rPr lang="en-US" dirty="0" err="1"/>
              <a:t>Mikolov</a:t>
            </a:r>
            <a:r>
              <a:rPr lang="en-US" dirty="0"/>
              <a:t>, K. Chen, G. </a:t>
            </a:r>
            <a:r>
              <a:rPr lang="en-US" dirty="0" err="1"/>
              <a:t>Corrado</a:t>
            </a:r>
            <a:r>
              <a:rPr lang="en-US" dirty="0"/>
              <a:t>, and J. Dean. 2013. Efficient estimation of word representations in vector space. Technical Report. </a:t>
            </a:r>
            <a:r>
              <a:rPr lang="en-US" dirty="0">
                <a:hlinkClick r:id="rId2"/>
              </a:rPr>
              <a:t>https://arxiv.org/abs/1301.3781</a:t>
            </a:r>
            <a:endParaRPr lang="en-US" dirty="0"/>
          </a:p>
          <a:p>
            <a:r>
              <a:rPr lang="en-US" dirty="0"/>
              <a:t>[3] </a:t>
            </a:r>
            <a:r>
              <a:rPr lang="en-US" dirty="0" err="1"/>
              <a:t>Ms.R.Monika</a:t>
            </a:r>
            <a:r>
              <a:rPr lang="en-US" dirty="0"/>
              <a:t>, </a:t>
            </a:r>
            <a:r>
              <a:rPr lang="en-US" dirty="0" err="1"/>
              <a:t>Dr.S.Deivalakshmi</a:t>
            </a:r>
            <a:r>
              <a:rPr lang="en-US" dirty="0"/>
              <a:t>, and </a:t>
            </a:r>
            <a:r>
              <a:rPr lang="en-US" dirty="0" err="1"/>
              <a:t>Dr.B.Janet</a:t>
            </a:r>
            <a:r>
              <a:rPr lang="en-US" dirty="0"/>
              <a:t>. 2019. Sentiment Analysis of US Airlines Tweets using LSTM/RNN. Technical Report. Corrosion and Materials Protection Division CSIR-Central Electrochemical Research Institute Karaikudi, National Institute of Technology Trichy, India</a:t>
            </a:r>
          </a:p>
        </p:txBody>
      </p:sp>
    </p:spTree>
    <p:extLst>
      <p:ext uri="{BB962C8B-B14F-4D97-AF65-F5344CB8AC3E}">
        <p14:creationId xmlns:p14="http://schemas.microsoft.com/office/powerpoint/2010/main" val="324241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B165-FC8B-4B90-8B2E-9808CA6B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E42A1-9BFF-45F3-B030-7A33788C2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3404"/>
            <a:ext cx="10058400" cy="38256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Why this topic?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Why LSTM and Bayes?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Our Aim!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22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CE7B-C584-4DD5-A966-DAF7F13B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- Research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3FD4D-B8A1-4A01-A3E8-E6E08EFD8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2064"/>
            <a:ext cx="10058400" cy="38070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attempt to gather 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Reviews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Feedback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Remarks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Expressions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Emotions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5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5DA4-8CA5-4234-93FE-759CCC8C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- Findings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532E3-DCD0-4454-A115-DC9E8D9BD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3404"/>
            <a:ext cx="10058400" cy="38256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Research 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Multi Task Classification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Word2Vec – A tool for computing word vectors.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 LSTM prompts better exploratory outcomes [1]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Word Embeddings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600" dirty="0"/>
              <a:t>Dictionary mapping all the words to vectors [2]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 Semantic Composition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600" dirty="0"/>
              <a:t>Combine singular word embeddings into a representation of an expression [3]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Summary</a:t>
            </a:r>
          </a:p>
          <a:p>
            <a:pPr marL="38404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82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0838-539C-40BE-8065-ECDAAE5A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AE4CD-B153-45A2-95CE-954FEB903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0728"/>
            <a:ext cx="10058400" cy="37883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Is LSTM based model better than Bayes for sentiment analysis ?</a:t>
            </a:r>
            <a:br>
              <a:rPr lang="en-IN" dirty="0"/>
            </a:b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IN" b="1" dirty="0"/>
              <a:t> Null Hypothesis (H0):</a:t>
            </a:r>
            <a:r>
              <a:rPr lang="en-IN" dirty="0"/>
              <a:t> There is no difference between the performance of LSTM and Bayes based models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b="1" dirty="0"/>
              <a:t> Alternate Hypothesis (H1):</a:t>
            </a:r>
            <a:r>
              <a:rPr lang="en-IN" dirty="0"/>
              <a:t> LSTM outperforms Bayes for sentiment classification for longer text reviews.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26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D346-A3F0-46E8-AB42-1C48E4A5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FA94D-8763-46A1-81AA-B50E79D6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2735"/>
            <a:ext cx="10058400" cy="38163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Dependent variables (DV): </a:t>
            </a:r>
            <a:r>
              <a:rPr lang="en-US" b="1" dirty="0"/>
              <a:t>1 (Accuracy)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Kind of DV: </a:t>
            </a:r>
            <a:r>
              <a:rPr lang="en-US" b="1" dirty="0"/>
              <a:t>Continuous (Ratio)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Independent Variable (IV): </a:t>
            </a:r>
            <a:r>
              <a:rPr lang="en-US" b="1" dirty="0"/>
              <a:t>1 (Type of model)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Kind of IV: </a:t>
            </a:r>
            <a:r>
              <a:rPr lang="en-US" b="1" dirty="0"/>
              <a:t>Discrete (1,2)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Levels of discrete IV: </a:t>
            </a:r>
            <a:r>
              <a:rPr lang="en-US" b="1" dirty="0"/>
              <a:t>2 (LSTM, Bayes)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Within subject IV: </a:t>
            </a:r>
            <a:r>
              <a:rPr lang="en-US" b="1" dirty="0"/>
              <a:t>YES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21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F579-AEB1-4321-AB91-2C030BE9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Experiment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433B-8DC7-46A2-B189-16178478C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2065"/>
            <a:ext cx="10058400" cy="38070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Platform:</a:t>
            </a:r>
            <a:r>
              <a:rPr lang="en-US" dirty="0"/>
              <a:t> Interactive web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Survey procedure:</a:t>
            </a:r>
            <a:r>
              <a:rPr lang="en-US" dirty="0"/>
              <a:t> Participants were asked to rate multiple long movie reviews through the user-interface of the web application. The users used the slider bars present under each review on the user interface to give the ratings on a scale of 0 to 1 (0 - negative, 1 - positive)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26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77E604-21BF-4C02-ABF8-E6E223BC0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07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017E03-018E-4CA0-9939-F0B66507B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64" y="1733550"/>
            <a:ext cx="6642036" cy="5124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2066DF-81A2-43BD-AF49-6E40A097E67B}"/>
              </a:ext>
            </a:extLst>
          </p:cNvPr>
          <p:cNvSpPr txBox="1"/>
          <p:nvPr/>
        </p:nvSpPr>
        <p:spPr>
          <a:xfrm>
            <a:off x="6485253" y="482055"/>
            <a:ext cx="4771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Application Design</a:t>
            </a:r>
            <a:endParaRPr lang="en-IN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45556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507</TotalTime>
  <Words>970</Words>
  <Application>Microsoft Office PowerPoint</Application>
  <PresentationFormat>Widescreen</PresentationFormat>
  <Paragraphs>189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Verdana</vt:lpstr>
      <vt:lpstr>Wingdings</vt:lpstr>
      <vt:lpstr>Retrospect</vt:lpstr>
      <vt:lpstr>Sentiment Analysis An Intelligent User Interface</vt:lpstr>
      <vt:lpstr>Introduction</vt:lpstr>
      <vt:lpstr>Motivation</vt:lpstr>
      <vt:lpstr>Related Work - Research</vt:lpstr>
      <vt:lpstr>Related Work - Findings</vt:lpstr>
      <vt:lpstr>Research Question</vt:lpstr>
      <vt:lpstr>Study Design</vt:lpstr>
      <vt:lpstr>Our Experiment</vt:lpstr>
      <vt:lpstr>PowerPoint Presentation</vt:lpstr>
      <vt:lpstr>Database Design</vt:lpstr>
      <vt:lpstr>Implementation</vt:lpstr>
      <vt:lpstr>Models</vt:lpstr>
      <vt:lpstr>Bayes vs LSTM</vt:lpstr>
      <vt:lpstr>Performance Measures</vt:lpstr>
      <vt:lpstr>Problems / Challenges</vt:lpstr>
      <vt:lpstr>Results - Correlation</vt:lpstr>
      <vt:lpstr>Results – Characteristic Values</vt:lpstr>
      <vt:lpstr>Results – T Test</vt:lpstr>
      <vt:lpstr>Future Work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Safir Mohammad Shaikh</dc:creator>
  <cp:lastModifiedBy>Safir Mohammad Shaikh</cp:lastModifiedBy>
  <cp:revision>105</cp:revision>
  <dcterms:created xsi:type="dcterms:W3CDTF">2020-09-06T18:40:05Z</dcterms:created>
  <dcterms:modified xsi:type="dcterms:W3CDTF">2020-09-09T16:38:16Z</dcterms:modified>
</cp:coreProperties>
</file>