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AA15B9-0E93-4655-9D3B-868867E03AC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42171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5B9-0E93-4655-9D3B-868867E03AC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0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5B9-0E93-4655-9D3B-868867E03AC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6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5B9-0E93-4655-9D3B-868867E03AC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A15B9-0E93-4655-9D3B-868867E03AC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7535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5B9-0E93-4655-9D3B-868867E03AC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6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5B9-0E93-4655-9D3B-868867E03AC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02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5B9-0E93-4655-9D3B-868867E03AC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04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5B9-0E93-4655-9D3B-868867E03AC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A15B9-0E93-4655-9D3B-868867E03AC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05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A15B9-0E93-4655-9D3B-868867E03AC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014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9AA15B9-0E93-4655-9D3B-868867E03AC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D6274C1-86F1-49BE-801F-9E7C57953ED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660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17714"/>
            <a:ext cx="8361229" cy="1999243"/>
          </a:xfrm>
        </p:spPr>
        <p:txBody>
          <a:bodyPr/>
          <a:lstStyle/>
          <a:p>
            <a:r>
              <a:rPr lang="en-US" dirty="0"/>
              <a:t>Sentiment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14FC-FAE9-432C-B9B4-9FA51C62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386" y="3637986"/>
            <a:ext cx="8623782" cy="1999244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Shaikh Safir Mohammad</a:t>
            </a:r>
            <a:br>
              <a:rPr lang="en-US" dirty="0"/>
            </a:br>
            <a:r>
              <a:rPr lang="en-US" dirty="0" err="1"/>
              <a:t>Yelpale</a:t>
            </a:r>
            <a:r>
              <a:rPr lang="en-US" dirty="0"/>
              <a:t> </a:t>
            </a:r>
            <a:r>
              <a:rPr lang="en-US" dirty="0" err="1"/>
              <a:t>Kshitij</a:t>
            </a:r>
            <a:br>
              <a:rPr lang="en-US" dirty="0"/>
            </a:br>
            <a:r>
              <a:rPr lang="en-US" dirty="0"/>
              <a:t>Girdhar Shubham</a:t>
            </a:r>
            <a:br>
              <a:rPr lang="en-US" dirty="0"/>
            </a:br>
            <a:r>
              <a:rPr lang="en-US" dirty="0"/>
              <a:t>Raman Pranay</a:t>
            </a:r>
            <a:br>
              <a:rPr lang="en-US" dirty="0"/>
            </a:br>
            <a:r>
              <a:rPr lang="en-US" dirty="0" err="1"/>
              <a:t>Kapadiya</a:t>
            </a:r>
            <a:r>
              <a:rPr lang="en-US" dirty="0"/>
              <a:t> Gaurav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1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671" y="0"/>
            <a:ext cx="8361229" cy="2098226"/>
          </a:xfrm>
        </p:spPr>
        <p:txBody>
          <a:bodyPr/>
          <a:lstStyle/>
          <a:p>
            <a:r>
              <a:rPr lang="en-US" dirty="0"/>
              <a:t>Motivation and background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14FC-FAE9-432C-B9B4-9FA51C62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7" y="1951348"/>
            <a:ext cx="8361229" cy="36858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One of the Hot Topics of NLP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Extract Valuable information from the Text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Improve User Experience by providing better Results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Results based on the Factors identified by the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Factors identified by analyzing the User Sentiments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Giving Attention to each User Group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Increased Business Turnover, Satisfied Customers, More Interaction!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3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671" y="1"/>
            <a:ext cx="8361229" cy="1131216"/>
          </a:xfrm>
        </p:spPr>
        <p:txBody>
          <a:bodyPr/>
          <a:lstStyle/>
          <a:p>
            <a:r>
              <a:rPr lang="en-US" dirty="0"/>
              <a:t>Previous 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14FC-FAE9-432C-B9B4-9FA51C62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990" y="1415199"/>
            <a:ext cx="8872020" cy="4027602"/>
          </a:xfrm>
        </p:spPr>
        <p:txBody>
          <a:bodyPr>
            <a:normAutofit fontScale="92500"/>
          </a:bodyPr>
          <a:lstStyle/>
          <a:p>
            <a:pPr algn="l"/>
            <a:r>
              <a:rPr lang="en-IN" dirty="0"/>
              <a:t>Sentiment Analysis based 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proposed approach that automatically classified the Tweets as positive, negative or </a:t>
            </a:r>
            <a:r>
              <a:rPr lang="en-IN" dirty="0"/>
              <a:t>neutral [1].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ontology [2].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novel method which extracts structured data from emails by using data cleaning, data extraction, and data consolidation [3].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twitter data using different techniques </a:t>
            </a:r>
            <a:r>
              <a:rPr lang="en-IN" dirty="0"/>
              <a:t>such as Naive Bayes, </a:t>
            </a:r>
            <a:r>
              <a:rPr lang="en-US" dirty="0"/>
              <a:t>Maximum Entropy and Support Vector Machine [4].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Naive Bayes Algorithm with a maximum of 82.1% accuracy [5].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processing of Twitter API streaming feed in real time and to classify its polarity to provide valuable insight in industry and users [6].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4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671" y="1"/>
            <a:ext cx="8361229" cy="1319752"/>
          </a:xfrm>
        </p:spPr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14FC-FAE9-432C-B9B4-9FA51C62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385" y="1586059"/>
            <a:ext cx="8361229" cy="36858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Many a times, the important comments/reviews of Users/Customers are ignored which contain crucial information.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Cannot process each review/comment manually.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Challenges: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Irony and Sarcasm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Emojis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Defining Neutral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Comparisons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52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819" y="1"/>
            <a:ext cx="8176181" cy="1586058"/>
          </a:xfrm>
        </p:spPr>
        <p:txBody>
          <a:bodyPr/>
          <a:lstStyle/>
          <a:p>
            <a:r>
              <a:rPr lang="en-US" sz="5400" dirty="0"/>
              <a:t>How We Want to Solve the problem?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14FC-FAE9-432C-B9B4-9FA51C62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4" y="1586059"/>
            <a:ext cx="8993171" cy="36858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a generic Machine Learning model called "Emotion Model" for text classification of English language user sentiments.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Model accurately extracts people's opinions from a large number of unstructured review texts and classifies them into sentiment classes, positive, neutral or negative! (Model Training).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would like to use top Classification techniques such as Deep Neural Network using CNN, LSTM etc. and compare the results.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Model can then be further used in multiple specific applications like Recommender Systems, Hotel/Restaurant Review Analysis etc.</a:t>
            </a:r>
          </a:p>
        </p:txBody>
      </p:sp>
    </p:spTree>
    <p:extLst>
      <p:ext uri="{BB962C8B-B14F-4D97-AF65-F5344CB8AC3E}">
        <p14:creationId xmlns:p14="http://schemas.microsoft.com/office/powerpoint/2010/main" val="323516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392" y="172039"/>
            <a:ext cx="8185608" cy="1414020"/>
          </a:xfrm>
        </p:spPr>
        <p:txBody>
          <a:bodyPr/>
          <a:lstStyle/>
          <a:p>
            <a:r>
              <a:rPr lang="en-US" sz="5400" dirty="0"/>
              <a:t>Evaluation and expectation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14FC-FAE9-432C-B9B4-9FA51C62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385" y="1586059"/>
            <a:ext cx="8361229" cy="3685881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Platform: </a:t>
            </a:r>
            <a:r>
              <a:rPr lang="en-US" sz="2200" dirty="0"/>
              <a:t>A simple website with intuitive UI. There will be a text box where the user can enter his review and press the submit button.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Process: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IN" sz="2200" dirty="0"/>
              <a:t>User enters the review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200" dirty="0"/>
              <a:t>The review is processed and classification is done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200" dirty="0"/>
              <a:t>A class is displayed as output (</a:t>
            </a:r>
            <a:r>
              <a:rPr lang="en-US" sz="2200" dirty="0" err="1"/>
              <a:t>eg</a:t>
            </a:r>
            <a:r>
              <a:rPr lang="en-US" sz="2200" dirty="0"/>
              <a:t>: negative, neutral, positive)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200" dirty="0"/>
              <a:t>The user is asked a follow up question whether he/she agrees with the class assigned to the review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200" dirty="0"/>
              <a:t>After collecting enough data points, Survey Accuracy is calculated</a:t>
            </a:r>
            <a:endParaRPr lang="en-IN" sz="2200" dirty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29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671" y="1"/>
            <a:ext cx="8361229" cy="1131216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14FC-FAE9-432C-B9B4-9FA51C62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643" y="1131217"/>
            <a:ext cx="9869864" cy="4581426"/>
          </a:xfrm>
        </p:spPr>
        <p:txBody>
          <a:bodyPr>
            <a:normAutofit fontScale="77500" lnSpcReduction="20000"/>
          </a:bodyPr>
          <a:lstStyle/>
          <a:p>
            <a:pPr algn="l"/>
            <a:endParaRPr lang="en-IN" dirty="0"/>
          </a:p>
          <a:p>
            <a:pPr algn="l"/>
            <a:r>
              <a:rPr lang="en-IN" dirty="0"/>
              <a:t>[1] 	</a:t>
            </a:r>
            <a:r>
              <a:rPr lang="en-US" dirty="0"/>
              <a:t>V. </a:t>
            </a:r>
            <a:r>
              <a:rPr lang="en-US" dirty="0" err="1"/>
              <a:t>Sahayak</a:t>
            </a:r>
            <a:r>
              <a:rPr lang="en-US" dirty="0"/>
              <a:t>, V. </a:t>
            </a:r>
            <a:r>
              <a:rPr lang="en-US" dirty="0" err="1"/>
              <a:t>Shete</a:t>
            </a:r>
            <a:r>
              <a:rPr lang="en-US" dirty="0"/>
              <a:t>, and A. Pathan, “Sentiment analysis on twitter data,” </a:t>
            </a:r>
            <a:r>
              <a:rPr lang="en-US" i="1" dirty="0"/>
              <a:t>International 	Journal of Innovative Research in Advanced Engineering </a:t>
            </a:r>
            <a:r>
              <a:rPr lang="en-IN" i="1" dirty="0"/>
              <a:t>(IJIRAE)</a:t>
            </a:r>
            <a:r>
              <a:rPr lang="en-IN" dirty="0"/>
              <a:t>, vol. 2, no. 1, pp</a:t>
            </a:r>
            <a:r>
              <a:rPr lang="en-IN"/>
              <a:t>. 178-</a:t>
            </a:r>
            <a:r>
              <a:rPr lang="en-IN" dirty="0"/>
              <a:t>	183, 2015.</a:t>
            </a:r>
            <a:endParaRPr lang="en-US" dirty="0"/>
          </a:p>
          <a:p>
            <a:pPr algn="l"/>
            <a:r>
              <a:rPr lang="en-IN" dirty="0"/>
              <a:t>[2] 	</a:t>
            </a:r>
            <a:r>
              <a:rPr lang="en-US" dirty="0"/>
              <a:t> F. </a:t>
            </a:r>
            <a:r>
              <a:rPr lang="en-US" dirty="0" err="1"/>
              <a:t>Ceci</a:t>
            </a:r>
            <a:r>
              <a:rPr lang="en-US" dirty="0"/>
              <a:t>, A. L. Goncalves, and R. Weber, “A model for sentiment analysis based on ontology 	and cases,” </a:t>
            </a:r>
            <a:r>
              <a:rPr lang="en-US" i="1" dirty="0"/>
              <a:t>IEEE Latin America Transactions</a:t>
            </a:r>
            <a:r>
              <a:rPr lang="en-US" dirty="0"/>
              <a:t>, vol. 14, </a:t>
            </a:r>
            <a:r>
              <a:rPr lang="en-IN" dirty="0"/>
              <a:t>no. 11, pp. 4560–4566, 2016.</a:t>
            </a:r>
          </a:p>
          <a:p>
            <a:pPr algn="l"/>
            <a:r>
              <a:rPr lang="en-IN" dirty="0"/>
              <a:t>[3]	</a:t>
            </a:r>
            <a:r>
              <a:rPr lang="en-US" dirty="0"/>
              <a:t> S. S. A. Q. </a:t>
            </a:r>
            <a:r>
              <a:rPr lang="en-US" dirty="0" err="1"/>
              <a:t>Mahlawi</a:t>
            </a:r>
            <a:r>
              <a:rPr lang="en-US" dirty="0"/>
              <a:t>, “Structured data extraction from emails,” </a:t>
            </a:r>
            <a:r>
              <a:rPr lang="en-US" i="1" dirty="0"/>
              <a:t>2017 International 	Conference on Networks Advances in Computational </a:t>
            </a:r>
            <a:r>
              <a:rPr lang="nl-NL" i="1" dirty="0"/>
              <a:t>Technologies (NetACT)</a:t>
            </a:r>
            <a:r>
              <a:rPr lang="nl-NL" dirty="0"/>
              <a:t>, vol. 37, pp. 	323–328, 2017.</a:t>
            </a:r>
          </a:p>
          <a:p>
            <a:pPr algn="l"/>
            <a:r>
              <a:rPr lang="nl-NL" dirty="0"/>
              <a:t>[4]	</a:t>
            </a:r>
            <a:r>
              <a:rPr lang="en-IN" dirty="0"/>
              <a:t>V. </a:t>
            </a:r>
            <a:r>
              <a:rPr lang="en-IN" dirty="0" err="1"/>
              <a:t>Kharde</a:t>
            </a:r>
            <a:r>
              <a:rPr lang="en-IN" dirty="0"/>
              <a:t>, P. </a:t>
            </a:r>
            <a:r>
              <a:rPr lang="en-IN" dirty="0" err="1"/>
              <a:t>Sonawane</a:t>
            </a:r>
            <a:r>
              <a:rPr lang="en-IN" dirty="0"/>
              <a:t> </a:t>
            </a:r>
            <a:r>
              <a:rPr lang="en-IN" i="1" dirty="0"/>
              <a:t>et al.</a:t>
            </a:r>
            <a:r>
              <a:rPr lang="en-IN" dirty="0"/>
              <a:t>, “Sentiment analysis of twitter data: a survey of techniques,” 	2016.</a:t>
            </a:r>
            <a:endParaRPr lang="nl-NL" dirty="0"/>
          </a:p>
          <a:p>
            <a:pPr algn="l"/>
            <a:r>
              <a:rPr lang="nl-NL" dirty="0"/>
              <a:t>[5]	</a:t>
            </a:r>
            <a:r>
              <a:rPr lang="en-US" dirty="0"/>
              <a:t>N. P. M. </a:t>
            </a:r>
            <a:r>
              <a:rPr lang="en-US" dirty="0" err="1"/>
              <a:t>Vadivukarassi</a:t>
            </a:r>
            <a:r>
              <a:rPr lang="en-US" dirty="0"/>
              <a:t> and P. </a:t>
            </a:r>
            <a:r>
              <a:rPr lang="en-US" dirty="0" err="1"/>
              <a:t>Aruna</a:t>
            </a:r>
            <a:r>
              <a:rPr lang="en-US" dirty="0"/>
              <a:t>, “Sentimental analysis of tweets using naive </a:t>
            </a:r>
            <a:r>
              <a:rPr lang="en-US" dirty="0" err="1"/>
              <a:t>bayes</a:t>
            </a:r>
            <a:r>
              <a:rPr lang="en-US" dirty="0"/>
              <a:t> 	algorithm,” </a:t>
            </a:r>
            <a:r>
              <a:rPr lang="en-US" i="1" dirty="0"/>
              <a:t>World Applied Sciences Journal</a:t>
            </a:r>
            <a:r>
              <a:rPr lang="en-US" dirty="0"/>
              <a:t>, vol. 35,</a:t>
            </a:r>
          </a:p>
          <a:p>
            <a:pPr algn="l"/>
            <a:r>
              <a:rPr lang="en-IN" dirty="0"/>
              <a:t>	no. 1, pp. 54–59, 2017.</a:t>
            </a:r>
          </a:p>
          <a:p>
            <a:pPr algn="l"/>
            <a:r>
              <a:rPr lang="en-IN" dirty="0"/>
              <a:t>[6]	Md. </a:t>
            </a:r>
            <a:r>
              <a:rPr lang="en-IN" dirty="0" err="1"/>
              <a:t>Rakibul</a:t>
            </a:r>
            <a:r>
              <a:rPr lang="en-IN" dirty="0"/>
              <a:t> Hasan, Maisha Maliha and M. </a:t>
            </a:r>
            <a:r>
              <a:rPr lang="en-IN" dirty="0" err="1"/>
              <a:t>Arifuzzaman</a:t>
            </a:r>
            <a:r>
              <a:rPr lang="en-IN" dirty="0"/>
              <a:t>, “</a:t>
            </a:r>
            <a:r>
              <a:rPr lang="en-US" dirty="0"/>
              <a:t>Sentiment Analysis with NLP on 	Twitter Data,</a:t>
            </a:r>
            <a:r>
              <a:rPr lang="en-IN" dirty="0"/>
              <a:t>” </a:t>
            </a:r>
            <a:r>
              <a:rPr lang="en-US" dirty="0"/>
              <a:t>International Conference on Computer, Communication, Chemical, Materials 	and Electronic Engineering (IC4ME2), 11-12 July, 2019.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85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AD2-9E28-4DF3-B201-DC4D7E9C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11165"/>
            <a:ext cx="8361229" cy="123567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0491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159</TotalTime>
  <Words>694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Sentiment Analysis</vt:lpstr>
      <vt:lpstr>Motivation and background</vt:lpstr>
      <vt:lpstr>Previous Work</vt:lpstr>
      <vt:lpstr>Problem</vt:lpstr>
      <vt:lpstr>How We Want to Solve the problem?</vt:lpstr>
      <vt:lpstr>Evaluation and expectation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Safir Mohammad Shaikh</dc:creator>
  <cp:lastModifiedBy>Safir Mohammad Shaikh</cp:lastModifiedBy>
  <cp:revision>25</cp:revision>
  <dcterms:created xsi:type="dcterms:W3CDTF">2020-05-12T12:19:01Z</dcterms:created>
  <dcterms:modified xsi:type="dcterms:W3CDTF">2020-05-12T16:41:06Z</dcterms:modified>
</cp:coreProperties>
</file>