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160000" cy="1568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2772360" y="1326600"/>
            <a:ext cx="2160000" cy="1568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2772360" y="3044160"/>
            <a:ext cx="2160000" cy="1568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160000" cy="1568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8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8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656640" y="1326600"/>
            <a:ext cx="4121280" cy="32882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656640" y="1326600"/>
            <a:ext cx="4121280" cy="32882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4426560" cy="328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8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160000" cy="3288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2772360" y="1326600"/>
            <a:ext cx="2160000" cy="3288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160000" cy="1568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2160000" cy="1568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2772360" y="1326600"/>
            <a:ext cx="2160000" cy="3288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160000" cy="3288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2772360" y="1326600"/>
            <a:ext cx="2160000" cy="1568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2772360" y="3044160"/>
            <a:ext cx="2160000" cy="1568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160000" cy="1568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2772360" y="1326600"/>
            <a:ext cx="2160000" cy="1568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392400" y="1000080"/>
            <a:ext cx="9279000" cy="360"/>
          </a:xfrm>
          <a:prstGeom prst="rect">
            <a:avLst/>
          </a:prstGeom>
          <a:noFill/>
          <a:ln w="9360">
            <a:solidFill>
              <a:srgbClr val="595959"/>
            </a:solidFill>
            <a:round/>
          </a:ln>
        </p:spPr>
      </p:sp>
      <p:sp>
        <p:nvSpPr>
          <p:cNvPr id="1" name="CustomShape 2"/>
          <p:cNvSpPr/>
          <p:nvPr/>
        </p:nvSpPr>
        <p:spPr>
          <a:xfrm>
            <a:off x="4471560" y="5223240"/>
            <a:ext cx="1135080" cy="2664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r>
              <a:rPr lang="en-IN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82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Seventh Outline Level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560" cy="32882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424080" y="318600"/>
            <a:ext cx="9230760" cy="946080"/>
          </a:xfrm>
          <a:prstGeom prst="rect">
            <a:avLst/>
          </a:prstGeom>
          <a:noFill/>
          <a:ln>
            <a:noFill/>
          </a:ln>
        </p:spPr>
      </p:sp>
      <p:sp>
        <p:nvSpPr>
          <p:cNvPr id="40" name="CustomShape 2"/>
          <p:cNvSpPr/>
          <p:nvPr/>
        </p:nvSpPr>
        <p:spPr>
          <a:xfrm>
            <a:off x="1734480" y="1354680"/>
            <a:ext cx="1637280" cy="302040"/>
          </a:xfrm>
          <a:prstGeom prst="rect">
            <a:avLst/>
          </a:prstGeom>
          <a:noFill/>
          <a:ln>
            <a:noFill/>
          </a:ln>
        </p:spPr>
      </p:sp>
      <p:sp>
        <p:nvSpPr>
          <p:cNvPr id="41" name="CustomShape 3"/>
          <p:cNvSpPr/>
          <p:nvPr/>
        </p:nvSpPr>
        <p:spPr>
          <a:xfrm>
            <a:off x="6656400" y="1354680"/>
            <a:ext cx="1510920" cy="302040"/>
          </a:xfrm>
          <a:prstGeom prst="rect">
            <a:avLst/>
          </a:prstGeom>
          <a:noFill/>
          <a:ln>
            <a:noFill/>
          </a:ln>
        </p:spPr>
      </p:sp>
      <p:sp>
        <p:nvSpPr>
          <p:cNvPr id="42" name="CustomShape 4"/>
          <p:cNvSpPr/>
          <p:nvPr/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IN" sz="3000">
                <a:solidFill>
                  <a:srgbClr val="666666"/>
                </a:solidFill>
                <a:latin typeface="Arial"/>
              </a:rPr>
              <a:t>Project Name – ShopAssist ( FinTech )</a:t>
            </a:r>
            <a:endParaRPr/>
          </a:p>
        </p:txBody>
      </p:sp>
      <p:sp>
        <p:nvSpPr>
          <p:cNvPr id="43" name="CustomShape 5"/>
          <p:cNvSpPr/>
          <p:nvPr/>
        </p:nvSpPr>
        <p:spPr>
          <a:xfrm>
            <a:off x="504000" y="1326600"/>
            <a:ext cx="3023640" cy="34970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lang="en-IN" sz="2200">
                <a:solidFill>
                  <a:srgbClr val="666666"/>
                </a:solidFill>
                <a:latin typeface="Arial"/>
              </a:rPr>
              <a:t>Buyer</a:t>
            </a:r>
            <a:endParaRPr/>
          </a:p>
          <a:p>
            <a:pPr>
              <a:lnSpc>
                <a:spcPct val="100000"/>
              </a:lnSpc>
            </a:pPr>
            <a:r>
              <a:rPr lang="en-IN" sz="2200">
                <a:solidFill>
                  <a:srgbClr val="333333"/>
                </a:solidFill>
                <a:latin typeface="Calibri"/>
              </a:rPr>
              <a:t>Freedom from carrying trolleys while shopping</a:t>
            </a:r>
            <a:endParaRPr/>
          </a:p>
          <a:p>
            <a:pPr>
              <a:lnSpc>
                <a:spcPct val="100000"/>
              </a:lnSpc>
            </a:pPr>
            <a:r>
              <a:rPr lang="en-IN" sz="2200">
                <a:solidFill>
                  <a:srgbClr val="333333"/>
                </a:solidFill>
                <a:latin typeface="Calibri"/>
              </a:rPr>
              <a:t>No need to wait at long checkout queues</a:t>
            </a:r>
            <a:endParaRPr/>
          </a:p>
          <a:p>
            <a:pPr>
              <a:lnSpc>
                <a:spcPct val="100000"/>
              </a:lnSpc>
            </a:pPr>
            <a:r>
              <a:rPr lang="en-IN" sz="2200">
                <a:solidFill>
                  <a:srgbClr val="333333"/>
                </a:solidFill>
                <a:latin typeface="Calibri"/>
              </a:rPr>
              <a:t>Track order history of their offline shopping</a:t>
            </a:r>
            <a:endParaRPr/>
          </a:p>
          <a:p>
            <a:pPr>
              <a:lnSpc>
                <a:spcPct val="100000"/>
              </a:lnSpc>
            </a:pPr>
            <a:r>
              <a:rPr lang="en-IN" sz="2200">
                <a:solidFill>
                  <a:srgbClr val="333333"/>
                </a:solidFill>
                <a:latin typeface="Calibri"/>
              </a:rPr>
              <a:t>Online payment and home delivery options</a:t>
            </a:r>
            <a:endParaRPr/>
          </a:p>
        </p:txBody>
      </p:sp>
      <p:sp>
        <p:nvSpPr>
          <p:cNvPr id="44" name="CustomShape 6"/>
          <p:cNvSpPr/>
          <p:nvPr/>
        </p:nvSpPr>
        <p:spPr>
          <a:xfrm>
            <a:off x="6984000" y="1326600"/>
            <a:ext cx="3023640" cy="37850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lang="en-IN" sz="1500">
                <a:solidFill>
                  <a:srgbClr val="666666"/>
                </a:solidFill>
                <a:latin typeface="Arial"/>
              </a:rPr>
              <a:t>Seller</a:t>
            </a:r>
            <a:endParaRPr/>
          </a:p>
          <a:p>
            <a:pPr>
              <a:lnSpc>
                <a:spcPct val="100000"/>
              </a:lnSpc>
            </a:pPr>
            <a:r>
              <a:rPr lang="en-IN" sz="1500">
                <a:solidFill>
                  <a:srgbClr val="333333"/>
                </a:solidFill>
                <a:latin typeface="Arial"/>
              </a:rPr>
              <a:t>Only keep display items in shelf for customers. So re-stocking is required only in warehouse without affecting customers shopping experience.</a:t>
            </a:r>
            <a:endParaRPr/>
          </a:p>
          <a:p>
            <a:pPr>
              <a:lnSpc>
                <a:spcPct val="100000"/>
              </a:lnSpc>
            </a:pPr>
            <a:r>
              <a:rPr lang="en-IN" sz="1500">
                <a:solidFill>
                  <a:srgbClr val="333333"/>
                </a:solidFill>
                <a:latin typeface="Calibri"/>
              </a:rPr>
              <a:t>Less space required for Checkout counters as customers don't need to form queue, they only need to come to checkout counter when their cart is ready to be collected.</a:t>
            </a:r>
            <a:endParaRPr/>
          </a:p>
          <a:p>
            <a:pPr>
              <a:lnSpc>
                <a:spcPct val="100000"/>
              </a:lnSpc>
            </a:pPr>
            <a:r>
              <a:rPr lang="en-IN" sz="1500">
                <a:solidFill>
                  <a:srgbClr val="333333"/>
                </a:solidFill>
                <a:latin typeface="Calibri"/>
              </a:rPr>
              <a:t>With online payment, customers tend to over-spend compared to customers paying via cash. Thus more profit for seller.</a:t>
            </a:r>
            <a:endParaRPr/>
          </a:p>
          <a:p>
            <a:endParaRPr/>
          </a:p>
        </p:txBody>
      </p:sp>
      <p:pic>
        <p:nvPicPr>
          <p:cNvPr id="45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528000" y="1172520"/>
            <a:ext cx="3229920" cy="3723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