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6" name="" descr=""/>
          <p:cNvPicPr/>
          <p:nvPr/>
        </p:nvPicPr>
        <p:blipFill>
          <a:blip r:embed="rId2"/>
          <a:stretch>
            <a:fillRect/>
          </a:stretch>
        </p:blipFill>
        <p:spPr>
          <a:xfrm>
            <a:off x="2292480" y="1768680"/>
            <a:ext cx="5494680" cy="4384080"/>
          </a:xfrm>
          <a:prstGeom prst="rect">
            <a:avLst/>
          </a:prstGeom>
          <a:ln>
            <a:noFill/>
          </a:ln>
        </p:spPr>
      </p:pic>
      <p:pic>
        <p:nvPicPr>
          <p:cNvPr id="37"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4"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7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7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5" name="" descr=""/>
          <p:cNvPicPr/>
          <p:nvPr/>
        </p:nvPicPr>
        <p:blipFill>
          <a:blip r:embed="rId2"/>
          <a:stretch>
            <a:fillRect/>
          </a:stretch>
        </p:blipFill>
        <p:spPr>
          <a:xfrm>
            <a:off x="2292480" y="1768680"/>
            <a:ext cx="5494680" cy="4384080"/>
          </a:xfrm>
          <a:prstGeom prst="rect">
            <a:avLst/>
          </a:prstGeom>
          <a:ln>
            <a:noFill/>
          </a:ln>
        </p:spPr>
      </p:pic>
      <p:pic>
        <p:nvPicPr>
          <p:cNvPr id="76"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2"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2"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93"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8"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9"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1"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12"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13" name="" descr=""/>
          <p:cNvPicPr/>
          <p:nvPr/>
        </p:nvPicPr>
        <p:blipFill>
          <a:blip r:embed="rId2"/>
          <a:stretch>
            <a:fillRect/>
          </a:stretch>
        </p:blipFill>
        <p:spPr>
          <a:xfrm>
            <a:off x="2292480" y="1768680"/>
            <a:ext cx="5494680" cy="4384080"/>
          </a:xfrm>
          <a:prstGeom prst="rect">
            <a:avLst/>
          </a:prstGeom>
          <a:ln>
            <a:noFill/>
          </a:ln>
        </p:spPr>
      </p:pic>
      <p:pic>
        <p:nvPicPr>
          <p:cNvPr id="114"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92400" y="1333800"/>
            <a:ext cx="9279360" cy="360"/>
          </a:xfrm>
          <a:prstGeom prst="rect">
            <a:avLst/>
          </a:prstGeom>
          <a:noFill/>
          <a:ln w="9360">
            <a:solidFill>
              <a:srgbClr val="595959"/>
            </a:solidFill>
            <a:round/>
          </a:ln>
        </p:spPr>
      </p:sp>
      <p:sp>
        <p:nvSpPr>
          <p:cNvPr id="1" name="CustomShape 2"/>
          <p:cNvSpPr/>
          <p:nvPr/>
        </p:nvSpPr>
        <p:spPr>
          <a:xfrm>
            <a:off x="4471560" y="6964560"/>
            <a:ext cx="1135440" cy="356040"/>
          </a:xfrm>
          <a:prstGeom prst="rect">
            <a:avLst/>
          </a:prstGeom>
          <a:blipFill>
            <a:blip r:embed="rId2"/>
            <a:stretch>
              <a:fillRect/>
            </a:stretch>
          </a:blipFill>
          <a:ln>
            <a:noFill/>
          </a:ln>
        </p:spPr>
      </p:sp>
      <p:sp>
        <p:nvSpPr>
          <p:cNvPr id="2" name="PlaceHolder 3"/>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3" name="PlaceHolder 4"/>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392400" y="1333800"/>
            <a:ext cx="9279360" cy="360"/>
          </a:xfrm>
          <a:prstGeom prst="rect">
            <a:avLst/>
          </a:prstGeom>
          <a:noFill/>
          <a:ln w="9360">
            <a:solidFill>
              <a:srgbClr val="595959"/>
            </a:solidFill>
            <a:round/>
          </a:ln>
        </p:spPr>
      </p:sp>
      <p:sp>
        <p:nvSpPr>
          <p:cNvPr id="39" name="CustomShape 2"/>
          <p:cNvSpPr/>
          <p:nvPr/>
        </p:nvSpPr>
        <p:spPr>
          <a:xfrm>
            <a:off x="4471560" y="6964560"/>
            <a:ext cx="1135440" cy="356040"/>
          </a:xfrm>
          <a:prstGeom prst="rect">
            <a:avLst/>
          </a:prstGeom>
          <a:blipFill>
            <a:blip r:embed="rId2"/>
            <a:stretch>
              <a:fillRect/>
            </a:stretch>
          </a:blipFill>
          <a:ln>
            <a:noFill/>
          </a:ln>
        </p:spPr>
      </p:sp>
      <p:sp>
        <p:nvSpPr>
          <p:cNvPr id="40" name="PlaceHolder 3"/>
          <p:cNvSpPr>
            <a:spLocks noGrp="1"/>
          </p:cNvSpPr>
          <p:nvPr>
            <p:ph type="title"/>
          </p:nvPr>
        </p:nvSpPr>
        <p:spPr>
          <a:xfrm>
            <a:off x="424080" y="424800"/>
            <a:ext cx="9231120" cy="1262520"/>
          </a:xfrm>
          <a:prstGeom prst="rect">
            <a:avLst/>
          </a:prstGeom>
        </p:spPr>
        <p:txBody>
          <a:bodyPr lIns="0" rIns="0" tIns="0" bIns="0" anchor="ctr"/>
          <a:p>
            <a:r>
              <a:rPr lang="en-IN">
                <a:latin typeface="Arial"/>
              </a:rPr>
              <a:t>Click to edit the title text format</a:t>
            </a:r>
            <a:endParaRPr/>
          </a:p>
        </p:txBody>
      </p:sp>
      <p:sp>
        <p:nvSpPr>
          <p:cNvPr id="41" name="PlaceHolder 4"/>
          <p:cNvSpPr>
            <a:spLocks noGrp="1"/>
          </p:cNvSpPr>
          <p:nvPr>
            <p:ph type="body"/>
          </p:nvPr>
        </p:nvSpPr>
        <p:spPr>
          <a:xfrm>
            <a:off x="504000" y="1768680"/>
            <a:ext cx="4426560" cy="43837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2" name="PlaceHolder 5"/>
          <p:cNvSpPr>
            <a:spLocks noGrp="1"/>
          </p:cNvSpPr>
          <p:nvPr>
            <p:ph type="body"/>
          </p:nvPr>
        </p:nvSpPr>
        <p:spPr>
          <a:xfrm>
            <a:off x="5152680" y="1768680"/>
            <a:ext cx="4426560" cy="43837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392400" y="1333800"/>
            <a:ext cx="9279360" cy="360"/>
          </a:xfrm>
          <a:prstGeom prst="rect">
            <a:avLst/>
          </a:prstGeom>
          <a:noFill/>
          <a:ln w="9360">
            <a:solidFill>
              <a:srgbClr val="595959"/>
            </a:solidFill>
            <a:round/>
          </a:ln>
        </p:spPr>
      </p:sp>
      <p:sp>
        <p:nvSpPr>
          <p:cNvPr id="78" name="CustomShape 2"/>
          <p:cNvSpPr/>
          <p:nvPr/>
        </p:nvSpPr>
        <p:spPr>
          <a:xfrm>
            <a:off x="4471560" y="6964560"/>
            <a:ext cx="1135440" cy="356040"/>
          </a:xfrm>
          <a:prstGeom prst="rect">
            <a:avLst/>
          </a:prstGeom>
          <a:blipFill>
            <a:blip r:embed="rId2"/>
            <a:stretch>
              <a:fillRect/>
            </a:stretch>
          </a:blipFill>
          <a:ln>
            <a:noFill/>
          </a:ln>
        </p:spPr>
      </p:sp>
      <p:sp>
        <p:nvSpPr>
          <p:cNvPr id="79" name="PlaceHolder 3"/>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Project Name – ShopAssist (FinTech)</a:t>
            </a:r>
            <a:endParaRPr/>
          </a:p>
        </p:txBody>
      </p:sp>
      <p:sp>
        <p:nvSpPr>
          <p:cNvPr id="116" name="CustomShape 2"/>
          <p:cNvSpPr/>
          <p:nvPr/>
        </p:nvSpPr>
        <p:spPr>
          <a:xfrm>
            <a:off x="1734480" y="1806120"/>
            <a:ext cx="1637640" cy="403560"/>
          </a:xfrm>
          <a:prstGeom prst="rect">
            <a:avLst/>
          </a:prstGeom>
          <a:noFill/>
          <a:ln>
            <a:noFill/>
          </a:ln>
        </p:spPr>
        <p:txBody>
          <a:bodyPr lIns="0" rIns="0" tIns="0" bIns="0"/>
          <a:p>
            <a:pPr>
              <a:lnSpc>
                <a:spcPct val="100000"/>
              </a:lnSpc>
            </a:pPr>
            <a:r>
              <a:rPr lang="en-IN">
                <a:solidFill>
                  <a:srgbClr val="666666"/>
                </a:solidFill>
                <a:latin typeface="Arial"/>
              </a:rPr>
              <a:t>Brief Synopsis</a:t>
            </a:r>
            <a:endParaRPr/>
          </a:p>
        </p:txBody>
      </p:sp>
      <p:sp>
        <p:nvSpPr>
          <p:cNvPr id="117" name="CustomShape 3"/>
          <p:cNvSpPr/>
          <p:nvPr/>
        </p:nvSpPr>
        <p:spPr>
          <a:xfrm>
            <a:off x="6656400" y="1806120"/>
            <a:ext cx="1511280" cy="403560"/>
          </a:xfrm>
          <a:prstGeom prst="rect">
            <a:avLst/>
          </a:prstGeom>
          <a:noFill/>
          <a:ln>
            <a:noFill/>
          </a:ln>
        </p:spPr>
        <p:txBody>
          <a:bodyPr lIns="0" rIns="0" tIns="0" bIns="0"/>
          <a:p>
            <a:pPr>
              <a:lnSpc>
                <a:spcPct val="100000"/>
              </a:lnSpc>
            </a:pPr>
            <a:r>
              <a:rPr lang="en-IN">
                <a:solidFill>
                  <a:srgbClr val="666666"/>
                </a:solidFill>
                <a:latin typeface="Arial"/>
              </a:rPr>
              <a:t>Team Details</a:t>
            </a:r>
            <a:endParaRPr/>
          </a:p>
        </p:txBody>
      </p:sp>
      <p:sp>
        <p:nvSpPr>
          <p:cNvPr id="118" name="CustomShape 4"/>
          <p:cNvSpPr/>
          <p:nvPr/>
        </p:nvSpPr>
        <p:spPr>
          <a:xfrm>
            <a:off x="476280" y="2453400"/>
            <a:ext cx="4444200" cy="4001760"/>
          </a:xfrm>
          <a:prstGeom prst="rect">
            <a:avLst/>
          </a:prstGeom>
          <a:noFill/>
          <a:ln>
            <a:noFill/>
          </a:ln>
        </p:spPr>
        <p:txBody>
          <a:bodyPr lIns="0" rIns="0" tIns="0" bIns="0"/>
          <a:p>
            <a:pPr>
              <a:lnSpc>
                <a:spcPct val="100000"/>
              </a:lnSpc>
            </a:pPr>
            <a:endParaRPr/>
          </a:p>
          <a:p>
            <a:pPr algn="ctr">
              <a:lnSpc>
                <a:spcPct val="100000"/>
              </a:lnSpc>
            </a:pPr>
            <a:r>
              <a:rPr lang="en-IN" sz="2400">
                <a:solidFill>
                  <a:srgbClr val="666666"/>
                </a:solidFill>
                <a:latin typeface="Arial"/>
              </a:rPr>
              <a:t>Fast checkout in SuperMarket without waiting in long queues / Streamlined buying experience without hassle of carrying trolleys and handling of payments via cash or online payment by using ShopAssist.</a:t>
            </a:r>
            <a:endParaRPr/>
          </a:p>
        </p:txBody>
      </p:sp>
      <p:sp>
        <p:nvSpPr>
          <p:cNvPr id="119" name="CustomShape 5"/>
          <p:cNvSpPr/>
          <p:nvPr/>
        </p:nvSpPr>
        <p:spPr>
          <a:xfrm>
            <a:off x="5472000" y="2520000"/>
            <a:ext cx="4175640" cy="3815640"/>
          </a:xfrm>
          <a:prstGeom prst="rect">
            <a:avLst/>
          </a:prstGeom>
          <a:noFill/>
          <a:ln>
            <a:noFill/>
          </a:ln>
        </p:spPr>
        <p:txBody>
          <a:bodyPr lIns="0" rIns="0" tIns="0" bIns="0"/>
          <a:p>
            <a:pPr>
              <a:lnSpc>
                <a:spcPct val="100000"/>
              </a:lnSpc>
            </a:pPr>
            <a:r>
              <a:rPr lang="en-IN">
                <a:solidFill>
                  <a:srgbClr val="666666"/>
                </a:solidFill>
                <a:latin typeface="Arial"/>
              </a:rPr>
              <a:t> </a:t>
            </a:r>
            <a:endParaRPr/>
          </a:p>
          <a:p>
            <a:pPr>
              <a:lnSpc>
                <a:spcPct val="100000"/>
              </a:lnSpc>
            </a:pPr>
            <a:r>
              <a:rPr lang="en-IN" sz="2400">
                <a:solidFill>
                  <a:srgbClr val="666666"/>
                </a:solidFill>
                <a:latin typeface="Arial"/>
              </a:rPr>
              <a:t> </a:t>
            </a:r>
            <a:r>
              <a:rPr lang="en-IN" sz="2400">
                <a:solidFill>
                  <a:srgbClr val="666666"/>
                </a:solidFill>
                <a:latin typeface="Arial"/>
              </a:rPr>
              <a:t>* Gaurav Chand Katoch</a:t>
            </a:r>
            <a:endParaRPr/>
          </a:p>
          <a:p>
            <a:pPr>
              <a:lnSpc>
                <a:spcPct val="100000"/>
              </a:lnSpc>
            </a:pPr>
            <a:r>
              <a:rPr lang="en-IN" sz="2400">
                <a:solidFill>
                  <a:srgbClr val="666666"/>
                </a:solidFill>
                <a:latin typeface="Arial"/>
              </a:rPr>
              <a:t> </a:t>
            </a:r>
            <a:r>
              <a:rPr lang="en-IN" sz="2400">
                <a:solidFill>
                  <a:srgbClr val="666666"/>
                </a:solidFill>
                <a:latin typeface="Arial"/>
              </a:rPr>
              <a:t>* Mohit Garg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Problem being solved</a:t>
            </a:r>
            <a:endParaRPr/>
          </a:p>
        </p:txBody>
      </p:sp>
      <p:sp>
        <p:nvSpPr>
          <p:cNvPr id="121" name="CustomShape 2"/>
          <p:cNvSpPr/>
          <p:nvPr/>
        </p:nvSpPr>
        <p:spPr>
          <a:xfrm>
            <a:off x="504000" y="1768680"/>
            <a:ext cx="4426560" cy="4383720"/>
          </a:xfrm>
          <a:prstGeom prst="rect">
            <a:avLst/>
          </a:prstGeom>
          <a:noFill/>
          <a:ln>
            <a:noFill/>
          </a:ln>
        </p:spPr>
        <p:txBody>
          <a:bodyPr lIns="0" rIns="0" tIns="0" bIns="0"/>
          <a:p>
            <a:r>
              <a:rPr lang="en-IN">
                <a:solidFill>
                  <a:srgbClr val="666666"/>
                </a:solidFill>
                <a:latin typeface="Arial"/>
              </a:rPr>
              <a:t>Buyer</a:t>
            </a:r>
            <a:endParaRPr/>
          </a:p>
          <a:p>
            <a:pPr>
              <a:lnSpc>
                <a:spcPct val="100000"/>
              </a:lnSpc>
              <a:buSzPct val="45000"/>
              <a:buFont typeface="StarSymbol"/>
              <a:buChar char="l"/>
            </a:pPr>
            <a:r>
              <a:rPr lang="en-IN" sz="2650">
                <a:solidFill>
                  <a:srgbClr val="333333"/>
                </a:solidFill>
                <a:latin typeface="Calibri"/>
              </a:rPr>
              <a:t>Freedom from carrying trolleys while shopping</a:t>
            </a:r>
            <a:endParaRPr/>
          </a:p>
          <a:p>
            <a:pPr>
              <a:lnSpc>
                <a:spcPct val="100000"/>
              </a:lnSpc>
              <a:buSzPct val="45000"/>
              <a:buFont typeface="StarSymbol"/>
              <a:buChar char="l"/>
            </a:pPr>
            <a:r>
              <a:rPr lang="en-IN" sz="2650">
                <a:solidFill>
                  <a:srgbClr val="333333"/>
                </a:solidFill>
                <a:latin typeface="Calibri"/>
              </a:rPr>
              <a:t>No need to wait at long checkout queues</a:t>
            </a:r>
            <a:endParaRPr/>
          </a:p>
          <a:p>
            <a:pPr>
              <a:lnSpc>
                <a:spcPct val="100000"/>
              </a:lnSpc>
              <a:buSzPct val="45000"/>
              <a:buFont typeface="StarSymbol"/>
              <a:buChar char="l"/>
            </a:pPr>
            <a:r>
              <a:rPr lang="en-IN" sz="2650">
                <a:solidFill>
                  <a:srgbClr val="333333"/>
                </a:solidFill>
                <a:latin typeface="Calibri"/>
              </a:rPr>
              <a:t>Track order history of their offline shopping</a:t>
            </a:r>
            <a:endParaRPr/>
          </a:p>
          <a:p>
            <a:pPr>
              <a:lnSpc>
                <a:spcPct val="100000"/>
              </a:lnSpc>
              <a:buSzPct val="45000"/>
              <a:buFont typeface="StarSymbol"/>
              <a:buChar char="l"/>
            </a:pPr>
            <a:r>
              <a:rPr lang="en-IN" sz="2650">
                <a:solidFill>
                  <a:srgbClr val="333333"/>
                </a:solidFill>
                <a:latin typeface="Calibri"/>
              </a:rPr>
              <a:t>Online payment and home delivery options</a:t>
            </a:r>
            <a:endParaRPr/>
          </a:p>
          <a:p>
            <a:pPr>
              <a:lnSpc>
                <a:spcPct val="100000"/>
              </a:lnSpc>
            </a:pPr>
            <a:endParaRPr/>
          </a:p>
        </p:txBody>
      </p:sp>
      <p:sp>
        <p:nvSpPr>
          <p:cNvPr id="122" name="CustomShape 3"/>
          <p:cNvSpPr/>
          <p:nvPr/>
        </p:nvSpPr>
        <p:spPr>
          <a:xfrm>
            <a:off x="5256000" y="1768680"/>
            <a:ext cx="4426560" cy="4383720"/>
          </a:xfrm>
          <a:prstGeom prst="rect">
            <a:avLst/>
          </a:prstGeom>
          <a:noFill/>
          <a:ln>
            <a:noFill/>
          </a:ln>
        </p:spPr>
        <p:txBody>
          <a:bodyPr lIns="0" rIns="0" tIns="0" bIns="0"/>
          <a:p>
            <a:r>
              <a:rPr lang="en-IN">
                <a:solidFill>
                  <a:srgbClr val="666666"/>
                </a:solidFill>
                <a:latin typeface="Arial"/>
              </a:rPr>
              <a:t>Seller</a:t>
            </a:r>
            <a:endParaRPr/>
          </a:p>
          <a:p>
            <a:pPr>
              <a:lnSpc>
                <a:spcPct val="100000"/>
              </a:lnSpc>
              <a:buSzPct val="45000"/>
              <a:buFont typeface="StarSymbol"/>
              <a:buChar char="l"/>
            </a:pPr>
            <a:r>
              <a:rPr lang="en-IN">
                <a:solidFill>
                  <a:srgbClr val="333333"/>
                </a:solidFill>
                <a:latin typeface="Arial"/>
              </a:rPr>
              <a:t>Only keep display items in shelf for customers. So re-stocking is required only in warehouse without affecting customers shopping experience.</a:t>
            </a:r>
            <a:endParaRPr/>
          </a:p>
          <a:p>
            <a:pPr>
              <a:lnSpc>
                <a:spcPct val="100000"/>
              </a:lnSpc>
              <a:buSzPct val="45000"/>
              <a:buFont typeface="StarSymbol"/>
              <a:buChar char="l"/>
            </a:pPr>
            <a:r>
              <a:rPr lang="en-IN">
                <a:solidFill>
                  <a:srgbClr val="333333"/>
                </a:solidFill>
                <a:latin typeface="Calibri"/>
              </a:rPr>
              <a:t>Less space required for Checkout counters as customers don't need to form queue, they only need to come to checkout counter when their cart is ready to be collected.</a:t>
            </a:r>
            <a:endParaRPr/>
          </a:p>
          <a:p>
            <a:pPr>
              <a:lnSpc>
                <a:spcPct val="100000"/>
              </a:lnSpc>
              <a:buSzPct val="45000"/>
              <a:buFont typeface="StarSymbol"/>
              <a:buChar char="l"/>
            </a:pPr>
            <a:r>
              <a:rPr lang="en-IN">
                <a:solidFill>
                  <a:srgbClr val="333333"/>
                </a:solidFill>
                <a:latin typeface="Calibri"/>
              </a:rPr>
              <a:t>With online payment, customers tend to over-spend compared to customers paying via cash. Thus more profit for seller.</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Technology Stack</a:t>
            </a:r>
            <a:endParaRPr/>
          </a:p>
        </p:txBody>
      </p:sp>
      <p:pic>
        <p:nvPicPr>
          <p:cNvPr id="124" name="" descr=""/>
          <p:cNvPicPr/>
          <p:nvPr/>
        </p:nvPicPr>
        <p:blipFill>
          <a:blip r:embed="rId1"/>
          <a:stretch>
            <a:fillRect/>
          </a:stretch>
        </p:blipFill>
        <p:spPr>
          <a:xfrm>
            <a:off x="504000" y="1008000"/>
            <a:ext cx="8855640" cy="5615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Demo Video/Screenshots</a:t>
            </a:r>
            <a:endParaRPr/>
          </a:p>
        </p:txBody>
      </p:sp>
      <p:sp>
        <p:nvSpPr>
          <p:cNvPr id="126" name="CustomShape 2"/>
          <p:cNvSpPr/>
          <p:nvPr/>
        </p:nvSpPr>
        <p:spPr>
          <a:xfrm>
            <a:off x="424080" y="1806120"/>
            <a:ext cx="7927920" cy="1865880"/>
          </a:xfrm>
          <a:prstGeom prst="rect">
            <a:avLst/>
          </a:prstGeom>
          <a:noFill/>
          <a:ln>
            <a:noFill/>
          </a:ln>
        </p:spPr>
        <p:txBody>
          <a:bodyPr lIns="0" rIns="0" tIns="0" bIns="0"/>
          <a:p>
            <a:pPr>
              <a:lnSpc>
                <a:spcPct val="100000"/>
              </a:lnSpc>
            </a:pPr>
            <a:r>
              <a:rPr lang="en-IN">
                <a:solidFill>
                  <a:srgbClr val="666666"/>
                </a:solidFill>
                <a:latin typeface="Arial"/>
              </a:rPr>
              <a:t>Video Link https://youtu.be/ws_JVVrHfjk</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Challenges faced</a:t>
            </a:r>
            <a:endParaRPr/>
          </a:p>
        </p:txBody>
      </p:sp>
      <p:sp>
        <p:nvSpPr>
          <p:cNvPr id="128" name="CustomShape 2"/>
          <p:cNvSpPr/>
          <p:nvPr/>
        </p:nvSpPr>
        <p:spPr>
          <a:xfrm>
            <a:off x="424080" y="1747440"/>
            <a:ext cx="9198000" cy="4960800"/>
          </a:xfrm>
          <a:prstGeom prst="rect">
            <a:avLst/>
          </a:prstGeom>
          <a:noFill/>
          <a:ln>
            <a:noFill/>
          </a:ln>
        </p:spPr>
        <p:txBody>
          <a:bodyPr lIns="0" rIns="0" tIns="0" bIns="0"/>
          <a:p>
            <a:pPr>
              <a:lnSpc>
                <a:spcPct val="114000"/>
              </a:lnSpc>
            </a:pPr>
            <a:r>
              <a:rPr lang="en-IN">
                <a:solidFill>
                  <a:srgbClr val="666666"/>
                </a:solidFill>
                <a:latin typeface="Arial"/>
              </a:rPr>
              <a:t>1. </a:t>
            </a:r>
            <a:r>
              <a:rPr b="1" lang="en-IN">
                <a:solidFill>
                  <a:srgbClr val="666666"/>
                </a:solidFill>
                <a:latin typeface="Arial"/>
              </a:rPr>
              <a:t>Avoiding fake orders</a:t>
            </a:r>
            <a:r>
              <a:rPr lang="en-IN">
                <a:solidFill>
                  <a:srgbClr val="666666"/>
                </a:solidFill>
                <a:latin typeface="Arial"/>
              </a:rPr>
              <a:t> – All online e-commerce models face the issue of fake orders. We minimize them by making login compulsory and connecting each user with a unique mobile number and OTP verification during registration. </a:t>
            </a:r>
            <a:endParaRPr/>
          </a:p>
          <a:p>
            <a:pPr>
              <a:lnSpc>
                <a:spcPct val="114000"/>
              </a:lnSpc>
            </a:pPr>
            <a:endParaRPr/>
          </a:p>
          <a:p>
            <a:pPr>
              <a:lnSpc>
                <a:spcPct val="114000"/>
              </a:lnSpc>
            </a:pPr>
            <a:r>
              <a:rPr lang="en-IN">
                <a:solidFill>
                  <a:srgbClr val="666666"/>
                </a:solidFill>
                <a:latin typeface="Arial"/>
              </a:rPr>
              <a:t>2. </a:t>
            </a:r>
            <a:r>
              <a:rPr b="1" lang="en-IN">
                <a:solidFill>
                  <a:srgbClr val="666666"/>
                </a:solidFill>
                <a:latin typeface="Arial"/>
              </a:rPr>
              <a:t>Handling out of stock inventory</a:t>
            </a:r>
            <a:r>
              <a:rPr lang="en-IN">
                <a:solidFill>
                  <a:srgbClr val="666666"/>
                </a:solidFill>
                <a:latin typeface="Arial"/>
              </a:rPr>
              <a:t> – Items which are on display might go out of stock in warehouse and thus a user might order an out of stock item which the seller will not be able to fullfil. Solution requires proper entry by seller of the exact ( or approximate lower bound) quantities of items into database, and the system making proper locks on items' quantities while accepting orders to avoid race conditions as well.</a:t>
            </a:r>
            <a:endParaRPr/>
          </a:p>
          <a:p>
            <a:pPr>
              <a:lnSpc>
                <a:spcPct val="114000"/>
              </a:lnSpc>
            </a:pPr>
            <a:endParaRPr/>
          </a:p>
          <a:p>
            <a:pPr>
              <a:lnSpc>
                <a:spcPct val="114000"/>
              </a:lnSpc>
            </a:pPr>
            <a:r>
              <a:rPr lang="en-IN">
                <a:solidFill>
                  <a:srgbClr val="666666"/>
                </a:solidFill>
                <a:latin typeface="Arial"/>
              </a:rPr>
              <a:t>3. </a:t>
            </a:r>
            <a:r>
              <a:rPr b="1" lang="en-IN">
                <a:solidFill>
                  <a:srgbClr val="666666"/>
                </a:solidFill>
                <a:latin typeface="Arial"/>
              </a:rPr>
              <a:t>Validating the cart generated by staff to be accurate (no missing or incorrect items)</a:t>
            </a:r>
            <a:r>
              <a:rPr lang="en-IN">
                <a:solidFill>
                  <a:srgbClr val="666666"/>
                </a:solidFill>
                <a:latin typeface="Arial"/>
              </a:rPr>
              <a:t> – This comes down to operational inefficiences as humans are prone to errors. Solution includes having proper Customer order conflict counters to handle customer complaints about such issues. Giving ratings to customers who keep coming with such complaints to avoid misuse. Having robotic arms to pack items in warehouse can help in bringing down such errors to minimum.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24080" y="424800"/>
            <a:ext cx="9231120" cy="1262160"/>
          </a:xfrm>
          <a:prstGeom prst="rect">
            <a:avLst/>
          </a:prstGeom>
          <a:noFill/>
          <a:ln>
            <a:noFill/>
          </a:ln>
        </p:spPr>
        <p:txBody>
          <a:bodyPr lIns="0" rIns="0" tIns="0" bIns="0"/>
          <a:p>
            <a:pPr>
              <a:lnSpc>
                <a:spcPct val="100000"/>
              </a:lnSpc>
            </a:pPr>
            <a:r>
              <a:rPr b="1" lang="en-IN" sz="3000">
                <a:solidFill>
                  <a:srgbClr val="666666"/>
                </a:solidFill>
                <a:latin typeface="Arial"/>
              </a:rPr>
              <a:t>Future Scope</a:t>
            </a:r>
            <a:endParaRPr/>
          </a:p>
        </p:txBody>
      </p:sp>
      <p:sp>
        <p:nvSpPr>
          <p:cNvPr id="130" name="CustomShape 2"/>
          <p:cNvSpPr/>
          <p:nvPr/>
        </p:nvSpPr>
        <p:spPr>
          <a:xfrm>
            <a:off x="424080" y="1806120"/>
            <a:ext cx="9223560" cy="4961520"/>
          </a:xfrm>
          <a:prstGeom prst="rect">
            <a:avLst/>
          </a:prstGeom>
          <a:noFill/>
          <a:ln>
            <a:noFill/>
          </a:ln>
        </p:spPr>
        <p:txBody>
          <a:bodyPr lIns="0" rIns="0" tIns="0" bIns="0"/>
          <a:p>
            <a:pPr>
              <a:lnSpc>
                <a:spcPct val="100000"/>
              </a:lnSpc>
            </a:pPr>
            <a:r>
              <a:rPr lang="en-IN">
                <a:solidFill>
                  <a:srgbClr val="666666"/>
                </a:solidFill>
                <a:latin typeface="Arial"/>
              </a:rPr>
              <a:t>Future scope of this project is limitless :)</a:t>
            </a:r>
            <a:endParaRPr/>
          </a:p>
          <a:p>
            <a:pPr>
              <a:lnSpc>
                <a:spcPct val="100000"/>
              </a:lnSpc>
            </a:pPr>
            <a:endParaRPr/>
          </a:p>
          <a:p>
            <a:pPr>
              <a:lnSpc>
                <a:spcPct val="100000"/>
              </a:lnSpc>
            </a:pPr>
            <a:r>
              <a:rPr lang="en-IN">
                <a:solidFill>
                  <a:srgbClr val="666666"/>
                </a:solidFill>
                <a:latin typeface="Arial"/>
              </a:rPr>
              <a:t>1. Virtual Reality to locate items in malls – A user can search for a particular item in the app, and then get the physical position of the item.</a:t>
            </a:r>
            <a:endParaRPr/>
          </a:p>
          <a:p>
            <a:pPr>
              <a:lnSpc>
                <a:spcPct val="100000"/>
              </a:lnSpc>
            </a:pPr>
            <a:endParaRPr/>
          </a:p>
          <a:p>
            <a:pPr>
              <a:lnSpc>
                <a:spcPct val="100000"/>
              </a:lnSpc>
            </a:pPr>
            <a:r>
              <a:rPr lang="en-IN">
                <a:solidFill>
                  <a:srgbClr val="666666"/>
                </a:solidFill>
                <a:latin typeface="Arial"/>
              </a:rPr>
              <a:t>2. Price comparison - </a:t>
            </a:r>
            <a:r>
              <a:rPr lang="en-IN">
                <a:solidFill>
                  <a:srgbClr val="333333"/>
                </a:solidFill>
                <a:latin typeface="Arial"/>
              </a:rPr>
              <a:t>Compare prices of same product available in nearby shops.</a:t>
            </a:r>
            <a:r>
              <a:rPr lang="en-IN">
                <a:solidFill>
                  <a:srgbClr val="666666"/>
                </a:solidFill>
                <a:latin typeface="Arial"/>
              </a:rPr>
              <a:t>  </a:t>
            </a:r>
            <a:endParaRPr/>
          </a:p>
          <a:p>
            <a:pPr>
              <a:lnSpc>
                <a:spcPct val="100000"/>
              </a:lnSpc>
            </a:pPr>
            <a:endParaRPr/>
          </a:p>
          <a:p>
            <a:pPr>
              <a:lnSpc>
                <a:spcPct val="100000"/>
              </a:lnSpc>
            </a:pPr>
            <a:r>
              <a:rPr lang="en-IN">
                <a:solidFill>
                  <a:srgbClr val="666666"/>
                </a:solidFill>
                <a:latin typeface="Arial"/>
              </a:rPr>
              <a:t>3. The app will generate lots of data points which can be used to analyse the behaviour of that particular user and help with targeted marketing.</a:t>
            </a:r>
            <a:endParaRPr/>
          </a:p>
          <a:p>
            <a:pPr>
              <a:lnSpc>
                <a:spcPct val="100000"/>
              </a:lnSpc>
            </a:pPr>
            <a:endParaRPr/>
          </a:p>
          <a:p>
            <a:pPr>
              <a:lnSpc>
                <a:spcPct val="100000"/>
              </a:lnSpc>
            </a:pPr>
            <a:r>
              <a:rPr lang="en-IN">
                <a:solidFill>
                  <a:srgbClr val="666666"/>
                </a:solidFill>
                <a:latin typeface="Arial"/>
              </a:rPr>
              <a:t>4. The app can be advertisement platform for products and latest offers from Super Markets.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