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30" r:id="rId2"/>
  </p:sldMasterIdLst>
  <p:sldIdLst>
    <p:sldId id="259" r:id="rId3"/>
    <p:sldId id="261" r:id="rId4"/>
    <p:sldId id="257" r:id="rId5"/>
    <p:sldId id="258" r:id="rId6"/>
    <p:sldId id="262" r:id="rId7"/>
    <p:sldId id="263" r:id="rId8"/>
    <p:sldId id="265" r:id="rId9"/>
    <p:sldId id="264" r:id="rId10"/>
    <p:sldId id="266" r:id="rId11"/>
    <p:sldId id="267" r:id="rId12"/>
    <p:sldId id="270" r:id="rId13"/>
    <p:sldId id="271" r:id="rId14"/>
    <p:sldId id="272" r:id="rId15"/>
    <p:sldId id="286" r:id="rId16"/>
    <p:sldId id="268" r:id="rId17"/>
    <p:sldId id="273" r:id="rId18"/>
    <p:sldId id="269" r:id="rId19"/>
    <p:sldId id="276" r:id="rId20"/>
    <p:sldId id="287" r:id="rId21"/>
    <p:sldId id="277" r:id="rId22"/>
    <p:sldId id="285" r:id="rId23"/>
    <p:sldId id="275" r:id="rId24"/>
    <p:sldId id="282" r:id="rId25"/>
    <p:sldId id="283" r:id="rId26"/>
    <p:sldId id="284" r:id="rId27"/>
    <p:sldId id="278" r:id="rId28"/>
    <p:sldId id="279" r:id="rId29"/>
    <p:sldId id="280" r:id="rId30"/>
    <p:sldId id="281"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51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53935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63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1380625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616611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83175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7DCEAA-ACBB-472C-95DE-FD1F1DBB3167}"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507505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7DCEAA-ACBB-472C-95DE-FD1F1DBB3167}" type="datetimeFigureOut">
              <a:rPr lang="en-US" smtClean="0"/>
              <a:t>9/24/2014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139014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7DCEAA-ACBB-472C-95DE-FD1F1DBB3167}" type="datetimeFigureOut">
              <a:rPr lang="en-US" smtClean="0"/>
              <a:t>9/24/2014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27620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DCEAA-ACBB-472C-95DE-FD1F1DBB3167}" type="datetimeFigureOut">
              <a:rPr lang="en-US" smtClean="0"/>
              <a:t>9/24/2014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2656213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DCEAA-ACBB-472C-95DE-FD1F1DBB3167}"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47043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120657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DCEAA-ACBB-472C-95DE-FD1F1DBB3167}"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658689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2372611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293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753315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6202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076909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3240570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7DCEAA-ACBB-472C-95DE-FD1F1DBB3167}"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8EAD2-EF32-4CC1-910F-70D04E10E1FE}" type="slidenum">
              <a:rPr lang="en-US" smtClean="0"/>
              <a:t>‹#›</a:t>
            </a:fld>
            <a:endParaRPr lang="en-US"/>
          </a:p>
        </p:txBody>
      </p:sp>
    </p:spTree>
    <p:extLst>
      <p:ext uri="{BB962C8B-B14F-4D97-AF65-F5344CB8AC3E}">
        <p14:creationId xmlns:p14="http://schemas.microsoft.com/office/powerpoint/2010/main" val="17831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60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638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413425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17124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419936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243215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solidFill>
                  <a:prstClr val="black">
                    <a:lumMod val="95000"/>
                    <a:lumOff val="5000"/>
                  </a:prstClr>
                </a:solidFill>
              </a:rPr>
              <a:pPr/>
              <a:t>9/24/2014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69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7DCEAA-ACBB-472C-95DE-FD1F1DBB3167}" type="datetimeFigureOut">
              <a:rPr lang="en-US" smtClean="0"/>
              <a:t>9/24/2014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A8EAD2-EF32-4CC1-910F-70D04E10E1FE}"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80969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7DCEAA-ACBB-472C-95DE-FD1F1DBB3167}" type="datetimeFigureOut">
              <a:rPr lang="en-US" smtClean="0"/>
              <a:t>9/24/2014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3A8EAD2-EF32-4CC1-910F-70D04E10E1FE}" type="slidenum">
              <a:rPr lang="en-US" smtClean="0"/>
              <a:t>‹#›</a:t>
            </a:fld>
            <a:endParaRPr lang="en-US"/>
          </a:p>
        </p:txBody>
      </p:sp>
    </p:spTree>
    <p:extLst>
      <p:ext uri="{BB962C8B-B14F-4D97-AF65-F5344CB8AC3E}">
        <p14:creationId xmlns:p14="http://schemas.microsoft.com/office/powerpoint/2010/main" val="331408338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an android based text detection application for visually impaired</a:t>
            </a:r>
            <a:endParaRPr lang="en-US" dirty="0"/>
          </a:p>
        </p:txBody>
      </p:sp>
      <p:sp>
        <p:nvSpPr>
          <p:cNvPr id="3" name="Subtitle 2"/>
          <p:cNvSpPr>
            <a:spLocks noGrp="1"/>
          </p:cNvSpPr>
          <p:nvPr>
            <p:ph type="subTitle" idx="1"/>
          </p:nvPr>
        </p:nvSpPr>
        <p:spPr/>
        <p:txBody>
          <a:bodyPr>
            <a:normAutofit lnSpcReduction="10000"/>
          </a:bodyPr>
          <a:lstStyle/>
          <a:p>
            <a:r>
              <a:rPr lang="en-US" sz="2400" dirty="0"/>
              <a:t>Under the guidance of </a:t>
            </a:r>
            <a:br>
              <a:rPr lang="en-US" sz="2400" dirty="0"/>
            </a:br>
            <a:r>
              <a:rPr lang="en-US" sz="2400" dirty="0"/>
              <a:t>Prof. U.S Tiwary.</a:t>
            </a:r>
            <a:endParaRPr lang="en-US" sz="2400" dirty="0"/>
          </a:p>
        </p:txBody>
      </p:sp>
    </p:spTree>
    <p:extLst>
      <p:ext uri="{BB962C8B-B14F-4D97-AF65-F5344CB8AC3E}">
        <p14:creationId xmlns:p14="http://schemas.microsoft.com/office/powerpoint/2010/main" val="1745223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0558" y="45648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330558" y="1428169"/>
            <a:ext cx="7371008" cy="5200591"/>
          </a:xfrm>
          <a:prstGeom prst="rect">
            <a:avLst/>
          </a:prstGeom>
        </p:spPr>
        <p:txBody>
          <a:bodyPr wrap="square">
            <a:spAutoFit/>
          </a:bodyPr>
          <a:lstStyle/>
          <a:p>
            <a:pPr marL="342900" indent="-342900">
              <a:lnSpc>
                <a:spcPct val="107000"/>
              </a:lnSpc>
              <a:buSzPts val="1400"/>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Opening of the Application and initial steps</a:t>
            </a:r>
            <a:r>
              <a:rPr lang="en-US" dirty="0">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We are going to design the application such that it can be opened by pressing some combination of hardware buttons for the ease of user. </a:t>
            </a:r>
            <a:r>
              <a:rPr lang="en-US" sz="2000" dirty="0">
                <a:latin typeface="Calibri" panose="020F0502020204030204" pitchFamily="34" charset="0"/>
                <a:ea typeface="Calibri" panose="020F0502020204030204" pitchFamily="34" charset="0"/>
                <a:cs typeface="Times New Roman" panose="02020603050405020304" pitchFamily="18" charset="0"/>
              </a:rPr>
              <a:t>When the application is opened the user will be prompted to put the mobile in front of text to be read aloud (We are considering a constraint that he will put at a length of around 30cms i.e., arm’s length) and tap the screen when he/she is ready upon which a snap will be taken (We are considering that there will be optimum light for reading and text to be read will be completely within the captured image which can be said to be a constraint</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application can even be opened easily by the visually impaired person with the help of inbuilt accessibility – Talk Back feature of android platform which works perfectly for opening other apps.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446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7679" y="611030"/>
            <a:ext cx="6997521"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317679" y="1608472"/>
            <a:ext cx="6997521" cy="2463431"/>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2. Preprocessing steps:</a:t>
            </a:r>
          </a:p>
          <a:p>
            <a:pPr marL="457200">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Various preprocessing steps which we are going to employ are as follows:</a:t>
            </a:r>
          </a:p>
          <a:p>
            <a:pPr marL="342900" indent="-342900">
              <a:lnSpc>
                <a:spcPct val="107000"/>
              </a:lnSpc>
              <a:buFont typeface="+mj-lt"/>
              <a:buAutoNum type="romanLcParenBoth"/>
            </a:pPr>
            <a:r>
              <a:rPr lang="en-US" sz="2000" dirty="0">
                <a:latin typeface="Calibri" panose="020F0502020204030204" pitchFamily="34" charset="0"/>
                <a:ea typeface="Calibri" panose="020F0502020204030204" pitchFamily="34" charset="0"/>
                <a:cs typeface="Times New Roman" panose="02020603050405020304" pitchFamily="18" charset="0"/>
              </a:rPr>
              <a:t>Convert the obtained image to Grey Scale</a:t>
            </a:r>
          </a:p>
          <a:p>
            <a:pPr marL="914400">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We will be using the weighted average of RGB as follows for each pixel</a:t>
            </a:r>
          </a:p>
          <a:p>
            <a:pPr marL="91440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R = G = B = (0.299 * R + 0.587 * G + 0.114 * B)</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68490" y="4353021"/>
            <a:ext cx="3640703" cy="2318235"/>
          </a:xfrm>
          <a:prstGeom prst="rect">
            <a:avLst/>
          </a:prstGeom>
        </p:spPr>
      </p:pic>
    </p:spTree>
    <p:extLst>
      <p:ext uri="{BB962C8B-B14F-4D97-AF65-F5344CB8AC3E}">
        <p14:creationId xmlns:p14="http://schemas.microsoft.com/office/powerpoint/2010/main" val="271003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332" y="572393"/>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547332" y="1724381"/>
            <a:ext cx="7038324" cy="4175887"/>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2. Preprocessing steps:</a:t>
            </a:r>
          </a:p>
          <a:p>
            <a:pPr>
              <a:lnSpc>
                <a:spcPct val="107000"/>
              </a:lnSpc>
            </a:pPr>
            <a:r>
              <a:rPr lang="en-US" sz="2400" dirty="0">
                <a:latin typeface="Calibri" panose="020F0502020204030204" pitchFamily="34" charset="0"/>
                <a:ea typeface="Calibri" panose="020F0502020204030204" pitchFamily="34" charset="0"/>
                <a:cs typeface="Times New Roman" panose="02020603050405020304" pitchFamily="18" charset="0"/>
              </a:rPr>
              <a:t>(ii) Apply Canny edge detection algorithm</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Canny edge detection is a four step process: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lphaLcParenR"/>
            </a:pPr>
            <a:r>
              <a:rPr lang="en-US" sz="2000" dirty="0">
                <a:latin typeface="Calibri" panose="020F0502020204030204" pitchFamily="34" charset="0"/>
                <a:ea typeface="Calibri" panose="020F0502020204030204" pitchFamily="34" charset="0"/>
                <a:cs typeface="Times New Roman" panose="02020603050405020304" pitchFamily="18" charset="0"/>
              </a:rPr>
              <a:t>A Gaussian blur is applied to clear any speckles and free the image of noise.</a:t>
            </a:r>
          </a:p>
          <a:p>
            <a:pPr marL="342900" indent="-342900">
              <a:lnSpc>
                <a:spcPct val="107000"/>
              </a:lnSpc>
              <a:buFont typeface="+mj-lt"/>
              <a:buAutoNum type="alphaLcParenR"/>
            </a:pPr>
            <a:r>
              <a:rPr lang="en-US" sz="2000" dirty="0">
                <a:latin typeface="Calibri" panose="020F0502020204030204" pitchFamily="34" charset="0"/>
                <a:ea typeface="Calibri" panose="020F0502020204030204" pitchFamily="34" charset="0"/>
                <a:cs typeface="Times New Roman" panose="02020603050405020304" pitchFamily="18" charset="0"/>
              </a:rPr>
              <a:t>A gradient operator is applied for obtaining the gradients' intensity and direction.</a:t>
            </a:r>
          </a:p>
          <a:p>
            <a:pPr marL="342900" indent="-342900">
              <a:lnSpc>
                <a:spcPct val="107000"/>
              </a:lnSpc>
              <a:buFont typeface="+mj-lt"/>
              <a:buAutoNum type="alphaLcParenR"/>
            </a:pPr>
            <a:r>
              <a:rPr lang="en-US" sz="2000" dirty="0">
                <a:latin typeface="Calibri" panose="020F0502020204030204" pitchFamily="34" charset="0"/>
                <a:ea typeface="Calibri" panose="020F0502020204030204" pitchFamily="34" charset="0"/>
                <a:cs typeface="Times New Roman" panose="02020603050405020304" pitchFamily="18" charset="0"/>
              </a:rPr>
              <a:t>Non-maximum suppression determines if the pixel is a better candidate for an edge than its neighbors.</a:t>
            </a:r>
          </a:p>
          <a:p>
            <a:pPr marL="342900" indent="-342900">
              <a:lnSpc>
                <a:spcPct val="107000"/>
              </a:lnSpc>
              <a:spcAft>
                <a:spcPts val="800"/>
              </a:spcAft>
              <a:buFont typeface="+mj-lt"/>
              <a:buAutoNum type="alphaLcParenR"/>
            </a:pPr>
            <a:r>
              <a:rPr lang="en-US" sz="2000" dirty="0">
                <a:latin typeface="Calibri" panose="020F0502020204030204" pitchFamily="34" charset="0"/>
                <a:ea typeface="Calibri" panose="020F0502020204030204" pitchFamily="34" charset="0"/>
                <a:cs typeface="Times New Roman" panose="02020603050405020304" pitchFamily="18" charset="0"/>
              </a:rPr>
              <a:t>Hysteresis </a:t>
            </a:r>
            <a:r>
              <a:rPr lang="en-US" sz="2000" dirty="0" err="1">
                <a:latin typeface="Calibri" panose="020F0502020204030204" pitchFamily="34" charset="0"/>
                <a:ea typeface="Calibri" panose="020F0502020204030204" pitchFamily="34" charset="0"/>
                <a:cs typeface="Times New Roman" panose="02020603050405020304" pitchFamily="18" charset="0"/>
              </a:rPr>
              <a:t>thresholding</a:t>
            </a:r>
            <a:r>
              <a:rPr lang="en-US" sz="2000" dirty="0">
                <a:latin typeface="Calibri" panose="020F0502020204030204" pitchFamily="34" charset="0"/>
                <a:ea typeface="Calibri" panose="020F0502020204030204" pitchFamily="34" charset="0"/>
                <a:cs typeface="Times New Roman" panose="02020603050405020304" pitchFamily="18" charset="0"/>
              </a:rPr>
              <a:t> finds where edges begin and end.</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1383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332" y="70626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547332" y="2027060"/>
            <a:ext cx="6909536" cy="2388667"/>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2. Preprocessing steps:</a:t>
            </a: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(iii) Detect the Skew angle and </a:t>
            </a:r>
            <a:r>
              <a:rPr lang="en-US" sz="2200" dirty="0" err="1">
                <a:latin typeface="Calibri" panose="020F0502020204030204" pitchFamily="34" charset="0"/>
                <a:ea typeface="Calibri" panose="020F0502020204030204" pitchFamily="34" charset="0"/>
                <a:cs typeface="Times New Roman" panose="02020603050405020304" pitchFamily="18" charset="0"/>
              </a:rPr>
              <a:t>deskew</a:t>
            </a:r>
            <a:r>
              <a:rPr lang="en-US" sz="2200" dirty="0">
                <a:latin typeface="Calibri" panose="020F0502020204030204" pitchFamily="34" charset="0"/>
                <a:ea typeface="Calibri" panose="020F0502020204030204" pitchFamily="34" charset="0"/>
                <a:cs typeface="Times New Roman" panose="02020603050405020304" pitchFamily="18" charset="0"/>
              </a:rPr>
              <a:t> it:</a:t>
            </a:r>
          </a:p>
          <a:p>
            <a:r>
              <a:rPr lang="en-US" sz="2000" dirty="0">
                <a:latin typeface="Calibri" panose="020F0502020204030204" pitchFamily="34" charset="0"/>
              </a:rPr>
              <a:t>In </a:t>
            </a:r>
            <a:r>
              <a:rPr lang="en-US" sz="2000" dirty="0">
                <a:latin typeface="Calibri" panose="020F0502020204030204" pitchFamily="34" charset="0"/>
              </a:rPr>
              <a:t>order to detect the skew we cast rays from left to right and find how many blackish pixels the rays intersect with. Then, we rotate the angle of the rays by a small amount and cast the rays again, and do the same process again and again.</a:t>
            </a:r>
          </a:p>
          <a:p>
            <a:r>
              <a:rPr lang="en-US" sz="2000" dirty="0">
                <a:latin typeface="Calibri" panose="020F0502020204030204" pitchFamily="34" charset="0"/>
              </a:rPr>
              <a:t> </a:t>
            </a:r>
          </a:p>
        </p:txBody>
      </p:sp>
    </p:spTree>
    <p:extLst>
      <p:ext uri="{BB962C8B-B14F-4D97-AF65-F5344CB8AC3E}">
        <p14:creationId xmlns:p14="http://schemas.microsoft.com/office/powerpoint/2010/main" val="119352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332" y="70626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547332" y="1756604"/>
            <a:ext cx="6909536" cy="4543103"/>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2. Preprocessing steps:</a:t>
            </a: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(iii) Detect the Skew angle and </a:t>
            </a:r>
            <a:r>
              <a:rPr lang="en-US" sz="2200" dirty="0" err="1">
                <a:latin typeface="Calibri" panose="020F0502020204030204" pitchFamily="34" charset="0"/>
                <a:ea typeface="Calibri" panose="020F0502020204030204" pitchFamily="34" charset="0"/>
                <a:cs typeface="Times New Roman" panose="02020603050405020304" pitchFamily="18" charset="0"/>
              </a:rPr>
              <a:t>deskew</a:t>
            </a:r>
            <a:r>
              <a:rPr lang="en-US" sz="2200" dirty="0">
                <a:latin typeface="Calibri" panose="020F0502020204030204" pitchFamily="34" charset="0"/>
                <a:ea typeface="Calibri" panose="020F0502020204030204" pitchFamily="34" charset="0"/>
                <a:cs typeface="Times New Roman" panose="02020603050405020304" pitchFamily="18" charset="0"/>
              </a:rPr>
              <a:t> it:</a:t>
            </a:r>
          </a:p>
          <a:p>
            <a:r>
              <a:rPr lang="en-US" sz="2000" dirty="0">
                <a:latin typeface="Calibri" panose="020F0502020204030204" pitchFamily="34" charset="0"/>
              </a:rPr>
              <a:t>The angle at which most white space is encountered (in other words, most black pixels are shot down), we consider that to be the skew angle. Most likely, we would start from 0 degree and go down to 90 degrees, and then again, from 0 degree go up to 90 degrees with the angle of the rays. Whenever the white ratio reaches the maximum peak and then starts to come down again, we stop immediately, and we know we have found our skew angle. This is the basic idea of detecting skew for text images.</a:t>
            </a:r>
          </a:p>
          <a:p>
            <a:r>
              <a:rPr lang="en-US" sz="2000" dirty="0">
                <a:latin typeface="Calibri" panose="020F0502020204030204" pitchFamily="34" charset="0"/>
              </a:rPr>
              <a:t> </a:t>
            </a:r>
          </a:p>
          <a:p>
            <a:r>
              <a:rPr lang="en-US" sz="2000" dirty="0">
                <a:latin typeface="Calibri" panose="020F0502020204030204" pitchFamily="34" charset="0"/>
              </a:rPr>
              <a:t>The </a:t>
            </a:r>
            <a:r>
              <a:rPr lang="en-US" sz="2000" dirty="0" err="1">
                <a:latin typeface="Calibri" panose="020F0502020204030204" pitchFamily="34" charset="0"/>
              </a:rPr>
              <a:t>deskewing</a:t>
            </a:r>
            <a:r>
              <a:rPr lang="en-US" sz="2000" dirty="0">
                <a:latin typeface="Calibri" panose="020F0502020204030204" pitchFamily="34" charset="0"/>
              </a:rPr>
              <a:t> of an image is nothing but rotating the image by the same amount of the skew in the reverse direction.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rPr>
              <a:t> </a:t>
            </a:r>
          </a:p>
        </p:txBody>
      </p:sp>
    </p:spTree>
    <p:extLst>
      <p:ext uri="{BB962C8B-B14F-4D97-AF65-F5344CB8AC3E}">
        <p14:creationId xmlns:p14="http://schemas.microsoft.com/office/powerpoint/2010/main" val="654587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855128" y="585128"/>
            <a:ext cx="4194175" cy="2580103"/>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716062" y="4060190"/>
            <a:ext cx="4333240" cy="2029460"/>
          </a:xfrm>
          <a:prstGeom prst="rect">
            <a:avLst/>
          </a:prstGeom>
        </p:spPr>
      </p:pic>
      <p:sp>
        <p:nvSpPr>
          <p:cNvPr id="4" name="TextBox 3"/>
          <p:cNvSpPr txBox="1"/>
          <p:nvPr/>
        </p:nvSpPr>
        <p:spPr>
          <a:xfrm>
            <a:off x="2429023" y="3428044"/>
            <a:ext cx="2005677" cy="369332"/>
          </a:xfrm>
          <a:prstGeom prst="rect">
            <a:avLst/>
          </a:prstGeom>
          <a:noFill/>
        </p:spPr>
        <p:txBody>
          <a:bodyPr wrap="none" rtlCol="0">
            <a:spAutoFit/>
          </a:bodyPr>
          <a:lstStyle/>
          <a:p>
            <a:r>
              <a:rPr lang="en-US" dirty="0"/>
              <a:t>Before </a:t>
            </a:r>
            <a:r>
              <a:rPr lang="en-US" dirty="0" err="1"/>
              <a:t>deskewing</a:t>
            </a:r>
            <a:endParaRPr lang="en-US" dirty="0"/>
          </a:p>
        </p:txBody>
      </p:sp>
      <p:sp>
        <p:nvSpPr>
          <p:cNvPr id="5" name="TextBox 4"/>
          <p:cNvSpPr txBox="1"/>
          <p:nvPr/>
        </p:nvSpPr>
        <p:spPr>
          <a:xfrm>
            <a:off x="2429021" y="6352464"/>
            <a:ext cx="1853392" cy="369332"/>
          </a:xfrm>
          <a:prstGeom prst="rect">
            <a:avLst/>
          </a:prstGeom>
          <a:noFill/>
        </p:spPr>
        <p:txBody>
          <a:bodyPr wrap="none" rtlCol="0">
            <a:spAutoFit/>
          </a:bodyPr>
          <a:lstStyle/>
          <a:p>
            <a:r>
              <a:rPr lang="en-US" dirty="0"/>
              <a:t>After </a:t>
            </a:r>
            <a:r>
              <a:rPr lang="en-US" dirty="0" err="1"/>
              <a:t>deskewing</a:t>
            </a:r>
            <a:endParaRPr lang="en-US" dirty="0"/>
          </a:p>
        </p:txBody>
      </p:sp>
    </p:spTree>
    <p:extLst>
      <p:ext uri="{BB962C8B-B14F-4D97-AF65-F5344CB8AC3E}">
        <p14:creationId xmlns:p14="http://schemas.microsoft.com/office/powerpoint/2010/main" val="3269134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7679" y="714061"/>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317679" y="1788777"/>
            <a:ext cx="7242220" cy="4242380"/>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2. Preprocessing steps:</a:t>
            </a:r>
          </a:p>
          <a:p>
            <a:pPr lvl="0"/>
            <a:r>
              <a:rPr lang="en-US" sz="2400" dirty="0">
                <a:latin typeface="Calibri" panose="020F0502020204030204" pitchFamily="34" charset="0"/>
                <a:ea typeface="Calibri" panose="020F0502020204030204" pitchFamily="34" charset="0"/>
                <a:cs typeface="Times New Roman" panose="02020603050405020304" pitchFamily="18" charset="0"/>
              </a:rPr>
              <a:t>(iv) </a:t>
            </a:r>
            <a:r>
              <a:rPr lang="en-US" sz="2400" dirty="0" err="1">
                <a:latin typeface="Calibri" panose="020F0502020204030204" pitchFamily="34" charset="0"/>
              </a:rPr>
              <a:t>Binarization</a:t>
            </a:r>
            <a:r>
              <a:rPr lang="en-US" sz="2400" dirty="0">
                <a:latin typeface="Calibri" panose="020F0502020204030204" pitchFamily="34" charset="0"/>
              </a:rPr>
              <a:t>:</a:t>
            </a:r>
          </a:p>
          <a:p>
            <a:r>
              <a:rPr lang="en-US" sz="2000" b="1" dirty="0">
                <a:latin typeface="Calibri" panose="020F0502020204030204" pitchFamily="34" charset="0"/>
              </a:rPr>
              <a:t>Otsu's method</a:t>
            </a:r>
            <a:r>
              <a:rPr lang="en-US" sz="2000" dirty="0">
                <a:latin typeface="Calibri" panose="020F0502020204030204" pitchFamily="34" charset="0"/>
              </a:rPr>
              <a:t> is used to automatically perform clustering-based image </a:t>
            </a:r>
            <a:r>
              <a:rPr lang="en-US" sz="2000" dirty="0" err="1">
                <a:latin typeface="Calibri" panose="020F0502020204030204" pitchFamily="34" charset="0"/>
              </a:rPr>
              <a:t>thresholding</a:t>
            </a:r>
            <a:r>
              <a:rPr lang="en-US" sz="2000" dirty="0">
                <a:latin typeface="Calibri" panose="020F0502020204030204" pitchFamily="34" charset="0"/>
              </a:rPr>
              <a:t> [11], or the reduction of a gray level image to a binary image. The algorithm assumes that the image contains two classes of pixels following bi-modal histogram (foreground pixels and background pixels), it then calculates the optimum threshold separating the two classes so that their combined spread (intra-class variance) is minimal [12].</a:t>
            </a:r>
          </a:p>
          <a:p>
            <a:r>
              <a:rPr lang="en-US" sz="2000" dirty="0">
                <a:latin typeface="Calibri" panose="020F0502020204030204" pitchFamily="34" charset="0"/>
              </a:rPr>
              <a:t> </a:t>
            </a:r>
          </a:p>
          <a:p>
            <a:r>
              <a:rPr lang="en-US" sz="2000" dirty="0">
                <a:latin typeface="Calibri" panose="020F0502020204030204" pitchFamily="34" charset="0"/>
              </a:rPr>
              <a:t>In Otsu's method we exhaustively search for the threshold that minimizes the intra-class variance (the variance within the class), defined as a weighted sum of variances of the two classes.</a:t>
            </a:r>
          </a:p>
        </p:txBody>
      </p:sp>
    </p:spTree>
    <p:extLst>
      <p:ext uri="{BB962C8B-B14F-4D97-AF65-F5344CB8AC3E}">
        <p14:creationId xmlns:p14="http://schemas.microsoft.com/office/powerpoint/2010/main" val="257835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57547" y="397706"/>
            <a:ext cx="2794000" cy="20955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457547" y="3525249"/>
            <a:ext cx="2794000" cy="2095500"/>
          </a:xfrm>
          <a:prstGeom prst="rect">
            <a:avLst/>
          </a:prstGeom>
        </p:spPr>
      </p:pic>
      <p:sp>
        <p:nvSpPr>
          <p:cNvPr id="4" name="TextBox 3"/>
          <p:cNvSpPr txBox="1"/>
          <p:nvPr/>
        </p:nvSpPr>
        <p:spPr>
          <a:xfrm>
            <a:off x="3302114" y="3101963"/>
            <a:ext cx="865943" cy="369332"/>
          </a:xfrm>
          <a:prstGeom prst="rect">
            <a:avLst/>
          </a:prstGeom>
          <a:noFill/>
        </p:spPr>
        <p:txBody>
          <a:bodyPr wrap="none" rtlCol="0">
            <a:spAutoFit/>
          </a:bodyPr>
          <a:lstStyle/>
          <a:p>
            <a:r>
              <a:rPr lang="en-US" dirty="0"/>
              <a:t>Before</a:t>
            </a:r>
            <a:endParaRPr lang="en-US" dirty="0"/>
          </a:p>
        </p:txBody>
      </p:sp>
      <p:sp>
        <p:nvSpPr>
          <p:cNvPr id="5" name="TextBox 4"/>
          <p:cNvSpPr txBox="1"/>
          <p:nvPr/>
        </p:nvSpPr>
        <p:spPr>
          <a:xfrm>
            <a:off x="3378256" y="6012007"/>
            <a:ext cx="713657" cy="369332"/>
          </a:xfrm>
          <a:prstGeom prst="rect">
            <a:avLst/>
          </a:prstGeom>
          <a:noFill/>
        </p:spPr>
        <p:txBody>
          <a:bodyPr wrap="none" rtlCol="0">
            <a:spAutoFit/>
          </a:bodyPr>
          <a:lstStyle/>
          <a:p>
            <a:r>
              <a:rPr lang="en-US" dirty="0"/>
              <a:t>After</a:t>
            </a:r>
            <a:endParaRPr lang="en-US" dirty="0"/>
          </a:p>
        </p:txBody>
      </p:sp>
    </p:spTree>
    <p:extLst>
      <p:ext uri="{BB962C8B-B14F-4D97-AF65-F5344CB8AC3E}">
        <p14:creationId xmlns:p14="http://schemas.microsoft.com/office/powerpoint/2010/main" val="5305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6468" y="662545"/>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446468" y="1891806"/>
            <a:ext cx="7667222" cy="3056221"/>
          </a:xfrm>
          <a:prstGeom prst="rect">
            <a:avLst/>
          </a:prstGeom>
        </p:spPr>
        <p:txBody>
          <a:bodyPr wrap="square">
            <a:spAutoFit/>
          </a:bodyPr>
          <a:lstStyle/>
          <a:p>
            <a:pPr>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3. The output obtained after applying the above steps is fed into </a:t>
            </a:r>
            <a:r>
              <a:rPr lang="en-US" sz="2000" dirty="0" err="1">
                <a:latin typeface="Calibri" panose="020F0502020204030204" pitchFamily="34" charset="0"/>
                <a:ea typeface="Calibri" panose="020F0502020204030204" pitchFamily="34" charset="0"/>
                <a:cs typeface="Times New Roman" panose="02020603050405020304" pitchFamily="18" charset="0"/>
              </a:rPr>
              <a:t>Tesseract</a:t>
            </a:r>
            <a:r>
              <a:rPr lang="en-US" sz="2000" dirty="0">
                <a:latin typeface="Calibri" panose="020F0502020204030204" pitchFamily="34" charset="0"/>
                <a:ea typeface="Calibri" panose="020F0502020204030204" pitchFamily="34" charset="0"/>
                <a:cs typeface="Times New Roman" panose="02020603050405020304" pitchFamily="18" charset="0"/>
              </a:rPr>
              <a:t> OCR engine:</a:t>
            </a:r>
          </a:p>
          <a:p>
            <a:pPr>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We have chosen </a:t>
            </a:r>
            <a:r>
              <a:rPr lang="en-US" sz="2000" dirty="0" err="1">
                <a:latin typeface="Calibri" panose="020F0502020204030204" pitchFamily="34" charset="0"/>
                <a:ea typeface="Calibri" panose="020F0502020204030204" pitchFamily="34" charset="0"/>
                <a:cs typeface="Times New Roman" panose="02020603050405020304" pitchFamily="18" charset="0"/>
              </a:rPr>
              <a:t>Tesseract</a:t>
            </a:r>
            <a:r>
              <a:rPr lang="en-US" sz="2000" dirty="0">
                <a:latin typeface="Calibri" panose="020F0502020204030204" pitchFamily="34" charset="0"/>
                <a:ea typeface="Calibri" panose="020F0502020204030204" pitchFamily="34" charset="0"/>
                <a:cs typeface="Times New Roman" panose="02020603050405020304" pitchFamily="18" charset="0"/>
              </a:rPr>
              <a:t> because of widespread approbation, its extensibility and flexibility, its community of active developers.</a:t>
            </a:r>
          </a:p>
          <a:p>
            <a:pPr>
              <a:lnSpc>
                <a:spcPct val="107000"/>
              </a:lnSpc>
              <a:buSzPts val="1400"/>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4</a:t>
            </a: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The text obtained from the </a:t>
            </a:r>
            <a:r>
              <a:rPr lang="en-US" sz="2000" dirty="0" err="1">
                <a:latin typeface="Calibri" panose="020F0502020204030204" pitchFamily="34" charset="0"/>
                <a:ea typeface="Calibri" panose="020F0502020204030204" pitchFamily="34" charset="0"/>
                <a:cs typeface="Times New Roman" panose="02020603050405020304" pitchFamily="18" charset="0"/>
              </a:rPr>
              <a:t>Tesseract</a:t>
            </a:r>
            <a:r>
              <a:rPr lang="en-US" sz="2000" dirty="0">
                <a:latin typeface="Calibri" panose="020F0502020204030204" pitchFamily="34" charset="0"/>
                <a:ea typeface="Calibri" panose="020F0502020204030204" pitchFamily="34" charset="0"/>
                <a:cs typeface="Times New Roman" panose="02020603050405020304" pitchFamily="18" charset="0"/>
              </a:rPr>
              <a:t> engine will not be 100% error free and lexically correct (as stated in the </a:t>
            </a:r>
            <a:r>
              <a:rPr lang="en-US" sz="2000" dirty="0" err="1">
                <a:latin typeface="Calibri" panose="020F0502020204030204" pitchFamily="34" charset="0"/>
                <a:ea typeface="Calibri" panose="020F0502020204030204" pitchFamily="34" charset="0"/>
                <a:cs typeface="Times New Roman" panose="02020603050405020304" pitchFamily="18" charset="0"/>
              </a:rPr>
              <a:t>Tesseract</a:t>
            </a:r>
            <a:r>
              <a:rPr lang="en-US" sz="2000" dirty="0">
                <a:latin typeface="Calibri" panose="020F0502020204030204" pitchFamily="34" charset="0"/>
                <a:ea typeface="Calibri" panose="020F0502020204030204" pitchFamily="34" charset="0"/>
                <a:cs typeface="Times New Roman" panose="02020603050405020304" pitchFamily="18" charset="0"/>
              </a:rPr>
              <a:t> official documentation).</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69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6468" y="662545"/>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Methods and Techniques used</a:t>
            </a:r>
            <a:endParaRPr lang="en-US" dirty="0">
              <a:solidFill>
                <a:srgbClr val="286D9F"/>
              </a:solidFill>
            </a:endParaRPr>
          </a:p>
        </p:txBody>
      </p:sp>
      <p:sp>
        <p:nvSpPr>
          <p:cNvPr id="4" name="Rectangle 3"/>
          <p:cNvSpPr/>
          <p:nvPr/>
        </p:nvSpPr>
        <p:spPr>
          <a:xfrm>
            <a:off x="446468" y="1891806"/>
            <a:ext cx="6971763" cy="3158813"/>
          </a:xfrm>
          <a:prstGeom prst="rect">
            <a:avLst/>
          </a:prstGeom>
        </p:spPr>
        <p:txBody>
          <a:bodyPr wrap="square">
            <a:spAutoFit/>
          </a:bodyPr>
          <a:lstStyle/>
          <a:p>
            <a:pPr>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Therefore we decided to apply Post Processing Step of checking the correctness of the words lexically by implementing a spell checker and from the suggestions obtained we will choose the best suggestion provided from the spell checker service.</a:t>
            </a:r>
          </a:p>
          <a:p>
            <a:pPr>
              <a:lnSpc>
                <a:spcPct val="107000"/>
              </a:lnSpc>
              <a:buSzPts val="1400"/>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5. The final text obtained after applying all the above steps will be fed into TTS engine which reads aloud the text.</a:t>
            </a:r>
          </a:p>
          <a:p>
            <a:pPr>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113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86D9F"/>
                </a:solidFill>
              </a:rPr>
              <a:t>Team members</a:t>
            </a:r>
            <a:endParaRPr lang="en-US" dirty="0">
              <a:solidFill>
                <a:srgbClr val="286D9F"/>
              </a:solidFill>
            </a:endParaRP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rPr>
              <a:t>1. Gaurav Kumar </a:t>
            </a:r>
            <a:r>
              <a:rPr lang="en-US" sz="2000" dirty="0" err="1">
                <a:latin typeface="Calibri" panose="020F0502020204030204" pitchFamily="34" charset="0"/>
              </a:rPr>
              <a:t>Chandel</a:t>
            </a:r>
            <a:r>
              <a:rPr lang="en-US" sz="2000" dirty="0">
                <a:latin typeface="Calibri" panose="020F0502020204030204" pitchFamily="34" charset="0"/>
              </a:rPr>
              <a:t> </a:t>
            </a:r>
            <a:r>
              <a:rPr lang="en-US" sz="2000" dirty="0">
                <a:latin typeface="Calibri" panose="020F0502020204030204" pitchFamily="34" charset="0"/>
              </a:rPr>
              <a:t>(IIT2012056)</a:t>
            </a:r>
          </a:p>
          <a:p>
            <a:r>
              <a:rPr lang="en-US" sz="2000" dirty="0">
                <a:latin typeface="Calibri" panose="020F0502020204030204" pitchFamily="34" charset="0"/>
              </a:rPr>
              <a:t>2. Nithin Srikar Karnala (IIT2012014)</a:t>
            </a:r>
          </a:p>
          <a:p>
            <a:r>
              <a:rPr lang="en-US" sz="2000" dirty="0">
                <a:latin typeface="Calibri" panose="020F0502020204030204" pitchFamily="34" charset="0"/>
              </a:rPr>
              <a:t>3. Ritesh Kumar Sinha (IIT2012003)</a:t>
            </a:r>
          </a:p>
          <a:p>
            <a:r>
              <a:rPr lang="en-US" sz="2000" dirty="0">
                <a:latin typeface="Calibri" panose="020F0502020204030204" pitchFamily="34" charset="0"/>
              </a:rPr>
              <a:t>4. </a:t>
            </a:r>
            <a:r>
              <a:rPr lang="en-US" sz="2000" dirty="0" err="1">
                <a:latin typeface="Calibri" panose="020F0502020204030204" pitchFamily="34" charset="0"/>
              </a:rPr>
              <a:t>Mohit</a:t>
            </a:r>
            <a:r>
              <a:rPr lang="en-US" sz="2000" dirty="0">
                <a:latin typeface="Calibri" panose="020F0502020204030204" pitchFamily="34" charset="0"/>
              </a:rPr>
              <a:t> </a:t>
            </a:r>
            <a:r>
              <a:rPr lang="en-US" sz="2000" dirty="0" err="1">
                <a:latin typeface="Calibri" panose="020F0502020204030204" pitchFamily="34" charset="0"/>
              </a:rPr>
              <a:t>Purbey</a:t>
            </a:r>
            <a:r>
              <a:rPr lang="en-US" sz="2000" dirty="0">
                <a:latin typeface="Calibri" panose="020F0502020204030204" pitchFamily="34" charset="0"/>
              </a:rPr>
              <a:t> (IIT2012055)</a:t>
            </a:r>
          </a:p>
          <a:p>
            <a:r>
              <a:rPr lang="en-US" sz="2000" dirty="0">
                <a:latin typeface="Calibri" panose="020F0502020204030204" pitchFamily="34" charset="0"/>
              </a:rPr>
              <a:t>5. </a:t>
            </a:r>
            <a:r>
              <a:rPr lang="en-US" sz="2000" dirty="0" err="1">
                <a:latin typeface="Calibri" panose="020F0502020204030204" pitchFamily="34" charset="0"/>
              </a:rPr>
              <a:t>Harivansh</a:t>
            </a:r>
            <a:r>
              <a:rPr lang="en-US" sz="2000" dirty="0">
                <a:latin typeface="Calibri" panose="020F0502020204030204" pitchFamily="34" charset="0"/>
              </a:rPr>
              <a:t> Kumar (IIT2012026)</a:t>
            </a:r>
            <a:endParaRPr lang="en-US" sz="2000" dirty="0">
              <a:latin typeface="Calibri" panose="020F0502020204030204" pitchFamily="34" charset="0"/>
            </a:endParaRPr>
          </a:p>
        </p:txBody>
      </p:sp>
    </p:spTree>
    <p:extLst>
      <p:ext uri="{BB962C8B-B14F-4D97-AF65-F5344CB8AC3E}">
        <p14:creationId xmlns:p14="http://schemas.microsoft.com/office/powerpoint/2010/main" val="360708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20931" y="2108199"/>
            <a:ext cx="3777604" cy="17940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Flow chart of </a:t>
            </a:r>
            <a:endParaRPr lang="en-US" dirty="0" smtClean="0">
              <a:solidFill>
                <a:srgbClr val="286D9F"/>
              </a:solidFill>
            </a:endParaRPr>
          </a:p>
          <a:p>
            <a:r>
              <a:rPr lang="en-US" dirty="0" smtClean="0">
                <a:solidFill>
                  <a:srgbClr val="286D9F"/>
                </a:solidFill>
              </a:rPr>
              <a:t>our methodology</a:t>
            </a:r>
            <a:endParaRPr lang="en-US" dirty="0">
              <a:solidFill>
                <a:srgbClr val="286D9F"/>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81" y="0"/>
            <a:ext cx="4114800" cy="6858000"/>
          </a:xfrm>
          <a:prstGeom prst="rect">
            <a:avLst/>
          </a:prstGeom>
        </p:spPr>
      </p:pic>
    </p:spTree>
    <p:extLst>
      <p:ext uri="{BB962C8B-B14F-4D97-AF65-F5344CB8AC3E}">
        <p14:creationId xmlns:p14="http://schemas.microsoft.com/office/powerpoint/2010/main" val="240646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2529" y="752698"/>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INPUT - OUTPUT</a:t>
            </a:r>
          </a:p>
        </p:txBody>
      </p:sp>
      <p:pic>
        <p:nvPicPr>
          <p:cNvPr id="5" name="Picture 4" descr="C:\Users\nithin srikar\Downloads\10708131_834561889921270_2096396309_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40" y="1807120"/>
            <a:ext cx="3653155" cy="2734945"/>
          </a:xfrm>
          <a:prstGeom prst="rect">
            <a:avLst/>
          </a:prstGeom>
          <a:noFill/>
          <a:ln>
            <a:noFill/>
          </a:ln>
        </p:spPr>
      </p:pic>
      <p:sp>
        <p:nvSpPr>
          <p:cNvPr id="3" name="TextBox 2"/>
          <p:cNvSpPr txBox="1"/>
          <p:nvPr/>
        </p:nvSpPr>
        <p:spPr>
          <a:xfrm>
            <a:off x="1413331" y="4996322"/>
            <a:ext cx="2363372" cy="1200329"/>
          </a:xfrm>
          <a:prstGeom prst="rect">
            <a:avLst/>
          </a:prstGeom>
          <a:noFill/>
        </p:spPr>
        <p:txBody>
          <a:bodyPr wrap="square" rtlCol="0">
            <a:spAutoFit/>
          </a:bodyPr>
          <a:lstStyle/>
          <a:p>
            <a:r>
              <a:rPr lang="en-US" sz="2400" dirty="0"/>
              <a:t>It </a:t>
            </a:r>
            <a:r>
              <a:rPr lang="en-US" sz="2400" dirty="0" err="1"/>
              <a:t>doesnft</a:t>
            </a:r>
            <a:r>
              <a:rPr lang="en-US" sz="2400" dirty="0"/>
              <a:t> take</a:t>
            </a:r>
          </a:p>
          <a:p>
            <a:r>
              <a:rPr lang="en-US" sz="2400" dirty="0"/>
              <a:t>a genius.</a:t>
            </a:r>
          </a:p>
          <a:p>
            <a:endParaRPr lang="en-US" sz="2400" dirty="0"/>
          </a:p>
        </p:txBody>
      </p:sp>
    </p:spTree>
    <p:extLst>
      <p:ext uri="{BB962C8B-B14F-4D97-AF65-F5344CB8AC3E}">
        <p14:creationId xmlns:p14="http://schemas.microsoft.com/office/powerpoint/2010/main" val="1715420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ithin srikar\Desktop\im4.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741" y="536799"/>
            <a:ext cx="3696970" cy="969645"/>
          </a:xfrm>
          <a:prstGeom prst="rect">
            <a:avLst/>
          </a:prstGeom>
          <a:noFill/>
          <a:ln>
            <a:noFill/>
          </a:ln>
        </p:spPr>
      </p:pic>
      <p:sp>
        <p:nvSpPr>
          <p:cNvPr id="3" name="TextBox 2"/>
          <p:cNvSpPr txBox="1"/>
          <p:nvPr/>
        </p:nvSpPr>
        <p:spPr>
          <a:xfrm>
            <a:off x="3025786" y="1848829"/>
            <a:ext cx="2166426" cy="461665"/>
          </a:xfrm>
          <a:prstGeom prst="rect">
            <a:avLst/>
          </a:prstGeom>
          <a:noFill/>
        </p:spPr>
        <p:txBody>
          <a:bodyPr wrap="square" rtlCol="0">
            <a:spAutoFit/>
          </a:bodyPr>
          <a:lstStyle/>
          <a:p>
            <a:r>
              <a:rPr lang="en-US" sz="2400" dirty="0" err="1"/>
              <a:t>facebook</a:t>
            </a:r>
            <a:endParaRPr lang="en-US" sz="2400" dirty="0"/>
          </a:p>
        </p:txBody>
      </p:sp>
      <p:pic>
        <p:nvPicPr>
          <p:cNvPr id="4" name="Picture 3" descr="C:\Users\Ritesh\AppData\Local\Microsoft\Windows\INetCache\Content.Word\t4.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5126" y="2848191"/>
            <a:ext cx="4648200" cy="1917700"/>
          </a:xfrm>
          <a:prstGeom prst="rect">
            <a:avLst/>
          </a:prstGeom>
          <a:noFill/>
          <a:ln>
            <a:noFill/>
          </a:ln>
        </p:spPr>
      </p:pic>
      <p:sp>
        <p:nvSpPr>
          <p:cNvPr id="5" name="Rectangle 4"/>
          <p:cNvSpPr/>
          <p:nvPr/>
        </p:nvSpPr>
        <p:spPr>
          <a:xfrm>
            <a:off x="2800858" y="5303588"/>
            <a:ext cx="2786853" cy="461665"/>
          </a:xfrm>
          <a:prstGeom prst="rect">
            <a:avLst/>
          </a:prstGeom>
        </p:spPr>
        <p:txBody>
          <a:bodyPr wrap="none">
            <a:spAutoFit/>
          </a:bodyPr>
          <a:lstStyle/>
          <a:p>
            <a:r>
              <a:rPr lang="en-US" sz="2400" dirty="0" err="1">
                <a:latin typeface="Calibri" panose="020F0502020204030204" pitchFamily="34" charset="0"/>
                <a:ea typeface="Calibri" panose="020F0502020204030204" pitchFamily="34" charset="0"/>
                <a:cs typeface="Times New Roman" panose="02020603050405020304" pitchFamily="18" charset="0"/>
              </a:rPr>
              <a:t>SoftwareEngineering</a:t>
            </a:r>
            <a:endParaRPr lang="en-US" sz="2400" dirty="0"/>
          </a:p>
        </p:txBody>
      </p:sp>
    </p:spTree>
    <p:extLst>
      <p:ext uri="{BB962C8B-B14F-4D97-AF65-F5344CB8AC3E}">
        <p14:creationId xmlns:p14="http://schemas.microsoft.com/office/powerpoint/2010/main" val="2437631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Ritesh\AppData\Local\Microsoft\Windows\INetCache\Content.Word\t2.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709" y="140571"/>
            <a:ext cx="6208563" cy="3094999"/>
          </a:xfrm>
          <a:prstGeom prst="rect">
            <a:avLst/>
          </a:prstGeom>
          <a:noFill/>
          <a:ln>
            <a:noFill/>
          </a:ln>
        </p:spPr>
      </p:pic>
      <p:sp>
        <p:nvSpPr>
          <p:cNvPr id="7" name="Rectangle 6"/>
          <p:cNvSpPr/>
          <p:nvPr/>
        </p:nvSpPr>
        <p:spPr>
          <a:xfrm>
            <a:off x="104572" y="3451539"/>
            <a:ext cx="7584115" cy="2991588"/>
          </a:xfrm>
          <a:prstGeom prst="rect">
            <a:avLst/>
          </a:prstGeom>
        </p:spPr>
        <p:txBody>
          <a:bodyPr wrap="square">
            <a:sp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Motivational and Inspirational Quotes </a:t>
            </a:r>
          </a:p>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 stone is broken by the last stroke. This does not mean that ﬁrst</a:t>
            </a:r>
          </a:p>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stroke was useless. Success is a result of continuous daily effort.</a:t>
            </a:r>
          </a:p>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——Unknown</a:t>
            </a:r>
          </a:p>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Stand up, be bold, be strong. Take the whole responsibility on your own</a:t>
            </a:r>
          </a:p>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shoulders, and know that you are the creator of your own destiny.</a:t>
            </a:r>
          </a:p>
          <a:p>
            <a:r>
              <a:rPr lang="en-US" sz="2000" dirty="0">
                <a:latin typeface="Calibri" panose="020F0502020204030204" pitchFamily="34" charset="0"/>
                <a:ea typeface="Calibri" panose="020F0502020204030204" pitchFamily="34" charset="0"/>
                <a:cs typeface="Times New Roman" panose="02020603050405020304" pitchFamily="18" charset="0"/>
              </a:rPr>
              <a:t>                                                       ——Swami Vivekananda</a:t>
            </a:r>
            <a:endParaRPr lang="en-US" sz="2000" dirty="0"/>
          </a:p>
        </p:txBody>
      </p:sp>
    </p:spTree>
    <p:extLst>
      <p:ext uri="{BB962C8B-B14F-4D97-AF65-F5344CB8AC3E}">
        <p14:creationId xmlns:p14="http://schemas.microsoft.com/office/powerpoint/2010/main" val="2202235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183" y="640991"/>
            <a:ext cx="8809149" cy="192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21459" y="3119266"/>
            <a:ext cx="6500558" cy="2710422"/>
          </a:xfrm>
          <a:prstGeom prst="rect">
            <a:avLst/>
          </a:prstGeom>
        </p:spPr>
        <p:txBody>
          <a:bodyPr wrap="square">
            <a:spAutoFit/>
          </a:bodyPr>
          <a:lstStyle/>
          <a:p>
            <a:pPr>
              <a:lnSpc>
                <a:spcPct val="107000"/>
              </a:lnSpc>
              <a:spcAft>
                <a:spcPts val="8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DFDﬁnwhlﬂdl‘é</a:t>
            </a:r>
            <a:r>
              <a:rPr lang="en-US" sz="2000" dirty="0">
                <a:latin typeface="Calibri" panose="020F0502020204030204" pitchFamily="34" charset="0"/>
                <a:ea typeface="Calibri" panose="020F0502020204030204" pitchFamily="34" charset="0"/>
                <a:cs typeface="Times New Roman" panose="02020603050405020304" pitchFamily="18" charset="0"/>
              </a:rPr>
              <a:t> system graphically depicts the transformation of the data input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to thesy8térhtdtheﬁ‘nal result through a hierarchy of levels. A DFD starts with</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the </a:t>
            </a:r>
            <a:r>
              <a:rPr lang="en-US" sz="2000" dirty="0" err="1">
                <a:latin typeface="Calibri" panose="020F0502020204030204" pitchFamily="34" charset="0"/>
                <a:ea typeface="Calibri" panose="020F0502020204030204" pitchFamily="34" charset="0"/>
                <a:cs typeface="Times New Roman" panose="02020603050405020304" pitchFamily="18" charset="0"/>
              </a:rPr>
              <a:t>mostabst‘ract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deﬁnition of the system (lowest level) and at each higher level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DFD, mere details are successively introduced. To develop a higher-level DFD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model, processes are decomposed into their </a:t>
            </a:r>
            <a:r>
              <a:rPr lang="en-US" sz="2000" dirty="0" err="1">
                <a:latin typeface="Calibri" panose="020F0502020204030204" pitchFamily="34" charset="0"/>
                <a:ea typeface="Calibri" panose="020F0502020204030204" pitchFamily="34" charset="0"/>
                <a:cs typeface="Times New Roman" panose="02020603050405020304" pitchFamily="18" charset="0"/>
              </a:rPr>
              <a:t>subnprocesses</a:t>
            </a:r>
            <a:r>
              <a:rPr lang="en-US" sz="2000" dirty="0">
                <a:latin typeface="Calibri" panose="020F0502020204030204" pitchFamily="34" charset="0"/>
                <a:ea typeface="Calibri" panose="020F0502020204030204" pitchFamily="34" charset="0"/>
                <a:cs typeface="Times New Roman" panose="02020603050405020304" pitchFamily="18" charset="0"/>
              </a:rPr>
              <a:t> and the data ﬂow</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among these sub—processes is identified.</a:t>
            </a:r>
            <a:endParaRPr lang="en-US" sz="2000" dirty="0"/>
          </a:p>
        </p:txBody>
      </p:sp>
    </p:spTree>
    <p:extLst>
      <p:ext uri="{BB962C8B-B14F-4D97-AF65-F5344CB8AC3E}">
        <p14:creationId xmlns:p14="http://schemas.microsoft.com/office/powerpoint/2010/main" val="4249561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itz\IIITA\5th Sem\COURSE\Mini Project\test cases\t\t5.tif"/>
          <p:cNvPicPr/>
          <p:nvPr/>
        </p:nvPicPr>
        <p:blipFill>
          <a:blip r:embed="rId2">
            <a:extLst>
              <a:ext uri="{28A0092B-C50C-407E-A947-70E740481C1C}">
                <a14:useLocalDpi xmlns:a14="http://schemas.microsoft.com/office/drawing/2010/main" val="0"/>
              </a:ext>
            </a:extLst>
          </a:blip>
          <a:srcRect/>
          <a:stretch>
            <a:fillRect/>
          </a:stretch>
        </p:blipFill>
        <p:spPr bwMode="auto">
          <a:xfrm>
            <a:off x="322934" y="405879"/>
            <a:ext cx="7714737" cy="2268171"/>
          </a:xfrm>
          <a:prstGeom prst="rect">
            <a:avLst/>
          </a:prstGeom>
          <a:noFill/>
          <a:ln>
            <a:noFill/>
          </a:ln>
        </p:spPr>
      </p:pic>
      <p:sp>
        <p:nvSpPr>
          <p:cNvPr id="3" name="Rectangle 2"/>
          <p:cNvSpPr/>
          <p:nvPr/>
        </p:nvSpPr>
        <p:spPr>
          <a:xfrm>
            <a:off x="413086" y="3178556"/>
            <a:ext cx="7455905" cy="2679836"/>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product is intangible The manager of a shipbuilding project or of a civil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engineering project can see the product being developed. If a schedule slips,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effect on the product is visible—pans of the structure are obviously </a:t>
            </a:r>
            <a:r>
              <a:rPr lang="en-US" dirty="0" err="1">
                <a:latin typeface="Calibri" panose="020F0502020204030204" pitchFamily="34" charset="0"/>
                <a:ea typeface="Calibri" panose="020F0502020204030204" pitchFamily="34" charset="0"/>
                <a:cs typeface="Times New Roman" panose="02020603050405020304" pitchFamily="18" charset="0"/>
              </a:rPr>
              <a:t>unﬁn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ished</a:t>
            </a:r>
            <a:r>
              <a:rPr lang="en-US" dirty="0">
                <a:latin typeface="Calibri" panose="020F0502020204030204" pitchFamily="34" charset="0"/>
                <a:ea typeface="Calibri" panose="020F0502020204030204" pitchFamily="34" charset="0"/>
                <a:cs typeface="Times New Roman" panose="02020603050405020304" pitchFamily="18" charset="0"/>
              </a:rPr>
              <a:t>. Software is intangible. It cannot be seen or touched. Software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managers cannot see progress. They rely on others to produce the </a:t>
            </a:r>
            <a:r>
              <a:rPr lang="en-US" dirty="0" err="1">
                <a:latin typeface="Calibri" panose="020F0502020204030204" pitchFamily="34" charset="0"/>
                <a:ea typeface="Calibri" panose="020F0502020204030204" pitchFamily="34" charset="0"/>
                <a:cs typeface="Times New Roman" panose="02020603050405020304" pitchFamily="18" charset="0"/>
              </a:rPr>
              <a:t>documenta</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tion</a:t>
            </a:r>
            <a:r>
              <a:rPr lang="en-US" dirty="0">
                <a:latin typeface="Calibri" panose="020F0502020204030204" pitchFamily="34" charset="0"/>
                <a:ea typeface="Calibri" panose="020F0502020204030204" pitchFamily="34" charset="0"/>
                <a:cs typeface="Times New Roman" panose="02020603050405020304" pitchFamily="18" charset="0"/>
              </a:rPr>
              <a:t> needed to review progress.</a:t>
            </a:r>
            <a:endParaRPr lang="en-US" dirty="0">
              <a:latin typeface="Calibri" panose="020F0502020204030204" pitchFamily="34" charset="0"/>
            </a:endParaRPr>
          </a:p>
        </p:txBody>
      </p:sp>
    </p:spTree>
    <p:extLst>
      <p:ext uri="{BB962C8B-B14F-4D97-AF65-F5344CB8AC3E}">
        <p14:creationId xmlns:p14="http://schemas.microsoft.com/office/powerpoint/2010/main" val="1847310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6164" y="804213"/>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86D9F"/>
                </a:solidFill>
              </a:rPr>
              <a:t>Scope </a:t>
            </a:r>
            <a:r>
              <a:rPr lang="en-US" b="1" dirty="0">
                <a:solidFill>
                  <a:srgbClr val="286D9F"/>
                </a:solidFill>
              </a:rPr>
              <a:t>and Future plans</a:t>
            </a:r>
            <a:endParaRPr lang="en-US" dirty="0">
              <a:solidFill>
                <a:srgbClr val="286D9F"/>
              </a:solidFill>
            </a:endParaRPr>
          </a:p>
        </p:txBody>
      </p:sp>
      <p:sp>
        <p:nvSpPr>
          <p:cNvPr id="4" name="Rectangle 3"/>
          <p:cNvSpPr/>
          <p:nvPr/>
        </p:nvSpPr>
        <p:spPr>
          <a:xfrm>
            <a:off x="266164" y="1778217"/>
            <a:ext cx="7589949" cy="4548168"/>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scope of this project can be extended in several facets such as:</a:t>
            </a:r>
          </a:p>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Real time processing: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Instead of processing image captured, frames can be processed in real time and the text within the frames can be read aloud then and there.</a:t>
            </a:r>
          </a:p>
          <a:p>
            <a:pPr marL="685800">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(ii) Improved </a:t>
            </a:r>
            <a:r>
              <a:rPr lang="en-US" sz="2400" dirty="0" err="1">
                <a:latin typeface="Calibri" panose="020F0502020204030204" pitchFamily="34" charset="0"/>
                <a:ea typeface="Calibri" panose="020F0502020204030204" pitchFamily="34" charset="0"/>
                <a:cs typeface="Times New Roman" panose="02020603050405020304" pitchFamily="18" charset="0"/>
              </a:rPr>
              <a:t>Binarization</a:t>
            </a:r>
            <a:r>
              <a:rPr lang="en-US" sz="2400" dirty="0">
                <a:latin typeface="Calibri" panose="020F0502020204030204" pitchFamily="34" charset="0"/>
                <a:ea typeface="Calibri" panose="020F0502020204030204" pitchFamily="34" charset="0"/>
                <a:cs typeface="Times New Roman" panose="02020603050405020304" pitchFamily="18" charset="0"/>
              </a:rPr>
              <a:t> techniques: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sz="2000" dirty="0">
                <a:latin typeface="Calibri" panose="020F0502020204030204" pitchFamily="34" charset="0"/>
                <a:ea typeface="Calibri" panose="020F0502020204030204" pitchFamily="34" charset="0"/>
                <a:cs typeface="Times New Roman" panose="02020603050405020304" pitchFamily="18" charset="0"/>
              </a:rPr>
              <a:t>Improved </a:t>
            </a:r>
            <a:r>
              <a:rPr lang="en-US" sz="2000" dirty="0" err="1">
                <a:latin typeface="Calibri" panose="020F0502020204030204" pitchFamily="34" charset="0"/>
                <a:ea typeface="Calibri" panose="020F0502020204030204" pitchFamily="34" charset="0"/>
                <a:cs typeface="Times New Roman" panose="02020603050405020304" pitchFamily="18" charset="0"/>
              </a:rPr>
              <a:t>binarization</a:t>
            </a:r>
            <a:r>
              <a:rPr lang="en-US" sz="2000" dirty="0">
                <a:latin typeface="Calibri" panose="020F0502020204030204" pitchFamily="34" charset="0"/>
                <a:ea typeface="Calibri" panose="020F0502020204030204" pitchFamily="34" charset="0"/>
                <a:cs typeface="Times New Roman" panose="02020603050405020304" pitchFamily="18" charset="0"/>
              </a:rPr>
              <a:t> techniques can be employed at the preprocessing stage since the main disadvantage of Otsu’s method is that they do not have an ability to exploit information of the characteristics of target images that they threshold. Other techniques like hybrid image </a:t>
            </a:r>
            <a:r>
              <a:rPr lang="en-US" sz="2000" dirty="0" err="1">
                <a:latin typeface="Calibri" panose="020F0502020204030204" pitchFamily="34" charset="0"/>
                <a:ea typeface="Calibri" panose="020F0502020204030204" pitchFamily="34" charset="0"/>
                <a:cs typeface="Times New Roman" panose="02020603050405020304" pitchFamily="18" charset="0"/>
              </a:rPr>
              <a:t>thresholding</a:t>
            </a:r>
            <a:r>
              <a:rPr lang="en-US" sz="2000" dirty="0">
                <a:latin typeface="Calibri" panose="020F0502020204030204" pitchFamily="34" charset="0"/>
                <a:ea typeface="Calibri" panose="020F0502020204030204" pitchFamily="34" charset="0"/>
                <a:cs typeface="Times New Roman" panose="02020603050405020304" pitchFamily="18" charset="0"/>
              </a:rPr>
              <a:t> [17] can be applied for improved results.</a:t>
            </a:r>
            <a:endParaRPr lang="en-US" sz="2000" dirty="0"/>
          </a:p>
        </p:txBody>
      </p:sp>
    </p:spTree>
    <p:extLst>
      <p:ext uri="{BB962C8B-B14F-4D97-AF65-F5344CB8AC3E}">
        <p14:creationId xmlns:p14="http://schemas.microsoft.com/office/powerpoint/2010/main" val="4190234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7678" y="920123"/>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86D9F"/>
                </a:solidFill>
              </a:rPr>
              <a:t>Scope </a:t>
            </a:r>
            <a:r>
              <a:rPr lang="en-US" b="1" dirty="0">
                <a:solidFill>
                  <a:srgbClr val="286D9F"/>
                </a:solidFill>
              </a:rPr>
              <a:t>and Future plans</a:t>
            </a:r>
            <a:endParaRPr lang="en-US" dirty="0">
              <a:solidFill>
                <a:srgbClr val="286D9F"/>
              </a:solidFill>
            </a:endParaRPr>
          </a:p>
        </p:txBody>
      </p:sp>
      <p:sp>
        <p:nvSpPr>
          <p:cNvPr id="4" name="Rectangle 3"/>
          <p:cNvSpPr/>
          <p:nvPr/>
        </p:nvSpPr>
        <p:spPr>
          <a:xfrm>
            <a:off x="317678" y="1894127"/>
            <a:ext cx="7306615" cy="3533660"/>
          </a:xfrm>
          <a:prstGeom prst="rect">
            <a:avLst/>
          </a:prstGeom>
        </p:spPr>
        <p:txBody>
          <a:bodyPr wrap="square">
            <a:spAutoFit/>
          </a:bodyPr>
          <a:lstStyle/>
          <a:p>
            <a:pPr>
              <a:lnSpc>
                <a:spcPct val="107000"/>
              </a:lnSpc>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(iii) Translation:</a:t>
            </a:r>
          </a:p>
          <a:p>
            <a:pPr lvl="1">
              <a:lnSpc>
                <a:spcPct val="107000"/>
              </a:lnSpc>
              <a:buSzPts val="1400"/>
            </a:pPr>
            <a:r>
              <a:rPr lang="en-US" sz="2000" dirty="0">
                <a:latin typeface="Calibri" panose="020F0502020204030204" pitchFamily="34" charset="0"/>
                <a:ea typeface="Calibri" panose="020F0502020204030204" pitchFamily="34" charset="0"/>
                <a:cs typeface="Times New Roman" panose="02020603050405020304" pitchFamily="18" charset="0"/>
              </a:rPr>
              <a:t>The application can further be developed to translate the read text to other language and convert it into audio in other language which can help tourists for reading sign boards etc.</a:t>
            </a:r>
          </a:p>
          <a:p>
            <a:pPr marL="685800">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SzPts val="1400"/>
            </a:pPr>
            <a:r>
              <a:rPr lang="en-US" sz="2400" dirty="0">
                <a:latin typeface="Calibri" panose="020F0502020204030204" pitchFamily="34" charset="0"/>
                <a:ea typeface="Calibri" panose="020F0502020204030204" pitchFamily="34" charset="0"/>
                <a:cs typeface="Times New Roman" panose="02020603050405020304" pitchFamily="18" charset="0"/>
              </a:rPr>
              <a:t>(iv) Support for Many languages:</a:t>
            </a:r>
          </a:p>
          <a:p>
            <a:pPr lvl="1"/>
            <a:r>
              <a:rPr lang="en-US" sz="2000" dirty="0">
                <a:latin typeface="Calibri" panose="020F0502020204030204" pitchFamily="34" charset="0"/>
                <a:ea typeface="Calibri" panose="020F0502020204030204" pitchFamily="34" charset="0"/>
                <a:cs typeface="Times New Roman" panose="02020603050405020304" pitchFamily="18" charset="0"/>
              </a:rPr>
              <a:t>The application at present is confined to only English (US) but it can be further developed to support reading text of any language and then reading it aloud in any language by using translation.</a:t>
            </a:r>
            <a:endParaRPr lang="en-US" sz="2000" dirty="0"/>
          </a:p>
        </p:txBody>
      </p:sp>
    </p:spTree>
    <p:extLst>
      <p:ext uri="{BB962C8B-B14F-4D97-AF65-F5344CB8AC3E}">
        <p14:creationId xmlns:p14="http://schemas.microsoft.com/office/powerpoint/2010/main" val="60872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6164" y="82997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86D9F"/>
                </a:solidFill>
              </a:rPr>
              <a:t>References</a:t>
            </a:r>
            <a:endParaRPr lang="en-US" dirty="0">
              <a:solidFill>
                <a:srgbClr val="286D9F"/>
              </a:solidFill>
            </a:endParaRPr>
          </a:p>
        </p:txBody>
      </p:sp>
      <p:sp>
        <p:nvSpPr>
          <p:cNvPr id="4" name="Rectangle 3"/>
          <p:cNvSpPr/>
          <p:nvPr/>
        </p:nvSpPr>
        <p:spPr>
          <a:xfrm>
            <a:off x="266164" y="1803973"/>
            <a:ext cx="8092225" cy="4524315"/>
          </a:xfrm>
          <a:prstGeom prst="rect">
            <a:avLst/>
          </a:prstGeom>
        </p:spPr>
        <p:txBody>
          <a:bodyPr wrap="square">
            <a:spAutoFit/>
          </a:bodyPr>
          <a:lstStyle/>
          <a:p>
            <a:r>
              <a:rPr lang="en-US" sz="1600" dirty="0">
                <a:latin typeface="Calibri" panose="020F0502020204030204" pitchFamily="34" charset="0"/>
              </a:rPr>
              <a:t>[1] A. Jain and B. Yu. Automatic text location in images and video frames. In Proc. Fourteenth Intl. Conf. on Pattern Recognition, volume 2, pages 1497–1499, Aug 1998. </a:t>
            </a:r>
          </a:p>
          <a:p>
            <a:r>
              <a:rPr lang="en-US" sz="1600" dirty="0">
                <a:latin typeface="Calibri" panose="020F0502020204030204" pitchFamily="34" charset="0"/>
              </a:rPr>
              <a:t>[2] C. W. Lee, K. Jung, and H. J. Kim. Automatic text detection and removal in video sequences. Pattern </a:t>
            </a:r>
            <a:r>
              <a:rPr lang="en-US" sz="1600" dirty="0" err="1">
                <a:latin typeface="Calibri" panose="020F0502020204030204" pitchFamily="34" charset="0"/>
              </a:rPr>
              <a:t>Recogn</a:t>
            </a:r>
            <a:r>
              <a:rPr lang="en-US" sz="1600" dirty="0">
                <a:latin typeface="Calibri" panose="020F0502020204030204" pitchFamily="34" charset="0"/>
              </a:rPr>
              <a:t>. </a:t>
            </a:r>
            <a:r>
              <a:rPr lang="en-US" sz="1600" dirty="0" err="1">
                <a:latin typeface="Calibri" panose="020F0502020204030204" pitchFamily="34" charset="0"/>
              </a:rPr>
              <a:t>Lett</a:t>
            </a:r>
            <a:r>
              <a:rPr lang="en-US" sz="1600" dirty="0">
                <a:latin typeface="Calibri" panose="020F0502020204030204" pitchFamily="34" charset="0"/>
              </a:rPr>
              <a:t>., 24:2607–2623, November 2003.</a:t>
            </a:r>
          </a:p>
          <a:p>
            <a:r>
              <a:rPr lang="en-US" sz="1600" dirty="0">
                <a:latin typeface="Calibri" panose="020F0502020204030204" pitchFamily="34" charset="0"/>
              </a:rPr>
              <a:t>[3] H. Yan, Uniﬁed formulation of a class of image </a:t>
            </a:r>
            <a:r>
              <a:rPr lang="en-US" sz="1600" dirty="0" err="1">
                <a:latin typeface="Calibri" panose="020F0502020204030204" pitchFamily="34" charset="0"/>
              </a:rPr>
              <a:t>thresholding</a:t>
            </a:r>
            <a:r>
              <a:rPr lang="en-US" sz="1600" dirty="0">
                <a:latin typeface="Calibri" panose="020F0502020204030204" pitchFamily="34" charset="0"/>
              </a:rPr>
              <a:t/>
            </a:r>
            <a:br>
              <a:rPr lang="en-US" sz="1600" dirty="0">
                <a:latin typeface="Calibri" panose="020F0502020204030204" pitchFamily="34" charset="0"/>
              </a:rPr>
            </a:br>
            <a:r>
              <a:rPr lang="en-US" sz="1600" dirty="0">
                <a:latin typeface="Calibri" panose="020F0502020204030204" pitchFamily="34" charset="0"/>
              </a:rPr>
              <a:t>techniques, Pattern Recognition 29 (1996).</a:t>
            </a:r>
          </a:p>
          <a:p>
            <a:r>
              <a:rPr lang="en-US" sz="1600" dirty="0">
                <a:latin typeface="Calibri" panose="020F0502020204030204" pitchFamily="34" charset="0"/>
              </a:rPr>
              <a:t>[4] J. Yang, Y. Chen, W. Hsu, Adaptive </a:t>
            </a:r>
            <a:r>
              <a:rPr lang="en-US" sz="1600" dirty="0" err="1">
                <a:latin typeface="Calibri" panose="020F0502020204030204" pitchFamily="34" charset="0"/>
              </a:rPr>
              <a:t>thresholding</a:t>
            </a:r>
            <a:r>
              <a:rPr lang="en-US" sz="1600" dirty="0">
                <a:latin typeface="Calibri" panose="020F0502020204030204" pitchFamily="34" charset="0"/>
              </a:rPr>
              <a:t> algorithm and its</a:t>
            </a:r>
            <a:br>
              <a:rPr lang="en-US" sz="1600" dirty="0">
                <a:latin typeface="Calibri" panose="020F0502020204030204" pitchFamily="34" charset="0"/>
              </a:rPr>
            </a:br>
            <a:r>
              <a:rPr lang="en-US" sz="1600" dirty="0">
                <a:latin typeface="Calibri" panose="020F0502020204030204" pitchFamily="34" charset="0"/>
              </a:rPr>
              <a:t>hardware implementation, Pattern Recognition </a:t>
            </a:r>
            <a:r>
              <a:rPr lang="en-US" sz="1600" dirty="0" err="1">
                <a:latin typeface="Calibri" panose="020F0502020204030204" pitchFamily="34" charset="0"/>
              </a:rPr>
              <a:t>Lett</a:t>
            </a:r>
            <a:r>
              <a:rPr lang="en-US" sz="1600" dirty="0">
                <a:latin typeface="Calibri" panose="020F0502020204030204" pitchFamily="34" charset="0"/>
              </a:rPr>
              <a:t>. (1994)</a:t>
            </a:r>
          </a:p>
          <a:p>
            <a:r>
              <a:rPr lang="en-US" sz="1600" dirty="0">
                <a:latin typeface="Calibri" panose="020F0502020204030204" pitchFamily="34" charset="0"/>
              </a:rPr>
              <a:t>[5] O.D. Trier, A.K. Jain, Goal-directed evaluation of </a:t>
            </a:r>
            <a:r>
              <a:rPr lang="en-US" sz="1600" dirty="0" err="1">
                <a:latin typeface="Calibri" panose="020F0502020204030204" pitchFamily="34" charset="0"/>
              </a:rPr>
              <a:t>binarization</a:t>
            </a:r>
            <a:r>
              <a:rPr lang="en-US" sz="1600" dirty="0">
                <a:latin typeface="Calibri" panose="020F0502020204030204" pitchFamily="34" charset="0"/>
              </a:rPr>
              <a:t/>
            </a:r>
            <a:br>
              <a:rPr lang="en-US" sz="1600" dirty="0">
                <a:latin typeface="Calibri" panose="020F0502020204030204" pitchFamily="34" charset="0"/>
              </a:rPr>
            </a:br>
            <a:r>
              <a:rPr lang="en-US" sz="1600" dirty="0">
                <a:latin typeface="Calibri" panose="020F0502020204030204" pitchFamily="34" charset="0"/>
              </a:rPr>
              <a:t>methods, IEEE Trans. Pattern Anal. Mach. </a:t>
            </a:r>
            <a:r>
              <a:rPr lang="en-US" sz="1600" dirty="0" err="1">
                <a:latin typeface="Calibri" panose="020F0502020204030204" pitchFamily="34" charset="0"/>
              </a:rPr>
              <a:t>Intell</a:t>
            </a:r>
            <a:r>
              <a:rPr lang="en-US" sz="1600" dirty="0">
                <a:latin typeface="Calibri" panose="020F0502020204030204" pitchFamily="34" charset="0"/>
              </a:rPr>
              <a:t>. (1995)</a:t>
            </a:r>
          </a:p>
          <a:p>
            <a:r>
              <a:rPr lang="en-US" sz="1600" dirty="0">
                <a:latin typeface="Calibri" panose="020F0502020204030204" pitchFamily="34" charset="0"/>
              </a:rPr>
              <a:t>[6] M. </a:t>
            </a:r>
            <a:r>
              <a:rPr lang="en-US" sz="1600" dirty="0" err="1">
                <a:latin typeface="Calibri" panose="020F0502020204030204" pitchFamily="34" charset="0"/>
              </a:rPr>
              <a:t>Sezgin</a:t>
            </a:r>
            <a:r>
              <a:rPr lang="en-US" sz="1600" dirty="0">
                <a:latin typeface="Calibri" panose="020F0502020204030204" pitchFamily="34" charset="0"/>
              </a:rPr>
              <a:t>, B. </a:t>
            </a:r>
            <a:r>
              <a:rPr lang="en-US" sz="1600" dirty="0" err="1">
                <a:latin typeface="Calibri" panose="020F0502020204030204" pitchFamily="34" charset="0"/>
              </a:rPr>
              <a:t>Sankur</a:t>
            </a:r>
            <a:r>
              <a:rPr lang="en-US" sz="1600" dirty="0">
                <a:latin typeface="Calibri" panose="020F0502020204030204" pitchFamily="34" charset="0"/>
              </a:rPr>
              <a:t>, Survey over image </a:t>
            </a:r>
            <a:r>
              <a:rPr lang="en-US" sz="1600" dirty="0" err="1">
                <a:latin typeface="Calibri" panose="020F0502020204030204" pitchFamily="34" charset="0"/>
              </a:rPr>
              <a:t>thresholding</a:t>
            </a:r>
            <a:r>
              <a:rPr lang="en-US" sz="1600" dirty="0">
                <a:latin typeface="Calibri" panose="020F0502020204030204" pitchFamily="34" charset="0"/>
              </a:rPr>
              <a:t> techniques</a:t>
            </a:r>
            <a:br>
              <a:rPr lang="en-US" sz="1600" dirty="0">
                <a:latin typeface="Calibri" panose="020F0502020204030204" pitchFamily="34" charset="0"/>
              </a:rPr>
            </a:br>
            <a:r>
              <a:rPr lang="en-US" sz="1600" dirty="0">
                <a:latin typeface="Calibri" panose="020F0502020204030204" pitchFamily="34" charset="0"/>
              </a:rPr>
              <a:t>and quantitative performance evaluation, J. Electron. Imaging 13 (1) (2004) </a:t>
            </a:r>
          </a:p>
          <a:p>
            <a:r>
              <a:rPr lang="en-US" sz="1600" dirty="0">
                <a:latin typeface="Calibri" panose="020F0502020204030204" pitchFamily="34" charset="0"/>
              </a:rPr>
              <a:t>[7] T. M. </a:t>
            </a:r>
            <a:r>
              <a:rPr lang="en-US" sz="1600" dirty="0" err="1">
                <a:latin typeface="Calibri" panose="020F0502020204030204" pitchFamily="34" charset="0"/>
              </a:rPr>
              <a:t>Breuel</a:t>
            </a:r>
            <a:r>
              <a:rPr lang="en-US" sz="1600" dirty="0">
                <a:latin typeface="Calibri" panose="020F0502020204030204" pitchFamily="34" charset="0"/>
              </a:rPr>
              <a:t>, “The </a:t>
            </a:r>
            <a:r>
              <a:rPr lang="en-US" sz="1600" dirty="0" err="1">
                <a:latin typeface="Calibri" panose="020F0502020204030204" pitchFamily="34" charset="0"/>
              </a:rPr>
              <a:t>OCRopus</a:t>
            </a:r>
            <a:r>
              <a:rPr lang="en-US" sz="1600" dirty="0">
                <a:latin typeface="Calibri" panose="020F0502020204030204" pitchFamily="34" charset="0"/>
              </a:rPr>
              <a:t> open source OCR system,” in Proc. IS&amp;T/SPIE 20th </a:t>
            </a:r>
            <a:r>
              <a:rPr lang="en-US" sz="1600" dirty="0" err="1">
                <a:latin typeface="Calibri" panose="020F0502020204030204" pitchFamily="34" charset="0"/>
              </a:rPr>
              <a:t>Annu</a:t>
            </a:r>
            <a:r>
              <a:rPr lang="en-US" sz="1600" dirty="0">
                <a:latin typeface="Calibri" panose="020F0502020204030204" pitchFamily="34" charset="0"/>
              </a:rPr>
              <a:t>. </a:t>
            </a:r>
            <a:r>
              <a:rPr lang="en-US" sz="1600" dirty="0" err="1">
                <a:latin typeface="Calibri" panose="020F0502020204030204" pitchFamily="34" charset="0"/>
              </a:rPr>
              <a:t>Symp</a:t>
            </a:r>
            <a:r>
              <a:rPr lang="en-US" sz="1600" dirty="0">
                <a:latin typeface="Calibri" panose="020F0502020204030204" pitchFamily="34" charset="0"/>
              </a:rPr>
              <a:t>., 2008. </a:t>
            </a:r>
          </a:p>
          <a:p>
            <a:r>
              <a:rPr lang="en-US" sz="1600" dirty="0">
                <a:latin typeface="Calibri" panose="020F0502020204030204" pitchFamily="34" charset="0"/>
              </a:rPr>
              <a:t>[8] R. Smith, “An overview of the </a:t>
            </a:r>
            <a:r>
              <a:rPr lang="en-US" sz="1600" dirty="0" err="1">
                <a:latin typeface="Calibri" panose="020F0502020204030204" pitchFamily="34" charset="0"/>
              </a:rPr>
              <a:t>Tesseract</a:t>
            </a:r>
            <a:r>
              <a:rPr lang="en-US" sz="1600" dirty="0">
                <a:latin typeface="Calibri" panose="020F0502020204030204" pitchFamily="34" charset="0"/>
              </a:rPr>
              <a:t> OCR engine.” in ICDAR ’07 Proc. 9th Int. Conf. Document Analysis and Recognition, Curitiba, Brazil, 2007, pp. 629-633.</a:t>
            </a:r>
          </a:p>
          <a:p>
            <a:r>
              <a:rPr lang="en-US" sz="1600" dirty="0">
                <a:latin typeface="Calibri" panose="020F0502020204030204" pitchFamily="34" charset="0"/>
              </a:rPr>
              <a:t>[9] R. Smith, D. </a:t>
            </a:r>
            <a:r>
              <a:rPr lang="en-US" sz="1600" dirty="0" err="1">
                <a:latin typeface="Calibri" panose="020F0502020204030204" pitchFamily="34" charset="0"/>
              </a:rPr>
              <a:t>Antonova</a:t>
            </a:r>
            <a:r>
              <a:rPr lang="en-US" sz="1600" dirty="0">
                <a:latin typeface="Calibri" panose="020F0502020204030204" pitchFamily="34" charset="0"/>
              </a:rPr>
              <a:t>, and D. Lee, “MOCR ’09 Adapting the </a:t>
            </a:r>
            <a:r>
              <a:rPr lang="en-US" sz="1600" dirty="0" err="1">
                <a:latin typeface="Calibri" panose="020F0502020204030204" pitchFamily="34" charset="0"/>
              </a:rPr>
              <a:t>Tesseract</a:t>
            </a:r>
            <a:r>
              <a:rPr lang="en-US" sz="1600" dirty="0">
                <a:latin typeface="Calibri" panose="020F0502020204030204" pitchFamily="34" charset="0"/>
              </a:rPr>
              <a:t> open source OCR engine for multilingual OCR,” in Proc. Int. Workshop Multilingual OCR, Barcelona, 2009</a:t>
            </a:r>
            <a:r>
              <a:rPr lang="en-US" sz="1600" dirty="0">
                <a:latin typeface="Calibri" panose="020F0502020204030204" pitchFamily="34" charset="0"/>
              </a:rPr>
              <a:t>.</a:t>
            </a:r>
            <a:endParaRPr lang="en-US" sz="1600" dirty="0">
              <a:latin typeface="Calibri" panose="020F0502020204030204" pitchFamily="34" charset="0"/>
            </a:endParaRPr>
          </a:p>
        </p:txBody>
      </p:sp>
    </p:spTree>
    <p:extLst>
      <p:ext uri="{BB962C8B-B14F-4D97-AF65-F5344CB8AC3E}">
        <p14:creationId xmlns:p14="http://schemas.microsoft.com/office/powerpoint/2010/main" val="2493732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2073" y="907243"/>
            <a:ext cx="7461161"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86D9F"/>
                </a:solidFill>
              </a:rPr>
              <a:t>References</a:t>
            </a:r>
            <a:endParaRPr lang="en-US" dirty="0">
              <a:solidFill>
                <a:srgbClr val="286D9F"/>
              </a:solidFill>
            </a:endParaRPr>
          </a:p>
        </p:txBody>
      </p:sp>
      <p:sp>
        <p:nvSpPr>
          <p:cNvPr id="4" name="Rectangle 3"/>
          <p:cNvSpPr/>
          <p:nvPr/>
        </p:nvSpPr>
        <p:spPr>
          <a:xfrm>
            <a:off x="382073" y="1881246"/>
            <a:ext cx="7461161" cy="3785652"/>
          </a:xfrm>
          <a:prstGeom prst="rect">
            <a:avLst/>
          </a:prstGeom>
        </p:spPr>
        <p:txBody>
          <a:bodyPr wrap="square">
            <a:spAutoFit/>
          </a:bodyPr>
          <a:lstStyle/>
          <a:p>
            <a:r>
              <a:rPr lang="en-US" sz="1600" dirty="0">
                <a:latin typeface="Calibri" panose="020F0502020204030204" pitchFamily="34" charset="0"/>
              </a:rPr>
              <a:t>[10] Optical Character Recognition –</a:t>
            </a:r>
            <a:r>
              <a:rPr lang="en-US" sz="1600" dirty="0" err="1">
                <a:latin typeface="Calibri" panose="020F0502020204030204" pitchFamily="34" charset="0"/>
              </a:rPr>
              <a:t>Ravina</a:t>
            </a:r>
            <a:r>
              <a:rPr lang="en-US" sz="1600" dirty="0">
                <a:latin typeface="Calibri" panose="020F0502020204030204" pitchFamily="34" charset="0"/>
              </a:rPr>
              <a:t> </a:t>
            </a:r>
            <a:r>
              <a:rPr lang="en-US" sz="1600" dirty="0" err="1">
                <a:latin typeface="Calibri" panose="020F0502020204030204" pitchFamily="34" charset="0"/>
              </a:rPr>
              <a:t>Mithe</a:t>
            </a:r>
            <a:r>
              <a:rPr lang="en-US" sz="1600" dirty="0">
                <a:latin typeface="Calibri" panose="020F0502020204030204" pitchFamily="34" charset="0"/>
              </a:rPr>
              <a:t>, </a:t>
            </a:r>
            <a:r>
              <a:rPr lang="en-US" sz="1600" dirty="0" err="1">
                <a:latin typeface="Calibri" panose="020F0502020204030204" pitchFamily="34" charset="0"/>
              </a:rPr>
              <a:t>Supriya</a:t>
            </a:r>
            <a:r>
              <a:rPr lang="en-US" sz="1600" dirty="0">
                <a:latin typeface="Calibri" panose="020F0502020204030204" pitchFamily="34" charset="0"/>
              </a:rPr>
              <a:t> </a:t>
            </a:r>
            <a:r>
              <a:rPr lang="en-US" sz="1600" dirty="0" err="1">
                <a:latin typeface="Calibri" panose="020F0502020204030204" pitchFamily="34" charset="0"/>
              </a:rPr>
              <a:t>Indalkar</a:t>
            </a:r>
            <a:r>
              <a:rPr lang="en-US" sz="1600" dirty="0">
                <a:latin typeface="Calibri" panose="020F0502020204030204" pitchFamily="34" charset="0"/>
              </a:rPr>
              <a:t>, </a:t>
            </a:r>
            <a:r>
              <a:rPr lang="en-US" sz="1600" dirty="0" err="1">
                <a:latin typeface="Calibri" panose="020F0502020204030204" pitchFamily="34" charset="0"/>
              </a:rPr>
              <a:t>Nilam</a:t>
            </a:r>
            <a:r>
              <a:rPr lang="en-US" sz="1600" dirty="0">
                <a:latin typeface="Calibri" panose="020F0502020204030204" pitchFamily="34" charset="0"/>
              </a:rPr>
              <a:t> </a:t>
            </a:r>
            <a:r>
              <a:rPr lang="en-US" sz="1600" dirty="0" err="1">
                <a:latin typeface="Calibri" panose="020F0502020204030204" pitchFamily="34" charset="0"/>
              </a:rPr>
              <a:t>Divekar</a:t>
            </a:r>
            <a:r>
              <a:rPr lang="en-US" sz="1600" dirty="0">
                <a:latin typeface="Calibri" panose="020F0502020204030204" pitchFamily="34" charset="0"/>
              </a:rPr>
              <a:t>. International Journal of Recent Technology and Engineering (IJRTE) ISSN: 2277-3878, Volume-2, Issue-1, March 2013</a:t>
            </a:r>
          </a:p>
          <a:p>
            <a:r>
              <a:rPr lang="en-US" sz="1600" dirty="0">
                <a:latin typeface="Calibri" panose="020F0502020204030204" pitchFamily="34" charset="0"/>
              </a:rPr>
              <a:t>[11] M. </a:t>
            </a:r>
            <a:r>
              <a:rPr lang="en-US" sz="1600" dirty="0" err="1">
                <a:latin typeface="Calibri" panose="020F0502020204030204" pitchFamily="34" charset="0"/>
              </a:rPr>
              <a:t>Sezgin</a:t>
            </a:r>
            <a:r>
              <a:rPr lang="en-US" sz="1600" dirty="0">
                <a:latin typeface="Calibri" panose="020F0502020204030204" pitchFamily="34" charset="0"/>
              </a:rPr>
              <a:t> and B. </a:t>
            </a:r>
            <a:r>
              <a:rPr lang="en-US" sz="1600" dirty="0" err="1">
                <a:latin typeface="Calibri" panose="020F0502020204030204" pitchFamily="34" charset="0"/>
              </a:rPr>
              <a:t>Sankur</a:t>
            </a:r>
            <a:r>
              <a:rPr lang="en-US" sz="1600" dirty="0">
                <a:latin typeface="Calibri" panose="020F0502020204030204" pitchFamily="34" charset="0"/>
              </a:rPr>
              <a:t> (2004). "Survey over image </a:t>
            </a:r>
            <a:r>
              <a:rPr lang="en-US" sz="1600" dirty="0" err="1">
                <a:latin typeface="Calibri" panose="020F0502020204030204" pitchFamily="34" charset="0"/>
              </a:rPr>
              <a:t>thresholding</a:t>
            </a:r>
            <a:r>
              <a:rPr lang="en-US" sz="1600" dirty="0">
                <a:latin typeface="Calibri" panose="020F0502020204030204" pitchFamily="34" charset="0"/>
              </a:rPr>
              <a:t> techniques and quantitative performance evaluation". </a:t>
            </a:r>
            <a:r>
              <a:rPr lang="en-US" sz="1600" i="1" dirty="0">
                <a:latin typeface="Calibri" panose="020F0502020204030204" pitchFamily="34" charset="0"/>
              </a:rPr>
              <a:t>Journal of Electronic Imaging</a:t>
            </a:r>
            <a:endParaRPr lang="en-US" sz="1600" dirty="0">
              <a:latin typeface="Calibri" panose="020F0502020204030204" pitchFamily="34" charset="0"/>
            </a:endParaRPr>
          </a:p>
          <a:p>
            <a:r>
              <a:rPr lang="en-US" sz="1600" dirty="0">
                <a:latin typeface="Calibri" panose="020F0502020204030204" pitchFamily="34" charset="0"/>
              </a:rPr>
              <a:t>[12] Nobuyuki Otsu (1979). "A threshold selection method from gray-level histograms". </a:t>
            </a:r>
            <a:r>
              <a:rPr lang="en-US" sz="1600" i="1" dirty="0">
                <a:latin typeface="Calibri" panose="020F0502020204030204" pitchFamily="34" charset="0"/>
              </a:rPr>
              <a:t>IEEE Trans. Sys., Man., Cyber.</a:t>
            </a:r>
            <a:r>
              <a:rPr lang="en-US" sz="1600" dirty="0">
                <a:latin typeface="Calibri" panose="020F0502020204030204" pitchFamily="34" charset="0"/>
              </a:rPr>
              <a:t> </a:t>
            </a:r>
          </a:p>
          <a:p>
            <a:r>
              <a:rPr lang="en-US" sz="1600" dirty="0">
                <a:latin typeface="Calibri" panose="020F0502020204030204" pitchFamily="34" charset="0"/>
              </a:rPr>
              <a:t>[13] http://en.wikipedia.org/wiki/Otsu's_method</a:t>
            </a:r>
          </a:p>
          <a:p>
            <a:r>
              <a:rPr lang="en-US" sz="1600" dirty="0">
                <a:latin typeface="Calibri" panose="020F0502020204030204" pitchFamily="34" charset="0"/>
              </a:rPr>
              <a:t>[14] http://docs.opencv.org/trunk/doc/py_tutorials/py_imgproc/py_canny/py_canny.html</a:t>
            </a:r>
          </a:p>
          <a:p>
            <a:r>
              <a:rPr lang="en-US" sz="1600" dirty="0">
                <a:latin typeface="Calibri" panose="020F0502020204030204" pitchFamily="34" charset="0"/>
              </a:rPr>
              <a:t>[15] </a:t>
            </a:r>
            <a:r>
              <a:rPr lang="en-US" sz="1600" dirty="0" err="1">
                <a:latin typeface="Calibri" panose="020F0502020204030204" pitchFamily="34" charset="0"/>
              </a:rPr>
              <a:t>Tesseract</a:t>
            </a:r>
            <a:r>
              <a:rPr lang="en-US" sz="1600" dirty="0">
                <a:latin typeface="Calibri" panose="020F0502020204030204" pitchFamily="34" charset="0"/>
              </a:rPr>
              <a:t> OCR Engine, Ray Smith, Google </a:t>
            </a:r>
            <a:r>
              <a:rPr lang="en-US" sz="1600" dirty="0" err="1">
                <a:latin typeface="Calibri" panose="020F0502020204030204" pitchFamily="34" charset="0"/>
              </a:rPr>
              <a:t>Inc</a:t>
            </a:r>
            <a:r>
              <a:rPr lang="en-US" sz="1600" dirty="0">
                <a:latin typeface="Calibri" panose="020F0502020204030204" pitchFamily="34" charset="0"/>
              </a:rPr>
              <a:t> OSCON 2007</a:t>
            </a:r>
          </a:p>
          <a:p>
            <a:r>
              <a:rPr lang="en-US" sz="1600" dirty="0">
                <a:latin typeface="Calibri" panose="020F0502020204030204" pitchFamily="34" charset="0"/>
              </a:rPr>
              <a:t>[16] http://www.codeproject.com/Articles/13615/How-to-deskew-an-image</a:t>
            </a:r>
          </a:p>
          <a:p>
            <a:r>
              <a:rPr lang="en-US" sz="1600" dirty="0">
                <a:latin typeface="Calibri" panose="020F0502020204030204" pitchFamily="34" charset="0"/>
              </a:rPr>
              <a:t>[17] Hybrid Image </a:t>
            </a:r>
            <a:r>
              <a:rPr lang="en-US" sz="1600" dirty="0" err="1">
                <a:latin typeface="Calibri" panose="020F0502020204030204" pitchFamily="34" charset="0"/>
              </a:rPr>
              <a:t>Thresholding</a:t>
            </a:r>
            <a:r>
              <a:rPr lang="en-US" sz="1600" dirty="0">
                <a:latin typeface="Calibri" panose="020F0502020204030204" pitchFamily="34" charset="0"/>
              </a:rPr>
              <a:t> Method using Edge Detection by </a:t>
            </a:r>
            <a:r>
              <a:rPr lang="en-US" sz="1600" dirty="0" err="1">
                <a:latin typeface="Calibri" panose="020F0502020204030204" pitchFamily="34" charset="0"/>
              </a:rPr>
              <a:t>Febriliyan</a:t>
            </a:r>
            <a:r>
              <a:rPr lang="en-US" sz="1600" dirty="0">
                <a:latin typeface="Calibri" panose="020F0502020204030204" pitchFamily="34" charset="0"/>
              </a:rPr>
              <a:t> </a:t>
            </a:r>
            <a:r>
              <a:rPr lang="en-US" sz="1600" dirty="0" err="1">
                <a:latin typeface="Calibri" panose="020F0502020204030204" pitchFamily="34" charset="0"/>
              </a:rPr>
              <a:t>Samopa</a:t>
            </a:r>
            <a:r>
              <a:rPr lang="en-US" sz="1600" dirty="0">
                <a:latin typeface="Calibri" panose="020F0502020204030204" pitchFamily="34" charset="0"/>
              </a:rPr>
              <a:t> and Akira Asano, Department of Information Engineering, Graduate School of Engineering, Hiroshima University, Higashi-Hiroshima, Hiroshima, Japan.</a:t>
            </a:r>
            <a:endParaRPr lang="en-US" sz="1200" dirty="0">
              <a:latin typeface="Calibri" panose="020F0502020204030204" pitchFamily="34" charset="0"/>
            </a:endParaRPr>
          </a:p>
        </p:txBody>
      </p:sp>
    </p:spTree>
    <p:extLst>
      <p:ext uri="{BB962C8B-B14F-4D97-AF65-F5344CB8AC3E}">
        <p14:creationId xmlns:p14="http://schemas.microsoft.com/office/powerpoint/2010/main" val="77512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3437" y="997396"/>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Abstract</a:t>
            </a:r>
            <a:endParaRPr lang="en-US" dirty="0">
              <a:solidFill>
                <a:srgbClr val="286D9F"/>
              </a:solidFill>
            </a:endParaRPr>
          </a:p>
        </p:txBody>
      </p:sp>
      <p:sp>
        <p:nvSpPr>
          <p:cNvPr id="3" name="TextBox 2"/>
          <p:cNvSpPr txBox="1"/>
          <p:nvPr/>
        </p:nvSpPr>
        <p:spPr>
          <a:xfrm>
            <a:off x="343437" y="2318197"/>
            <a:ext cx="7139188" cy="2862322"/>
          </a:xfrm>
          <a:prstGeom prst="rect">
            <a:avLst/>
          </a:prstGeom>
          <a:noFill/>
        </p:spPr>
        <p:txBody>
          <a:bodyPr wrap="square" rtlCol="0">
            <a:spAutoFit/>
          </a:bodyPr>
          <a:lstStyle/>
          <a:p>
            <a:r>
              <a:rPr lang="en-US" sz="2000" dirty="0">
                <a:latin typeface="Calibri" panose="020F0502020204030204" pitchFamily="34" charset="0"/>
              </a:rPr>
              <a:t>We are going to develop an android based application which can be used by the visually impaired people. In short our application processes the image of the text which user wants to read and reads it aloud so that the user will be able to get the content of that text in the form of audio. We are developing our software on android platform for enhanced mobility by keeping in mind the recent trend of usage on the go. We are considering that the text to be read will be in English (US) and the TTS engine will read it aloud in English.</a:t>
            </a:r>
          </a:p>
        </p:txBody>
      </p:sp>
    </p:spTree>
    <p:extLst>
      <p:ext uri="{BB962C8B-B14F-4D97-AF65-F5344CB8AC3E}">
        <p14:creationId xmlns:p14="http://schemas.microsoft.com/office/powerpoint/2010/main" val="3996995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4833" y="2948248"/>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286D9F"/>
                </a:solidFill>
              </a:rPr>
              <a:t>Thank you </a:t>
            </a:r>
            <a:r>
              <a:rPr lang="en-US" b="1" dirty="0">
                <a:solidFill>
                  <a:srgbClr val="286D9F"/>
                </a:solidFill>
                <a:sym typeface="Wingdings" panose="05000000000000000000" pitchFamily="2" charset="2"/>
              </a:rPr>
              <a:t></a:t>
            </a:r>
            <a:endParaRPr lang="en-US" dirty="0">
              <a:solidFill>
                <a:srgbClr val="286D9F"/>
              </a:solidFill>
            </a:endParaRPr>
          </a:p>
        </p:txBody>
      </p:sp>
    </p:spTree>
    <p:extLst>
      <p:ext uri="{BB962C8B-B14F-4D97-AF65-F5344CB8AC3E}">
        <p14:creationId xmlns:p14="http://schemas.microsoft.com/office/powerpoint/2010/main" val="42788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332" y="1087548"/>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Motivation</a:t>
            </a:r>
            <a:endParaRPr lang="en-US" dirty="0">
              <a:solidFill>
                <a:srgbClr val="286D9F"/>
              </a:solidFill>
            </a:endParaRPr>
          </a:p>
        </p:txBody>
      </p:sp>
      <p:sp>
        <p:nvSpPr>
          <p:cNvPr id="4" name="TextBox 3"/>
          <p:cNvSpPr txBox="1"/>
          <p:nvPr/>
        </p:nvSpPr>
        <p:spPr>
          <a:xfrm>
            <a:off x="547332" y="2408347"/>
            <a:ext cx="7154234" cy="2820475"/>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Times New Roman" panose="02020603050405020304" pitchFamily="18" charset="0"/>
              </a:rPr>
              <a:t>The key motivation of this project is to help the visually impaired people and make their lives better by providing them a user friendly (precisely easy to use, targeting visually impaired) application which helps them in their day to day reading activities. As we all know it has become very easy these days to acquire a considerable android mobile and keeping that aspect in mind, we are targeting android platform.</a:t>
            </a:r>
            <a:endParaRPr lang="en-US" sz="2200" dirty="0">
              <a:latin typeface="Calibri" panose="020F0502020204030204" pitchFamily="34" charset="0"/>
            </a:endParaRPr>
          </a:p>
        </p:txBody>
      </p:sp>
    </p:spTree>
    <p:extLst>
      <p:ext uri="{BB962C8B-B14F-4D97-AF65-F5344CB8AC3E}">
        <p14:creationId xmlns:p14="http://schemas.microsoft.com/office/powerpoint/2010/main" val="2827973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0557" y="677179"/>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Introduction</a:t>
            </a:r>
            <a:endParaRPr lang="en-US" dirty="0">
              <a:solidFill>
                <a:srgbClr val="286D9F"/>
              </a:solidFill>
            </a:endParaRPr>
          </a:p>
        </p:txBody>
      </p:sp>
      <p:sp>
        <p:nvSpPr>
          <p:cNvPr id="4" name="TextBox 3"/>
          <p:cNvSpPr txBox="1"/>
          <p:nvPr/>
        </p:nvSpPr>
        <p:spPr>
          <a:xfrm>
            <a:off x="330557" y="1625285"/>
            <a:ext cx="7358130" cy="5232715"/>
          </a:xfrm>
          <a:prstGeom prst="rect">
            <a:avLst/>
          </a:prstGeom>
          <a:noFill/>
        </p:spPr>
        <p:txBody>
          <a:bodyPr wrap="square" rtlCol="0">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application which we are going to develop includes preprocessing steps, then optical character recognition (OCR), then post processing steps and at last text to speech synthesis (TTS). </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preprocessing steps include </a:t>
            </a:r>
          </a:p>
          <a:p>
            <a:pPr marL="342900" indent="-342900">
              <a:lnSpc>
                <a:spcPct val="107000"/>
              </a:lnSpc>
              <a:buFont typeface="+mj-lt"/>
              <a:buAutoNum type="romanLcParenR"/>
            </a:pPr>
            <a:r>
              <a:rPr lang="en-US" sz="2000" dirty="0">
                <a:latin typeface="Calibri" panose="020F0502020204030204" pitchFamily="34" charset="0"/>
                <a:ea typeface="Calibri" panose="020F0502020204030204" pitchFamily="34" charset="0"/>
                <a:cs typeface="Times New Roman" panose="02020603050405020304" pitchFamily="18" charset="0"/>
              </a:rPr>
              <a:t>Converting the picture taken from camera to grayscale.</a:t>
            </a:r>
          </a:p>
          <a:p>
            <a:pPr marL="342900" indent="-342900">
              <a:lnSpc>
                <a:spcPct val="107000"/>
              </a:lnSpc>
              <a:buFont typeface="+mj-lt"/>
              <a:buAutoNum type="romanLcParenR"/>
            </a:pPr>
            <a:r>
              <a:rPr lang="en-US" sz="2000" dirty="0">
                <a:latin typeface="Calibri" panose="020F0502020204030204" pitchFamily="34" charset="0"/>
                <a:ea typeface="Calibri" panose="020F0502020204030204" pitchFamily="34" charset="0"/>
                <a:cs typeface="Times New Roman" panose="02020603050405020304" pitchFamily="18" charset="0"/>
              </a:rPr>
              <a:t>Canny edge detection</a:t>
            </a:r>
          </a:p>
          <a:p>
            <a:pPr marL="342900" indent="-342900">
              <a:lnSpc>
                <a:spcPct val="107000"/>
              </a:lnSpc>
              <a:buFont typeface="+mj-lt"/>
              <a:buAutoNum type="romanLcParenR"/>
            </a:pPr>
            <a:r>
              <a:rPr lang="en-US" sz="2000" dirty="0" err="1">
                <a:latin typeface="Calibri" panose="020F0502020204030204" pitchFamily="34" charset="0"/>
                <a:ea typeface="Calibri" panose="020F0502020204030204" pitchFamily="34" charset="0"/>
                <a:cs typeface="Times New Roman" panose="02020603050405020304" pitchFamily="18" charset="0"/>
              </a:rPr>
              <a:t>Deskewing</a:t>
            </a:r>
            <a:r>
              <a:rPr lang="en-US" sz="2000" dirty="0">
                <a:latin typeface="Calibri" panose="020F0502020204030204" pitchFamily="34" charset="0"/>
                <a:ea typeface="Calibri" panose="020F0502020204030204" pitchFamily="34" charset="0"/>
                <a:cs typeface="Times New Roman" panose="02020603050405020304" pitchFamily="18" charset="0"/>
              </a:rPr>
              <a:t> of the image to align the text perfectly.</a:t>
            </a:r>
          </a:p>
          <a:p>
            <a:pPr marL="342900" indent="-342900">
              <a:lnSpc>
                <a:spcPct val="107000"/>
              </a:lnSpc>
              <a:spcAft>
                <a:spcPts val="800"/>
              </a:spcAft>
              <a:buFont typeface="+mj-lt"/>
              <a:buAutoNum type="romanLcParenR"/>
            </a:pPr>
            <a:r>
              <a:rPr lang="en-US" sz="2000" dirty="0" err="1">
                <a:latin typeface="Calibri" panose="020F0502020204030204" pitchFamily="34" charset="0"/>
                <a:ea typeface="Calibri" panose="020F0502020204030204" pitchFamily="34" charset="0"/>
                <a:cs typeface="Times New Roman" panose="02020603050405020304" pitchFamily="18" charset="0"/>
              </a:rPr>
              <a:t>Binarisation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Post processing steps include matching the words generated using English dictionary (lexicon).</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We decided to first achieve a sub goal of recognizing a character (simple background) and then recognizing a word and in turn a paragraph (complex background).</a:t>
            </a:r>
            <a:endParaRPr lang="en-US" sz="2000" dirty="0">
              <a:latin typeface="Calibri" panose="020F0502020204030204" pitchFamily="34" charset="0"/>
            </a:endParaRPr>
          </a:p>
          <a:p>
            <a:pPr>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44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1921" y="79133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86D9F"/>
                </a:solidFill>
              </a:rPr>
              <a:t>Literature Review</a:t>
            </a:r>
            <a:endParaRPr lang="en-US" dirty="0">
              <a:solidFill>
                <a:srgbClr val="286D9F"/>
              </a:solidFill>
            </a:endParaRPr>
          </a:p>
        </p:txBody>
      </p:sp>
      <p:sp>
        <p:nvSpPr>
          <p:cNvPr id="3" name="TextBox 2"/>
          <p:cNvSpPr txBox="1"/>
          <p:nvPr/>
        </p:nvSpPr>
        <p:spPr>
          <a:xfrm>
            <a:off x="291921" y="1816712"/>
            <a:ext cx="7448282" cy="4431983"/>
          </a:xfrm>
          <a:prstGeom prst="rect">
            <a:avLst/>
          </a:prstGeom>
          <a:noFill/>
        </p:spPr>
        <p:txBody>
          <a:bodyPr wrap="square" rtlCol="0">
            <a:spAutoFit/>
          </a:bodyPr>
          <a:lstStyle/>
          <a:p>
            <a:r>
              <a:rPr lang="en-US" sz="2400" dirty="0" smtClean="0"/>
              <a:t>OCR (</a:t>
            </a:r>
            <a:r>
              <a:rPr lang="en-US" sz="2400" dirty="0">
                <a:latin typeface="Calibri" panose="020F0502020204030204" pitchFamily="34" charset="0"/>
              </a:rPr>
              <a:t>Optical Character Recognition</a:t>
            </a:r>
            <a:r>
              <a:rPr lang="en-US" sz="2400" dirty="0" smtClean="0"/>
              <a:t>)</a:t>
            </a:r>
            <a:endParaRPr lang="en-US" sz="2400" dirty="0"/>
          </a:p>
          <a:p>
            <a:endParaRPr lang="en-US" dirty="0"/>
          </a:p>
          <a:p>
            <a:r>
              <a:rPr lang="en-US" sz="2000" dirty="0" smtClean="0">
                <a:latin typeface="Calibri" panose="020F0502020204030204" pitchFamily="34" charset="0"/>
              </a:rPr>
              <a:t>OCR </a:t>
            </a:r>
            <a:r>
              <a:rPr lang="en-US" sz="2000" dirty="0">
                <a:latin typeface="Calibri" panose="020F0502020204030204" pitchFamily="34" charset="0"/>
              </a:rPr>
              <a:t>can recognize both handwritten and printed text. </a:t>
            </a:r>
            <a:r>
              <a:rPr lang="en-US" sz="2000" dirty="0">
                <a:latin typeface="Calibri" panose="020F0502020204030204" pitchFamily="34" charset="0"/>
              </a:rPr>
              <a:t>But the performance of OCR is directly dependent on quality of input documents (Which we are enhancing using various preprocessing techniques). OCR is designed to process images that consist almost entirely of text, with very little non-text clutter obtained from a picture captured by a camera. The application which we are going to use is for the Android mobile operating system that combines Google’s open-source OCR engine, </a:t>
            </a:r>
            <a:r>
              <a:rPr lang="en-US" sz="2000" dirty="0" err="1">
                <a:latin typeface="Calibri" panose="020F0502020204030204" pitchFamily="34" charset="0"/>
              </a:rPr>
              <a:t>Tesseract</a:t>
            </a:r>
            <a:r>
              <a:rPr lang="en-US" sz="2000" dirty="0">
                <a:latin typeface="Calibri" panose="020F0502020204030204" pitchFamily="34" charset="0"/>
              </a:rPr>
              <a:t>, text recognition OCR engine. </a:t>
            </a:r>
            <a:r>
              <a:rPr lang="en-US" sz="2000" dirty="0" err="1">
                <a:latin typeface="Calibri" panose="020F0502020204030204" pitchFamily="34" charset="0"/>
              </a:rPr>
              <a:t>Tesseract</a:t>
            </a:r>
            <a:r>
              <a:rPr lang="en-US" sz="2000" dirty="0">
                <a:latin typeface="Calibri" panose="020F0502020204030204" pitchFamily="34" charset="0"/>
              </a:rPr>
              <a:t> is Open source OCR engine. It was firstly developed during 1984 to 1994 at HP. Finally in 2005, </a:t>
            </a:r>
            <a:r>
              <a:rPr lang="en-US" sz="2000" dirty="0" err="1">
                <a:latin typeface="Calibri" panose="020F0502020204030204" pitchFamily="34" charset="0"/>
              </a:rPr>
              <a:t>Tesseract</a:t>
            </a:r>
            <a:r>
              <a:rPr lang="en-US" sz="2000" dirty="0">
                <a:latin typeface="Calibri" panose="020F0502020204030204" pitchFamily="34" charset="0"/>
              </a:rPr>
              <a:t> was released as open source by HP and available at http://code.google.com/p/tesseract-ocr. </a:t>
            </a:r>
          </a:p>
        </p:txBody>
      </p:sp>
    </p:spTree>
    <p:extLst>
      <p:ext uri="{BB962C8B-B14F-4D97-AF65-F5344CB8AC3E}">
        <p14:creationId xmlns:p14="http://schemas.microsoft.com/office/powerpoint/2010/main" val="239379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nithin srikar\Downloads\10711322_761734440554478_756446447_n.jpg"/>
          <p:cNvPicPr/>
          <p:nvPr/>
        </p:nvPicPr>
        <p:blipFill>
          <a:blip r:embed="rId2">
            <a:extLst>
              <a:ext uri="{28A0092B-C50C-407E-A947-70E740481C1C}">
                <a14:useLocalDpi xmlns:a14="http://schemas.microsoft.com/office/drawing/2010/main" val="0"/>
              </a:ext>
            </a:extLst>
          </a:blip>
          <a:srcRect/>
          <a:stretch>
            <a:fillRect/>
          </a:stretch>
        </p:blipFill>
        <p:spPr bwMode="auto">
          <a:xfrm>
            <a:off x="314708" y="588863"/>
            <a:ext cx="6790138" cy="4305110"/>
          </a:xfrm>
          <a:prstGeom prst="rect">
            <a:avLst/>
          </a:prstGeom>
          <a:noFill/>
          <a:ln>
            <a:noFill/>
          </a:ln>
        </p:spPr>
      </p:pic>
      <p:sp>
        <p:nvSpPr>
          <p:cNvPr id="2" name="TextBox 1"/>
          <p:cNvSpPr txBox="1"/>
          <p:nvPr/>
        </p:nvSpPr>
        <p:spPr>
          <a:xfrm>
            <a:off x="2197994" y="5280337"/>
            <a:ext cx="4546243" cy="400110"/>
          </a:xfrm>
          <a:prstGeom prst="rect">
            <a:avLst/>
          </a:prstGeom>
          <a:noFill/>
        </p:spPr>
        <p:txBody>
          <a:bodyPr wrap="square" rtlCol="0">
            <a:spAutoFit/>
          </a:bodyPr>
          <a:lstStyle/>
          <a:p>
            <a:r>
              <a:rPr lang="en-IN" sz="2000" dirty="0">
                <a:latin typeface="Calibri" panose="020F0502020204030204" pitchFamily="34" charset="0"/>
              </a:rPr>
              <a:t>Fig. OCR Input and Output</a:t>
            </a:r>
            <a:endParaRPr lang="en-IN" sz="2000" dirty="0">
              <a:latin typeface="Calibri" panose="020F0502020204030204" pitchFamily="34" charset="0"/>
            </a:endParaRPr>
          </a:p>
        </p:txBody>
      </p:sp>
    </p:spTree>
    <p:extLst>
      <p:ext uri="{BB962C8B-B14F-4D97-AF65-F5344CB8AC3E}">
        <p14:creationId xmlns:p14="http://schemas.microsoft.com/office/powerpoint/2010/main" val="100196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0327" y="1223888"/>
            <a:ext cx="7207149" cy="3799630"/>
          </a:xfrm>
          <a:prstGeom prst="rect">
            <a:avLst/>
          </a:prstGeom>
          <a:noFill/>
        </p:spPr>
        <p:txBody>
          <a:bodyPr wrap="square" rtlCol="0">
            <a:spAutoFit/>
          </a:bodyPr>
          <a:lstStyle/>
          <a:p>
            <a:pP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TTS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Times New Roman" panose="02020603050405020304" pitchFamily="18" charset="0"/>
              </a:rPr>
              <a:t>A text to speech (TTS) synthesizer is a system that can read text aloud automatically upon feeding a text (which is extracted from Optical Character Recognition (OCR) and post processed in our case). A speech synthesizer can be implemented by both hardware and software. Speech synthesis is the artificial production of human speech. A computer system used for this purpose is called a speech synthesizer. A text-to-speech (TTS) system converts normal language text into speech. A synthesizer can incorporate a model of the vocal tract and other human voice characteristics to create a completely “synthetic” voice output.</a:t>
            </a:r>
            <a:endParaRPr lang="en-US" sz="2000" dirty="0">
              <a:latin typeface="Calibri" panose="020F0502020204030204" pitchFamily="34" charset="0"/>
            </a:endParaRPr>
          </a:p>
        </p:txBody>
      </p:sp>
    </p:spTree>
    <p:extLst>
      <p:ext uri="{BB962C8B-B14F-4D97-AF65-F5344CB8AC3E}">
        <p14:creationId xmlns:p14="http://schemas.microsoft.com/office/powerpoint/2010/main" val="548063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sserac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5" y="892706"/>
            <a:ext cx="6903076" cy="428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73876" y="5602312"/>
            <a:ext cx="3721994" cy="430887"/>
          </a:xfrm>
          <a:prstGeom prst="rect">
            <a:avLst/>
          </a:prstGeom>
          <a:noFill/>
        </p:spPr>
        <p:txBody>
          <a:bodyPr wrap="square" rtlCol="0">
            <a:spAutoFit/>
          </a:bodyPr>
          <a:lstStyle/>
          <a:p>
            <a:r>
              <a:rPr lang="en-IN" sz="2200" dirty="0">
                <a:latin typeface="Calibri" panose="020F0502020204030204" pitchFamily="34" charset="0"/>
              </a:rPr>
              <a:t>Fig. </a:t>
            </a:r>
            <a:r>
              <a:rPr lang="en-US" sz="2200" dirty="0" err="1">
                <a:latin typeface="Calibri" panose="020F0502020204030204" pitchFamily="34" charset="0"/>
              </a:rPr>
              <a:t>Tesseract</a:t>
            </a:r>
            <a:r>
              <a:rPr lang="en-US" sz="2200" dirty="0">
                <a:latin typeface="Calibri" panose="020F0502020204030204" pitchFamily="34" charset="0"/>
              </a:rPr>
              <a:t> Flow Diagram </a:t>
            </a:r>
            <a:endParaRPr lang="en-IN" sz="2200" dirty="0">
              <a:latin typeface="Calibri" panose="020F0502020204030204" pitchFamily="34" charset="0"/>
            </a:endParaRPr>
          </a:p>
        </p:txBody>
      </p:sp>
    </p:spTree>
    <p:extLst>
      <p:ext uri="{BB962C8B-B14F-4D97-AF65-F5344CB8AC3E}">
        <p14:creationId xmlns:p14="http://schemas.microsoft.com/office/powerpoint/2010/main" val="2964902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200</TotalTime>
  <Words>1680</Words>
  <Application>Microsoft Office PowerPoint</Application>
  <PresentationFormat>On-screen Show (4:3)</PresentationFormat>
  <Paragraphs>135</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Times New Roman</vt:lpstr>
      <vt:lpstr>Trebuchet MS</vt:lpstr>
      <vt:lpstr>Tw Cen MT</vt:lpstr>
      <vt:lpstr>Tw Cen MT Condensed</vt:lpstr>
      <vt:lpstr>Wingdings</vt:lpstr>
      <vt:lpstr>Wingdings 3</vt:lpstr>
      <vt:lpstr>Integral</vt:lpstr>
      <vt:lpstr>Facet</vt:lpstr>
      <vt:lpstr>Development of an android based text detection application for visually impaired</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android based text detection application for visually impaired</dc:title>
  <dc:creator>nithin srikar karnala</dc:creator>
  <cp:lastModifiedBy>Ritesh Sinha</cp:lastModifiedBy>
  <cp:revision>26</cp:revision>
  <dcterms:created xsi:type="dcterms:W3CDTF">2014-09-24T10:02:57Z</dcterms:created>
  <dcterms:modified xsi:type="dcterms:W3CDTF">2014-09-24T13:41:40Z</dcterms:modified>
</cp:coreProperties>
</file>