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4" r:id="rId6"/>
    <p:sldId id="275" r:id="rId7"/>
    <p:sldId id="268" r:id="rId8"/>
    <p:sldId id="269" r:id="rId9"/>
    <p:sldId id="276" r:id="rId10"/>
    <p:sldId id="277" r:id="rId11"/>
    <p:sldId id="262" r:id="rId12"/>
    <p:sldId id="257" r:id="rId13"/>
    <p:sldId id="259" r:id="rId14"/>
    <p:sldId id="261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B408C-38A4-4E5F-AABF-A2F8ABDF8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0D203C-AFED-4BEE-9DF6-085CFC320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07A0EC-167D-4CF1-A690-C7C4A519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7505D5-1357-4BB7-8C0D-FE97F10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91A94-75F0-4814-A16A-E75CDC0D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C85C0-F4DF-4B20-A68D-5DC159E5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983602-07E3-486D-8A31-D7CB4F5A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450975-9F03-4217-9021-E8EF5E0E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15CD3F-EEF6-4E1E-A511-6CE25636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FC826A-CD33-4EE9-AA17-87B33F89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FAF461-B59C-47F2-86DE-058F82F27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09DBE2-F830-4CA8-BFD3-84E1859E7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3D8BC1-85C4-499D-8F26-3D45EC7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527794-81A4-4465-AC2A-88D25FB6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A0D393-04A2-464E-9893-1396AD55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A1641-4244-4BD8-9EE8-3FD065D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FF35E-61A7-44DD-9230-0917936F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FCD46F-7B38-4A8A-8B64-B0B9A56D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05898F-F1C5-4B8F-A3F8-08DC84FA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5CED6A-B176-4C96-AD87-013D277A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A6032-8533-4E1D-8803-38DBDCC4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306D41-51F9-4165-A760-1A3F479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E3D9EB-5511-4325-B03D-08641193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235B1-7D84-41E0-8D31-422AF5B6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774F50-1DCB-4D4C-8B9C-7173F504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23C92-9BA3-4031-B319-2CC9D386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48D614-E878-4146-89AB-108D9EA1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EA1452-7B44-4A84-A82C-680199C8A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1B336F-6199-46AA-B50A-366364F2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A06CD8-32D7-4821-8828-AD0D0DA5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F693B6-1046-41D0-9A43-DC4B9D6C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315A8-A47A-48F3-B38F-CB9A5A71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6C2CD1-F6FF-4812-90FB-BCB8F050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BECC4B-C8FE-4FE5-8B3E-EE403407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891A7D-8426-4FF5-BD25-FE8D8A9A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DB7DA07-EFAF-4BD8-8DCB-E21C02FB8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8D638C-44F2-4E6D-BA2F-444BA4DA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790F05C-099A-4BAB-9BC6-FDF16C0C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FD04E1-18A0-4388-9398-96BF59F7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6FEB0-7829-49A2-94C4-977389FB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2CF7B09-660A-4135-830D-6965E9DD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7DD7AB-5F7C-4836-A4DF-14278F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456F5E-8902-4F09-A1F9-FE8576A2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3B34ADF-6FE1-4801-849F-B6F3D45A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BF094E8-B02E-4C90-972F-38FB6BDD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D6EA88-C6BF-4450-8ECB-48DF8852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E53F-B217-4234-8341-D6C4D78A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F1393F-446C-43C3-97A3-74C8746A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DBB1BF-36AC-48F0-B669-82FFF0F0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36F148-DE45-4E0C-A35E-74B9684B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C5C3D7-2570-4C0B-AF1C-2B5E9454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FEB1F6-B7AC-4448-B53A-6E41EBD0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3773C-511F-4AB0-82D9-1B179E88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FCCDC3-DF68-4495-B7CC-FF88BE427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F3FC9A-1F42-40F2-9DFB-EC45AA94C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35021F-B9A1-4E04-B1D8-CDAE4F3C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6DD03F-91DA-4CFD-B479-07B331E0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DE6021-9437-4145-B2B9-F43FFD01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A7A93A1-915F-476E-962C-325631A0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2E20CB-4965-4FB4-8515-CB978E81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4A4FB6-E4C9-45A9-8717-9D237BEDA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B27E-0895-4F3E-8D4E-BC7525CF23E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B4CD4-747F-4A64-BE83-F7223EB53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EB1D6E-BEEE-42D0-9D38-3FE3A4559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FF3E-2E9C-438F-AFA8-8032ECA1F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3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A615D-ECDD-4C35-900E-3265E297F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QUADROTOR WITH SLUNG LOAD</a:t>
            </a:r>
          </a:p>
        </p:txBody>
      </p:sp>
    </p:spTree>
    <p:extLst>
      <p:ext uri="{BB962C8B-B14F-4D97-AF65-F5344CB8AC3E}">
        <p14:creationId xmlns:p14="http://schemas.microsoft.com/office/powerpoint/2010/main" val="416384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angle variation with respect </a:t>
            </a:r>
            <a:r>
              <a:rPr lang="en-US" dirty="0" smtClean="0"/>
              <a:t>to rope 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779617" cy="5137285"/>
          </a:xfrm>
        </p:spPr>
      </p:pic>
    </p:spTree>
    <p:extLst>
      <p:ext uri="{BB962C8B-B14F-4D97-AF65-F5344CB8AC3E}">
        <p14:creationId xmlns:p14="http://schemas.microsoft.com/office/powerpoint/2010/main" val="67843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50C325-152C-42E3-99AC-12059B5A6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4658" b="10829"/>
          <a:stretch/>
        </p:blipFill>
        <p:spPr>
          <a:xfrm rot="16200000">
            <a:off x="3115365" y="-1477850"/>
            <a:ext cx="5308740" cy="98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2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121DE62-F61E-4B19-8B42-08A28628C5D1}"/>
              </a:ext>
            </a:extLst>
          </p:cNvPr>
          <p:cNvSpPr/>
          <p:nvPr/>
        </p:nvSpPr>
        <p:spPr>
          <a:xfrm>
            <a:off x="1700010" y="1542766"/>
            <a:ext cx="1873593" cy="2905010"/>
          </a:xfrm>
          <a:custGeom>
            <a:avLst/>
            <a:gdLst>
              <a:gd name="connsiteX0" fmla="*/ 0 w 1873593"/>
              <a:gd name="connsiteY0" fmla="*/ 2905010 h 2905010"/>
              <a:gd name="connsiteX1" fmla="*/ 283335 w 1873593"/>
              <a:gd name="connsiteY1" fmla="*/ 1926216 h 2905010"/>
              <a:gd name="connsiteX2" fmla="*/ 1262130 w 1873593"/>
              <a:gd name="connsiteY2" fmla="*/ 1256514 h 2905010"/>
              <a:gd name="connsiteX3" fmla="*/ 1815921 w 1873593"/>
              <a:gd name="connsiteY3" fmla="*/ 110295 h 2905010"/>
              <a:gd name="connsiteX4" fmla="*/ 1828800 w 1873593"/>
              <a:gd name="connsiteY4" fmla="*/ 110295 h 29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593" h="2905010">
                <a:moveTo>
                  <a:pt x="0" y="2905010"/>
                </a:moveTo>
                <a:cubicBezTo>
                  <a:pt x="36490" y="2552987"/>
                  <a:pt x="72980" y="2200965"/>
                  <a:pt x="283335" y="1926216"/>
                </a:cubicBezTo>
                <a:cubicBezTo>
                  <a:pt x="493690" y="1651467"/>
                  <a:pt x="1006699" y="1559167"/>
                  <a:pt x="1262130" y="1256514"/>
                </a:cubicBezTo>
                <a:cubicBezTo>
                  <a:pt x="1517561" y="953861"/>
                  <a:pt x="1815921" y="110295"/>
                  <a:pt x="1815921" y="110295"/>
                </a:cubicBezTo>
                <a:cubicBezTo>
                  <a:pt x="1910366" y="-80742"/>
                  <a:pt x="1869583" y="14776"/>
                  <a:pt x="1828800" y="11029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544DDCD3-1838-4894-83DA-590828C57B96}"/>
              </a:ext>
            </a:extLst>
          </p:cNvPr>
          <p:cNvSpPr/>
          <p:nvPr/>
        </p:nvSpPr>
        <p:spPr>
          <a:xfrm>
            <a:off x="1700011" y="1558344"/>
            <a:ext cx="1854558" cy="2873855"/>
          </a:xfrm>
          <a:custGeom>
            <a:avLst/>
            <a:gdLst>
              <a:gd name="connsiteX0" fmla="*/ 0 w 1854558"/>
              <a:gd name="connsiteY0" fmla="*/ 2871988 h 2873855"/>
              <a:gd name="connsiteX1" fmla="*/ 1429555 w 1854558"/>
              <a:gd name="connsiteY1" fmla="*/ 2408349 h 2873855"/>
              <a:gd name="connsiteX2" fmla="*/ 1854558 w 1854558"/>
              <a:gd name="connsiteY2" fmla="*/ 0 h 2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558" h="2873855">
                <a:moveTo>
                  <a:pt x="0" y="2871988"/>
                </a:moveTo>
                <a:cubicBezTo>
                  <a:pt x="560231" y="2879501"/>
                  <a:pt x="1120462" y="2887014"/>
                  <a:pt x="1429555" y="2408349"/>
                </a:cubicBezTo>
                <a:cubicBezTo>
                  <a:pt x="1738648" y="1929684"/>
                  <a:pt x="1796603" y="964842"/>
                  <a:pt x="185455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E86216F-3F98-4456-8AF8-601A9C752DAB}"/>
              </a:ext>
            </a:extLst>
          </p:cNvPr>
          <p:cNvSpPr/>
          <p:nvPr/>
        </p:nvSpPr>
        <p:spPr>
          <a:xfrm>
            <a:off x="1353337" y="1528334"/>
            <a:ext cx="2253615" cy="2889120"/>
          </a:xfrm>
          <a:custGeom>
            <a:avLst/>
            <a:gdLst>
              <a:gd name="connsiteX0" fmla="*/ 346674 w 2253615"/>
              <a:gd name="connsiteY0" fmla="*/ 2889120 h 2889120"/>
              <a:gd name="connsiteX1" fmla="*/ 63339 w 2253615"/>
              <a:gd name="connsiteY1" fmla="*/ 1034562 h 2889120"/>
              <a:gd name="connsiteX2" fmla="*/ 1415621 w 2253615"/>
              <a:gd name="connsiteY2" fmla="*/ 635317 h 2889120"/>
              <a:gd name="connsiteX3" fmla="*/ 2162595 w 2253615"/>
              <a:gd name="connsiteY3" fmla="*/ 55767 h 2889120"/>
              <a:gd name="connsiteX4" fmla="*/ 2214111 w 2253615"/>
              <a:gd name="connsiteY4" fmla="*/ 55767 h 28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615" h="2889120">
                <a:moveTo>
                  <a:pt x="346674" y="2889120"/>
                </a:moveTo>
                <a:cubicBezTo>
                  <a:pt x="115927" y="2149658"/>
                  <a:pt x="-114819" y="1410196"/>
                  <a:pt x="63339" y="1034562"/>
                </a:cubicBezTo>
                <a:cubicBezTo>
                  <a:pt x="241497" y="658928"/>
                  <a:pt x="1065745" y="798449"/>
                  <a:pt x="1415621" y="635317"/>
                </a:cubicBezTo>
                <a:cubicBezTo>
                  <a:pt x="1765497" y="472185"/>
                  <a:pt x="2029513" y="152359"/>
                  <a:pt x="2162595" y="55767"/>
                </a:cubicBezTo>
                <a:cubicBezTo>
                  <a:pt x="2295677" y="-40825"/>
                  <a:pt x="2254894" y="7471"/>
                  <a:pt x="2214111" y="5576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DA9AFDB-6699-461E-BF52-27AC02A9D30F}"/>
                  </a:ext>
                </a:extLst>
              </p:cNvPr>
              <p:cNvSpPr txBox="1"/>
              <p:nvPr/>
            </p:nvSpPr>
            <p:spPr>
              <a:xfrm>
                <a:off x="1006037" y="4490979"/>
                <a:ext cx="1387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9AFDB-6699-461E-BF52-27AC02A9D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37" y="4490979"/>
                <a:ext cx="13879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B38012C-F319-470D-B90C-DDD5A4276624}"/>
                  </a:ext>
                </a:extLst>
              </p:cNvPr>
              <p:cNvSpPr txBox="1"/>
              <p:nvPr/>
            </p:nvSpPr>
            <p:spPr>
              <a:xfrm>
                <a:off x="3594139" y="1197310"/>
                <a:ext cx="6142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38012C-F319-470D-B90C-DDD5A4276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39" y="1197310"/>
                <a:ext cx="61420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DF587A8-C67D-4553-8144-D7D5D3A5CDFF}"/>
                  </a:ext>
                </a:extLst>
              </p:cNvPr>
              <p:cNvSpPr txBox="1"/>
              <p:nvPr/>
            </p:nvSpPr>
            <p:spPr>
              <a:xfrm>
                <a:off x="5087155" y="2279561"/>
                <a:ext cx="6098808" cy="371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= action function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should be extremum,</a:t>
                </a:r>
              </a:p>
              <a:p>
                <a:r>
                  <a:rPr lang="en-US" sz="3200" dirty="0"/>
                  <a:t>most of the cases minimum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587A8-C67D-4553-8144-D7D5D3A5C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2279561"/>
                <a:ext cx="6098808" cy="3713837"/>
              </a:xfrm>
              <a:prstGeom prst="rect">
                <a:avLst/>
              </a:prstGeom>
              <a:blipFill>
                <a:blip r:embed="rId4"/>
                <a:stretch>
                  <a:fillRect l="-260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C08ECF4-1BD3-4146-B409-576D06AB72E5}"/>
              </a:ext>
            </a:extLst>
          </p:cNvPr>
          <p:cNvSpPr txBox="1"/>
          <p:nvPr/>
        </p:nvSpPr>
        <p:spPr>
          <a:xfrm>
            <a:off x="3901242" y="425002"/>
            <a:ext cx="696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Principal of Least Action</a:t>
            </a:r>
          </a:p>
        </p:txBody>
      </p:sp>
    </p:spTree>
    <p:extLst>
      <p:ext uri="{BB962C8B-B14F-4D97-AF65-F5344CB8AC3E}">
        <p14:creationId xmlns:p14="http://schemas.microsoft.com/office/powerpoint/2010/main" val="216393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9116B4E-BFA9-448B-9846-91937A0418F4}"/>
              </a:ext>
            </a:extLst>
          </p:cNvPr>
          <p:cNvSpPr/>
          <p:nvPr/>
        </p:nvSpPr>
        <p:spPr>
          <a:xfrm>
            <a:off x="1700010" y="1542766"/>
            <a:ext cx="1873593" cy="2905010"/>
          </a:xfrm>
          <a:custGeom>
            <a:avLst/>
            <a:gdLst>
              <a:gd name="connsiteX0" fmla="*/ 0 w 1873593"/>
              <a:gd name="connsiteY0" fmla="*/ 2905010 h 2905010"/>
              <a:gd name="connsiteX1" fmla="*/ 283335 w 1873593"/>
              <a:gd name="connsiteY1" fmla="*/ 1926216 h 2905010"/>
              <a:gd name="connsiteX2" fmla="*/ 1262130 w 1873593"/>
              <a:gd name="connsiteY2" fmla="*/ 1256514 h 2905010"/>
              <a:gd name="connsiteX3" fmla="*/ 1815921 w 1873593"/>
              <a:gd name="connsiteY3" fmla="*/ 110295 h 2905010"/>
              <a:gd name="connsiteX4" fmla="*/ 1828800 w 1873593"/>
              <a:gd name="connsiteY4" fmla="*/ 110295 h 29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593" h="2905010">
                <a:moveTo>
                  <a:pt x="0" y="2905010"/>
                </a:moveTo>
                <a:cubicBezTo>
                  <a:pt x="36490" y="2552987"/>
                  <a:pt x="72980" y="2200965"/>
                  <a:pt x="283335" y="1926216"/>
                </a:cubicBezTo>
                <a:cubicBezTo>
                  <a:pt x="493690" y="1651467"/>
                  <a:pt x="1006699" y="1559167"/>
                  <a:pt x="1262130" y="1256514"/>
                </a:cubicBezTo>
                <a:cubicBezTo>
                  <a:pt x="1517561" y="953861"/>
                  <a:pt x="1815921" y="110295"/>
                  <a:pt x="1815921" y="110295"/>
                </a:cubicBezTo>
                <a:cubicBezTo>
                  <a:pt x="1910366" y="-80742"/>
                  <a:pt x="1869583" y="14776"/>
                  <a:pt x="1828800" y="11029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0BB5A6E8-6C6B-4284-A9E5-A600AFE08FF0}"/>
              </a:ext>
            </a:extLst>
          </p:cNvPr>
          <p:cNvSpPr/>
          <p:nvPr/>
        </p:nvSpPr>
        <p:spPr>
          <a:xfrm>
            <a:off x="1700011" y="1558344"/>
            <a:ext cx="1854558" cy="2873855"/>
          </a:xfrm>
          <a:custGeom>
            <a:avLst/>
            <a:gdLst>
              <a:gd name="connsiteX0" fmla="*/ 0 w 1854558"/>
              <a:gd name="connsiteY0" fmla="*/ 2871988 h 2873855"/>
              <a:gd name="connsiteX1" fmla="*/ 1429555 w 1854558"/>
              <a:gd name="connsiteY1" fmla="*/ 2408349 h 2873855"/>
              <a:gd name="connsiteX2" fmla="*/ 1854558 w 1854558"/>
              <a:gd name="connsiteY2" fmla="*/ 0 h 287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558" h="2873855">
                <a:moveTo>
                  <a:pt x="0" y="2871988"/>
                </a:moveTo>
                <a:cubicBezTo>
                  <a:pt x="560231" y="2879501"/>
                  <a:pt x="1120462" y="2887014"/>
                  <a:pt x="1429555" y="2408349"/>
                </a:cubicBezTo>
                <a:cubicBezTo>
                  <a:pt x="1738648" y="1929684"/>
                  <a:pt x="1796603" y="964842"/>
                  <a:pt x="185455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2518B18-32F6-4F37-838E-4F26EDD889F7}"/>
              </a:ext>
            </a:extLst>
          </p:cNvPr>
          <p:cNvSpPr/>
          <p:nvPr/>
        </p:nvSpPr>
        <p:spPr>
          <a:xfrm>
            <a:off x="1353337" y="1528334"/>
            <a:ext cx="2253615" cy="2889120"/>
          </a:xfrm>
          <a:custGeom>
            <a:avLst/>
            <a:gdLst>
              <a:gd name="connsiteX0" fmla="*/ 346674 w 2253615"/>
              <a:gd name="connsiteY0" fmla="*/ 2889120 h 2889120"/>
              <a:gd name="connsiteX1" fmla="*/ 63339 w 2253615"/>
              <a:gd name="connsiteY1" fmla="*/ 1034562 h 2889120"/>
              <a:gd name="connsiteX2" fmla="*/ 1415621 w 2253615"/>
              <a:gd name="connsiteY2" fmla="*/ 635317 h 2889120"/>
              <a:gd name="connsiteX3" fmla="*/ 2162595 w 2253615"/>
              <a:gd name="connsiteY3" fmla="*/ 55767 h 2889120"/>
              <a:gd name="connsiteX4" fmla="*/ 2214111 w 2253615"/>
              <a:gd name="connsiteY4" fmla="*/ 55767 h 28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615" h="2889120">
                <a:moveTo>
                  <a:pt x="346674" y="2889120"/>
                </a:moveTo>
                <a:cubicBezTo>
                  <a:pt x="115927" y="2149658"/>
                  <a:pt x="-114819" y="1410196"/>
                  <a:pt x="63339" y="1034562"/>
                </a:cubicBezTo>
                <a:cubicBezTo>
                  <a:pt x="241497" y="658928"/>
                  <a:pt x="1065745" y="798449"/>
                  <a:pt x="1415621" y="635317"/>
                </a:cubicBezTo>
                <a:cubicBezTo>
                  <a:pt x="1765497" y="472185"/>
                  <a:pt x="2029513" y="152359"/>
                  <a:pt x="2162595" y="55767"/>
                </a:cubicBezTo>
                <a:cubicBezTo>
                  <a:pt x="2295677" y="-40825"/>
                  <a:pt x="2254894" y="7471"/>
                  <a:pt x="2214111" y="5576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F6074DE-AB7F-4E2A-A5A8-3482C14C1FB7}"/>
                  </a:ext>
                </a:extLst>
              </p:cNvPr>
              <p:cNvSpPr txBox="1"/>
              <p:nvPr/>
            </p:nvSpPr>
            <p:spPr>
              <a:xfrm>
                <a:off x="1006037" y="4490979"/>
                <a:ext cx="1387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6074DE-AB7F-4E2A-A5A8-3482C14C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37" y="4490979"/>
                <a:ext cx="13879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9DF46C1-5F19-435A-A9EC-D236A94987AA}"/>
                  </a:ext>
                </a:extLst>
              </p:cNvPr>
              <p:cNvSpPr txBox="1"/>
              <p:nvPr/>
            </p:nvSpPr>
            <p:spPr>
              <a:xfrm>
                <a:off x="3594139" y="1197310"/>
                <a:ext cx="6142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DF46C1-5F19-435A-A9EC-D236A949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39" y="1197310"/>
                <a:ext cx="61420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A1E0BB3-D678-4D93-A2CD-356DD0385973}"/>
                  </a:ext>
                </a:extLst>
              </p:cNvPr>
              <p:cNvSpPr txBox="1"/>
              <p:nvPr/>
            </p:nvSpPr>
            <p:spPr>
              <a:xfrm>
                <a:off x="5479555" y="2349392"/>
                <a:ext cx="3532570" cy="1823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dirty="0"/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dirty="0"/>
                  <a:t> = 0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Where </a:t>
                </a:r>
                <a:r>
                  <a:rPr lang="el-GR" sz="3200" dirty="0"/>
                  <a:t>δ</a:t>
                </a:r>
                <a:r>
                  <a:rPr lang="en-US" sz="3200" dirty="0"/>
                  <a:t> is variation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E0BB3-D678-4D93-A2CD-356DD038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555" y="2349392"/>
                <a:ext cx="3532570" cy="1823128"/>
              </a:xfrm>
              <a:prstGeom prst="rect">
                <a:avLst/>
              </a:prstGeom>
              <a:blipFill>
                <a:blip r:embed="rId4"/>
                <a:stretch>
                  <a:fillRect l="-4491" r="-3109" b="-10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A16F00B-361A-4DB3-8A6F-064F9EA7E111}"/>
              </a:ext>
            </a:extLst>
          </p:cNvPr>
          <p:cNvSpPr txBox="1"/>
          <p:nvPr/>
        </p:nvSpPr>
        <p:spPr>
          <a:xfrm>
            <a:off x="3901242" y="425002"/>
            <a:ext cx="696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Principal of Least 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B3EB24-46D2-463F-880D-9E56D6383EDE}"/>
              </a:ext>
            </a:extLst>
          </p:cNvPr>
          <p:cNvSpPr txBox="1"/>
          <p:nvPr/>
        </p:nvSpPr>
        <p:spPr>
          <a:xfrm>
            <a:off x="1353337" y="5450579"/>
            <a:ext cx="102506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Considering all variations choose a path such that action is minimum,</a:t>
            </a:r>
          </a:p>
          <a:p>
            <a:r>
              <a:rPr lang="en-US" sz="2800" dirty="0"/>
              <a:t>This is </a:t>
            </a:r>
            <a:r>
              <a:rPr lang="en-US" sz="2800" b="1" dirty="0"/>
              <a:t>Principal of Least Action</a:t>
            </a:r>
          </a:p>
        </p:txBody>
      </p:sp>
    </p:spTree>
    <p:extLst>
      <p:ext uri="{BB962C8B-B14F-4D97-AF65-F5344CB8AC3E}">
        <p14:creationId xmlns:p14="http://schemas.microsoft.com/office/powerpoint/2010/main" val="396735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20280C-7371-440D-A296-70678696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64309" y="-859668"/>
            <a:ext cx="5663381" cy="89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7757E3-F812-4FEE-A41B-C33DDE600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t="1690" r="2143" b="54929"/>
          <a:stretch/>
        </p:blipFill>
        <p:spPr>
          <a:xfrm>
            <a:off x="1985784" y="949817"/>
            <a:ext cx="8650311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3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87EDA6-9235-4451-A189-481B440A9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5" t="46948" r="16197" b="9483"/>
          <a:stretch/>
        </p:blipFill>
        <p:spPr>
          <a:xfrm>
            <a:off x="2601533" y="1080764"/>
            <a:ext cx="7186412" cy="46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3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901325-93B9-4136-A6DE-AC7F87482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" t="2817" r="9456" b="54178"/>
          <a:stretch/>
        </p:blipFill>
        <p:spPr>
          <a:xfrm>
            <a:off x="2756077" y="1671033"/>
            <a:ext cx="8036416" cy="4240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9B2EA70-C037-4388-8065-DCE8023212E2}"/>
              </a:ext>
            </a:extLst>
          </p:cNvPr>
          <p:cNvSpPr txBox="1"/>
          <p:nvPr/>
        </p:nvSpPr>
        <p:spPr>
          <a:xfrm>
            <a:off x="1687133" y="734097"/>
            <a:ext cx="803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Lagrange coefficient = KE - PE</a:t>
            </a:r>
          </a:p>
        </p:txBody>
      </p:sp>
    </p:spTree>
    <p:extLst>
      <p:ext uri="{BB962C8B-B14F-4D97-AF65-F5344CB8AC3E}">
        <p14:creationId xmlns:p14="http://schemas.microsoft.com/office/powerpoint/2010/main" val="237407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CB64D028-C8CC-402C-982C-1BF62024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47133" r="13112" b="3735"/>
          <a:stretch/>
        </p:blipFill>
        <p:spPr>
          <a:xfrm>
            <a:off x="3438659" y="698136"/>
            <a:ext cx="6114245" cy="5461727"/>
          </a:xfrm>
        </p:spPr>
      </p:pic>
    </p:spTree>
    <p:extLst>
      <p:ext uri="{BB962C8B-B14F-4D97-AF65-F5344CB8AC3E}">
        <p14:creationId xmlns:p14="http://schemas.microsoft.com/office/powerpoint/2010/main" val="10451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EDD39-300E-4371-901E-1181DA0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0374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940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aim is to study the dynamics of </a:t>
            </a:r>
            <a:r>
              <a:rPr lang="en-IN" dirty="0" err="1"/>
              <a:t>quadrotor</a:t>
            </a:r>
            <a:r>
              <a:rPr lang="en-IN" dirty="0"/>
              <a:t> with slung </a:t>
            </a:r>
            <a:r>
              <a:rPr lang="en-IN" dirty="0" smtClean="0"/>
              <a:t>load</a:t>
            </a:r>
          </a:p>
          <a:p>
            <a:r>
              <a:rPr lang="en-IN" dirty="0"/>
              <a:t>T</a:t>
            </a:r>
            <a:r>
              <a:rPr lang="en-IN" dirty="0" smtClean="0"/>
              <a:t>o </a:t>
            </a:r>
            <a:r>
              <a:rPr lang="en-IN" dirty="0"/>
              <a:t>implement a control technique so that </a:t>
            </a:r>
            <a:r>
              <a:rPr lang="en-IN" dirty="0" err="1"/>
              <a:t>quadrotor</a:t>
            </a:r>
            <a:r>
              <a:rPr lang="en-IN" dirty="0"/>
              <a:t> can go from one point to another in space with minimal disturbance in payload , so we have used a PD control for this </a:t>
            </a:r>
            <a:r>
              <a:rPr lang="en-IN" dirty="0" smtClean="0"/>
              <a:t>purpose.</a:t>
            </a:r>
          </a:p>
          <a:p>
            <a:r>
              <a:rPr lang="en-IN" dirty="0" smtClean="0"/>
              <a:t>Analysis of variation of the load angle with respect to length of the rope and load mass.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7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 of Phase-I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Modelling of Dynamics:</a:t>
                </a:r>
              </a:p>
              <a:p>
                <a:pPr marL="0" indent="0">
                  <a:buNone/>
                </a:pPr>
                <a:r>
                  <a:rPr lang="en-US" dirty="0"/>
                  <a:t>LAGRANGIAN :-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LAGRANGIAN</a:t>
                </a:r>
                <a:r>
                  <a:rPr lang="en-US" dirty="0"/>
                  <a:t> EQUATION:-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QUADROTOR DYNAMICS:-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0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63" y="2485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Recap of Phase -I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25" y="1414791"/>
            <a:ext cx="8629083" cy="646780"/>
          </a:xfrm>
        </p:spPr>
        <p:txBody>
          <a:bodyPr/>
          <a:lstStyle/>
          <a:p>
            <a:r>
              <a:rPr lang="en-US" dirty="0" smtClean="0"/>
              <a:t>Control Design: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4017" y="2292439"/>
            <a:ext cx="11457904" cy="3725631"/>
            <a:chOff x="225331" y="1211277"/>
            <a:chExt cx="11966669" cy="4034061"/>
          </a:xfrm>
        </p:grpSpPr>
        <p:grpSp>
          <p:nvGrpSpPr>
            <p:cNvPr id="5" name="Group 4"/>
            <p:cNvGrpSpPr/>
            <p:nvPr/>
          </p:nvGrpSpPr>
          <p:grpSpPr>
            <a:xfrm>
              <a:off x="225331" y="1211277"/>
              <a:ext cx="11966669" cy="4034061"/>
              <a:chOff x="225331" y="1211277"/>
              <a:chExt cx="11966669" cy="403406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25331" y="1211277"/>
                <a:ext cx="11966669" cy="4034061"/>
                <a:chOff x="14921" y="2190071"/>
                <a:chExt cx="11966669" cy="4034061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262130" y="3374265"/>
                  <a:ext cx="1429555" cy="9530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Position</a:t>
                  </a:r>
                </a:p>
                <a:p>
                  <a:pPr algn="ctr"/>
                  <a:r>
                    <a:rPr lang="en-US" dirty="0" smtClean="0"/>
                    <a:t>Controller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296992" y="3374264"/>
                      <a:ext cx="1429555" cy="953037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Converter1</a:t>
                      </a:r>
                    </a:p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6992" y="3374264"/>
                      <a:ext cx="1429555" cy="95303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Rectangle 18"/>
                <p:cNvSpPr/>
                <p:nvPr/>
              </p:nvSpPr>
              <p:spPr>
                <a:xfrm>
                  <a:off x="6053072" y="3374264"/>
                  <a:ext cx="1429555" cy="9530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Orientation Controller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360490" y="3402221"/>
                      <a:ext cx="1429555" cy="953037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Converter2</a:t>
                      </a:r>
                    </a:p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490" y="3402221"/>
                      <a:ext cx="1429555" cy="95303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Oval 20"/>
                <p:cNvSpPr/>
                <p:nvPr/>
              </p:nvSpPr>
              <p:spPr>
                <a:xfrm>
                  <a:off x="5125793" y="3670479"/>
                  <a:ext cx="463638" cy="4507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99246" y="3625402"/>
                  <a:ext cx="463638" cy="4507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0509163" y="3374263"/>
                  <a:ext cx="1064110" cy="9530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Plant Model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6317095" y="4610191"/>
                      <a:ext cx="489395" cy="5993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7095" y="4610191"/>
                      <a:ext cx="489395" cy="5993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75523" y="3827250"/>
                  <a:ext cx="329955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2689688" y="3892489"/>
                  <a:ext cx="602965" cy="151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4735225" y="3907614"/>
                  <a:ext cx="390568" cy="27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5589431" y="3867764"/>
                  <a:ext cx="463641" cy="4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20" idx="1"/>
                </p:cNvCxnSpPr>
                <p:nvPr/>
              </p:nvCxnSpPr>
              <p:spPr>
                <a:xfrm flipV="1">
                  <a:off x="7482627" y="3883424"/>
                  <a:ext cx="877863" cy="43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endCxn id="23" idx="1"/>
                </p:cNvCxnSpPr>
                <p:nvPr/>
              </p:nvCxnSpPr>
              <p:spPr>
                <a:xfrm flipV="1">
                  <a:off x="9790045" y="3850782"/>
                  <a:ext cx="719118" cy="146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5938586" y="2190071"/>
                      <a:ext cx="183042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38586" y="2190071"/>
                      <a:ext cx="1830427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7769013" y="3513705"/>
                      <a:ext cx="432731" cy="3135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69013" y="3513705"/>
                      <a:ext cx="432731" cy="31354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45098" r="-50704" b="-235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807356" y="3513705"/>
                      <a:ext cx="406499" cy="3135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7356" y="3513705"/>
                      <a:ext cx="406499" cy="31354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45098" r="-61194" b="-235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145294" y="4611739"/>
                      <a:ext cx="489395" cy="5993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5294" y="4611739"/>
                      <a:ext cx="489395" cy="5993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5112914" y="5602728"/>
                      <a:ext cx="489395" cy="5993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2914" y="5602728"/>
                      <a:ext cx="489395" cy="5993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264618" y="5624793"/>
                      <a:ext cx="489395" cy="5993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64618" y="5624793"/>
                      <a:ext cx="489395" cy="5993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/>
                <p:cNvCxnSpPr>
                  <a:endCxn id="34" idx="3"/>
                </p:cNvCxnSpPr>
                <p:nvPr/>
              </p:nvCxnSpPr>
              <p:spPr>
                <a:xfrm flipH="1">
                  <a:off x="8634689" y="4897521"/>
                  <a:ext cx="3054980" cy="138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5387116" y="4128076"/>
                  <a:ext cx="5385" cy="7537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24" idx="1"/>
                </p:cNvCxnSpPr>
                <p:nvPr/>
              </p:nvCxnSpPr>
              <p:spPr>
                <a:xfrm flipH="1">
                  <a:off x="4011770" y="4909861"/>
                  <a:ext cx="2305325" cy="288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34" idx="1"/>
                  <a:endCxn id="24" idx="3"/>
                </p:cNvCxnSpPr>
                <p:nvPr/>
              </p:nvCxnSpPr>
              <p:spPr>
                <a:xfrm flipH="1" flipV="1">
                  <a:off x="6806490" y="4909861"/>
                  <a:ext cx="1338804" cy="15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endCxn id="35" idx="3"/>
                </p:cNvCxnSpPr>
                <p:nvPr/>
              </p:nvCxnSpPr>
              <p:spPr>
                <a:xfrm flipH="1" flipV="1">
                  <a:off x="5602309" y="5902398"/>
                  <a:ext cx="6203270" cy="22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5" idx="1"/>
                  <a:endCxn id="36" idx="3"/>
                </p:cNvCxnSpPr>
                <p:nvPr/>
              </p:nvCxnSpPr>
              <p:spPr>
                <a:xfrm flipH="1">
                  <a:off x="1754013" y="5902398"/>
                  <a:ext cx="3358901" cy="220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6" idx="1"/>
                </p:cNvCxnSpPr>
                <p:nvPr/>
              </p:nvCxnSpPr>
              <p:spPr>
                <a:xfrm flipH="1" flipV="1">
                  <a:off x="629823" y="5924462"/>
                  <a:ext cx="634795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endCxn id="22" idx="4"/>
                </p:cNvCxnSpPr>
                <p:nvPr/>
              </p:nvCxnSpPr>
              <p:spPr>
                <a:xfrm flipV="1">
                  <a:off x="629490" y="4076162"/>
                  <a:ext cx="1575" cy="18483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18" idx="0"/>
                </p:cNvCxnSpPr>
                <p:nvPr/>
              </p:nvCxnSpPr>
              <p:spPr>
                <a:xfrm flipH="1" flipV="1">
                  <a:off x="4003375" y="2535903"/>
                  <a:ext cx="8395" cy="8383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011769" y="2522651"/>
                  <a:ext cx="6987021" cy="132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endCxn id="23" idx="0"/>
                </p:cNvCxnSpPr>
                <p:nvPr/>
              </p:nvCxnSpPr>
              <p:spPr>
                <a:xfrm>
                  <a:off x="10990396" y="2535903"/>
                  <a:ext cx="16788" cy="838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9943074" y="2801852"/>
                      <a:ext cx="518451" cy="97276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a14:m>
                      <a:r>
                        <a:rPr lang="en-US" dirty="0" smtClean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43074" y="2801852"/>
                      <a:ext cx="518451" cy="97276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02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862884" y="3863897"/>
                  <a:ext cx="399246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5337810" y="3402221"/>
                  <a:ext cx="10795" cy="2682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5138496" y="3047028"/>
                      <a:ext cx="51693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8496" y="3047028"/>
                      <a:ext cx="516936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4646251" y="3258182"/>
                      <a:ext cx="569836" cy="6747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7" name="Rectangl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251" y="3258182"/>
                      <a:ext cx="569836" cy="674736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Rectangle 52"/>
                <p:cNvSpPr/>
                <p:nvPr/>
              </p:nvSpPr>
              <p:spPr>
                <a:xfrm>
                  <a:off x="4288717" y="4166981"/>
                  <a:ext cx="179865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45161" y="4735242"/>
                      <a:ext cx="47622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5161" y="4735242"/>
                      <a:ext cx="476221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4921" y="3368739"/>
                      <a:ext cx="47622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1" name="Rectangle 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21" y="3368739"/>
                      <a:ext cx="476221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10188835" y="4489137"/>
                      <a:ext cx="478849" cy="4058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8835" y="4489137"/>
                      <a:ext cx="478849" cy="40588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t="-22388" r="-20513" b="-44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4837780" y="4518463"/>
                      <a:ext cx="47622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7" name="Rectangle 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7780" y="4518463"/>
                      <a:ext cx="476220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0428259" y="5436271"/>
                      <a:ext cx="540982" cy="4406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8" name="Rectangle 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28259" y="5436271"/>
                      <a:ext cx="540982" cy="440633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t="-17808" r="-179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11565217" y="3846206"/>
                  <a:ext cx="383175" cy="4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1612002" y="3368739"/>
                      <a:ext cx="369588" cy="4058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12002" y="3368739"/>
                      <a:ext cx="369588" cy="40588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t="-22388" r="-26230" b="-59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/>
              <p:nvPr/>
            </p:nvCxnSpPr>
            <p:spPr>
              <a:xfrm flipV="1">
                <a:off x="7709258" y="3217145"/>
                <a:ext cx="898028" cy="7139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7570248" y="3404679"/>
                    <a:ext cx="478849" cy="405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0248" y="3404679"/>
                    <a:ext cx="478849" cy="40588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t="-22727" r="-20513"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709258" y="3232597"/>
                <a:ext cx="893829" cy="698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7315200" y="3372853"/>
                <a:ext cx="400489" cy="5660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2258887" y="3372854"/>
                <a:ext cx="17029" cy="1572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356386" y="3708567"/>
                    <a:ext cx="527516" cy="405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386" y="3708567"/>
                    <a:ext cx="527516" cy="40588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59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232549" y="3523901"/>
                  <a:ext cx="5169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549" y="3523901"/>
                  <a:ext cx="516936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endCxn id="18" idx="2"/>
            </p:cNvCxnSpPr>
            <p:nvPr/>
          </p:nvCxnSpPr>
          <p:spPr>
            <a:xfrm flipH="1" flipV="1">
              <a:off x="4230404" y="3348507"/>
              <a:ext cx="12114" cy="595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00079" y="2871989"/>
              <a:ext cx="0" cy="10536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007206" y="2887066"/>
              <a:ext cx="8783" cy="2045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61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Result</a:t>
            </a:r>
            <a:endParaRPr lang="en-US" dirty="0"/>
          </a:p>
        </p:txBody>
      </p:sp>
      <p:pic>
        <p:nvPicPr>
          <p:cNvPr id="4" name="bandicam 2019-03-27 15-13-49-24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5163"/>
          <a:stretch/>
        </p:blipFill>
        <p:spPr>
          <a:xfrm>
            <a:off x="6549923" y="1915777"/>
            <a:ext cx="4803877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2192964"/>
                <a:ext cx="4489197" cy="3490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=</a:t>
                </a:r>
                <a:r>
                  <a:rPr lang="en-US" dirty="0" smtClean="0">
                    <a:ea typeface="Cambria Math" panose="02040503050406030204" pitchFamily="18" charset="0"/>
                  </a:rPr>
                  <a:t>0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2964"/>
                <a:ext cx="4489197" cy="3490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70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need to be answer from phase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clear image of the </a:t>
            </a:r>
            <a:r>
              <a:rPr lang="en-US" dirty="0" err="1"/>
              <a:t>quadrotor</a:t>
            </a:r>
            <a:r>
              <a:rPr lang="en-US" dirty="0"/>
              <a:t> with slung load?</a:t>
            </a:r>
          </a:p>
          <a:p>
            <a:r>
              <a:rPr lang="en-US" dirty="0" smtClean="0"/>
              <a:t>How load angle changes with respect to load mass and length of rope?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lagrangian</a:t>
            </a:r>
            <a:r>
              <a:rPr lang="en-US" dirty="0" smtClean="0"/>
              <a:t> dynamics is used for finding the dynamics of </a:t>
            </a:r>
            <a:r>
              <a:rPr lang="en-US" dirty="0" err="1" smtClean="0"/>
              <a:t>quadrotor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8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1ED4C50E-9A1B-449C-AB32-A9B5C8CC1737}"/>
              </a:ext>
            </a:extLst>
          </p:cNvPr>
          <p:cNvSpPr/>
          <p:nvPr/>
        </p:nvSpPr>
        <p:spPr>
          <a:xfrm>
            <a:off x="5572125" y="2114550"/>
            <a:ext cx="285750" cy="365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419FEAA-3865-4F72-BB99-FCA5200DDD8D}"/>
              </a:ext>
            </a:extLst>
          </p:cNvPr>
          <p:cNvSpPr/>
          <p:nvPr/>
        </p:nvSpPr>
        <p:spPr>
          <a:xfrm>
            <a:off x="5772150" y="3043238"/>
            <a:ext cx="857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92F82DD8-39CF-4C89-A490-F1598AEE1852}"/>
              </a:ext>
            </a:extLst>
          </p:cNvPr>
          <p:cNvSpPr/>
          <p:nvPr/>
        </p:nvSpPr>
        <p:spPr>
          <a:xfrm rot="10800000">
            <a:off x="5572125" y="1081088"/>
            <a:ext cx="285749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ED6A1D6E-D756-4B32-93E1-3FF5C5AB25CB}"/>
              </a:ext>
            </a:extLst>
          </p:cNvPr>
          <p:cNvSpPr/>
          <p:nvPr/>
        </p:nvSpPr>
        <p:spPr>
          <a:xfrm rot="5400000">
            <a:off x="3743324" y="271463"/>
            <a:ext cx="285750" cy="36576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F617C1C-B01F-4031-974D-C2D9AA6FCBC5}"/>
              </a:ext>
            </a:extLst>
          </p:cNvPr>
          <p:cNvCxnSpPr>
            <a:stCxn id="8" idx="0"/>
          </p:cNvCxnSpPr>
          <p:nvPr/>
        </p:nvCxnSpPr>
        <p:spPr>
          <a:xfrm flipH="1">
            <a:off x="3186113" y="2100263"/>
            <a:ext cx="2528886" cy="207168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2294CA7F-B60F-4148-803F-D4B5E9428EFD}"/>
              </a:ext>
            </a:extLst>
          </p:cNvPr>
          <p:cNvSpPr/>
          <p:nvPr/>
        </p:nvSpPr>
        <p:spPr>
          <a:xfrm>
            <a:off x="3186113" y="3943350"/>
            <a:ext cx="285750" cy="40005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040CCCD1-B6DF-4328-A97E-65D269FFB3DA}"/>
              </a:ext>
            </a:extLst>
          </p:cNvPr>
          <p:cNvSpPr/>
          <p:nvPr/>
        </p:nvSpPr>
        <p:spPr>
          <a:xfrm rot="19098867">
            <a:off x="6752179" y="1600199"/>
            <a:ext cx="285750" cy="36576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0E7082A-1A60-4FF8-84C9-F4C95C918EF0}"/>
              </a:ext>
            </a:extLst>
          </p:cNvPr>
          <p:cNvSpPr txBox="1"/>
          <p:nvPr/>
        </p:nvSpPr>
        <p:spPr>
          <a:xfrm>
            <a:off x="5829299" y="709582"/>
            <a:ext cx="167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  <a:r>
              <a:rPr lang="en-IN" sz="2000" b="1" dirty="0" err="1"/>
              <a:t>ve</a:t>
            </a:r>
            <a:r>
              <a:rPr lang="en-IN" sz="2000" b="1" dirty="0"/>
              <a:t> Z-axis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F6459EA-CD4A-4F87-9551-12C4E92CE8B2}"/>
              </a:ext>
            </a:extLst>
          </p:cNvPr>
          <p:cNvSpPr txBox="1"/>
          <p:nvPr/>
        </p:nvSpPr>
        <p:spPr>
          <a:xfrm>
            <a:off x="5841801" y="5475563"/>
            <a:ext cx="167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</a:t>
            </a:r>
            <a:r>
              <a:rPr lang="en-IN" sz="2000" b="1" dirty="0" err="1"/>
              <a:t>ve</a:t>
            </a:r>
            <a:r>
              <a:rPr lang="en-IN" sz="2000" b="1" dirty="0"/>
              <a:t> Z-axis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xmlns="" id="{250A3D03-18EF-4082-A1E0-61417F187B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6825" y="4708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63FD89A-9A8A-49EF-A463-C9ECACA38165}"/>
              </a:ext>
            </a:extLst>
          </p:cNvPr>
          <p:cNvSpPr txBox="1"/>
          <p:nvPr/>
        </p:nvSpPr>
        <p:spPr>
          <a:xfrm>
            <a:off x="8243887" y="452434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Y-axis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5B6B44C-B31C-4851-8D11-4AA3AB8F36F6}"/>
              </a:ext>
            </a:extLst>
          </p:cNvPr>
          <p:cNvSpPr txBox="1"/>
          <p:nvPr/>
        </p:nvSpPr>
        <p:spPr>
          <a:xfrm>
            <a:off x="1266826" y="1791384"/>
            <a:ext cx="8858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sz="2000" b="1" dirty="0"/>
              <a:t>X-axis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C81CB-1CFB-47B1-B250-944A45DDA6B4}"/>
              </a:ext>
            </a:extLst>
          </p:cNvPr>
          <p:cNvSpPr txBox="1"/>
          <p:nvPr/>
        </p:nvSpPr>
        <p:spPr>
          <a:xfrm>
            <a:off x="1531742" y="3970823"/>
            <a:ext cx="151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slung 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0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xmlns="" id="{CAC32BA4-C455-4474-8FEC-47DC263721A2}"/>
              </a:ext>
            </a:extLst>
          </p:cNvPr>
          <p:cNvSpPr/>
          <p:nvPr/>
        </p:nvSpPr>
        <p:spPr>
          <a:xfrm rot="5400000">
            <a:off x="2902745" y="301138"/>
            <a:ext cx="285750" cy="365760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xmlns="" id="{AA2321AD-72E5-40D1-95B4-268FAD2F358D}"/>
              </a:ext>
            </a:extLst>
          </p:cNvPr>
          <p:cNvSpPr/>
          <p:nvPr/>
        </p:nvSpPr>
        <p:spPr>
          <a:xfrm>
            <a:off x="4664867" y="2129938"/>
            <a:ext cx="285750" cy="365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FD0BB6-FE32-4E74-A9CF-750A159ECA46}"/>
              </a:ext>
            </a:extLst>
          </p:cNvPr>
          <p:cNvSpPr txBox="1"/>
          <p:nvPr/>
        </p:nvSpPr>
        <p:spPr>
          <a:xfrm>
            <a:off x="684612" y="322315"/>
            <a:ext cx="341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Projection of slung load on X-Z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1E8BA8-4F65-430D-86DC-DFD17BE1A791}"/>
              </a:ext>
            </a:extLst>
          </p:cNvPr>
          <p:cNvSpPr txBox="1"/>
          <p:nvPr/>
        </p:nvSpPr>
        <p:spPr>
          <a:xfrm>
            <a:off x="6385318" y="311690"/>
            <a:ext cx="341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Projection of slung load on Y-Z plane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28D19B6A-1DB3-4BA5-910D-70E4BB01B9C1}"/>
              </a:ext>
            </a:extLst>
          </p:cNvPr>
          <p:cNvSpPr/>
          <p:nvPr/>
        </p:nvSpPr>
        <p:spPr>
          <a:xfrm>
            <a:off x="10882310" y="1957388"/>
            <a:ext cx="285750" cy="365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0AEE19FE-FFF1-4716-B320-DD86DFA0E422}"/>
              </a:ext>
            </a:extLst>
          </p:cNvPr>
          <p:cNvSpPr/>
          <p:nvPr/>
        </p:nvSpPr>
        <p:spPr>
          <a:xfrm rot="5400000">
            <a:off x="9096374" y="100013"/>
            <a:ext cx="285750" cy="36576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8D4B9549-D9B6-4369-B904-CB697B9BDAC8}"/>
              </a:ext>
            </a:extLst>
          </p:cNvPr>
          <p:cNvSpPr/>
          <p:nvPr/>
        </p:nvSpPr>
        <p:spPr>
          <a:xfrm rot="10800000">
            <a:off x="4664866" y="1158388"/>
            <a:ext cx="285749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89E95FC8-1C9B-4DED-91D6-470ABCA4F87A}"/>
              </a:ext>
            </a:extLst>
          </p:cNvPr>
          <p:cNvSpPr/>
          <p:nvPr/>
        </p:nvSpPr>
        <p:spPr>
          <a:xfrm rot="10800000">
            <a:off x="10891834" y="1009101"/>
            <a:ext cx="285749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99C1D-E6DC-485B-AF9F-A59549F97BDC}"/>
              </a:ext>
            </a:extLst>
          </p:cNvPr>
          <p:cNvSpPr txBox="1"/>
          <p:nvPr/>
        </p:nvSpPr>
        <p:spPr>
          <a:xfrm>
            <a:off x="957262" y="1653687"/>
            <a:ext cx="8858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sz="2000" b="1" dirty="0"/>
              <a:t>X-axis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D726C28-AC80-42CB-A542-23BE4ADBB8E5}"/>
              </a:ext>
            </a:extLst>
          </p:cNvPr>
          <p:cNvSpPr txBox="1"/>
          <p:nvPr/>
        </p:nvSpPr>
        <p:spPr>
          <a:xfrm>
            <a:off x="4543424" y="700296"/>
            <a:ext cx="167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  <a:r>
              <a:rPr lang="en-IN" sz="2000" b="1" dirty="0" err="1"/>
              <a:t>ve</a:t>
            </a:r>
            <a:r>
              <a:rPr lang="en-IN" sz="2000" b="1" dirty="0"/>
              <a:t> Z-axis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0A037FD-FD10-4F95-9F21-0767EEAB4654}"/>
              </a:ext>
            </a:extLst>
          </p:cNvPr>
          <p:cNvSpPr txBox="1"/>
          <p:nvPr/>
        </p:nvSpPr>
        <p:spPr>
          <a:xfrm>
            <a:off x="4830364" y="5699613"/>
            <a:ext cx="167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</a:t>
            </a:r>
            <a:r>
              <a:rPr lang="en-IN" sz="2000" b="1" dirty="0" err="1"/>
              <a:t>ve</a:t>
            </a:r>
            <a:r>
              <a:rPr lang="en-IN" sz="2000" b="1" dirty="0"/>
              <a:t> Z-axis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22B74F-8744-4152-B0D4-BA22C735604A}"/>
              </a:ext>
            </a:extLst>
          </p:cNvPr>
          <p:cNvSpPr txBox="1"/>
          <p:nvPr/>
        </p:nvSpPr>
        <p:spPr>
          <a:xfrm>
            <a:off x="9989939" y="5699613"/>
            <a:ext cx="167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-</a:t>
            </a:r>
            <a:r>
              <a:rPr lang="en-IN" sz="2000" b="1" dirty="0" err="1"/>
              <a:t>ve</a:t>
            </a:r>
            <a:r>
              <a:rPr lang="en-IN" sz="2000" b="1" dirty="0"/>
              <a:t> Z-axis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DE2674-96FA-46FF-B47C-98DE9BA3A4C7}"/>
              </a:ext>
            </a:extLst>
          </p:cNvPr>
          <p:cNvSpPr txBox="1"/>
          <p:nvPr/>
        </p:nvSpPr>
        <p:spPr>
          <a:xfrm>
            <a:off x="10047087" y="524366"/>
            <a:ext cx="167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+</a:t>
            </a:r>
            <a:r>
              <a:rPr lang="en-IN" sz="2000" b="1" dirty="0" err="1"/>
              <a:t>ve</a:t>
            </a:r>
            <a:r>
              <a:rPr lang="en-IN" sz="2000" b="1" dirty="0"/>
              <a:t> Z-axis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31C9C3F-FE29-465A-9155-B4F0DDC3DB94}"/>
              </a:ext>
            </a:extLst>
          </p:cNvPr>
          <p:cNvCxnSpPr/>
          <p:nvPr/>
        </p:nvCxnSpPr>
        <p:spPr>
          <a:xfrm flipH="1">
            <a:off x="2207414" y="2203786"/>
            <a:ext cx="2528886" cy="207168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7F8B908-567F-4278-A1E6-0DE0061FAC19}"/>
              </a:ext>
            </a:extLst>
          </p:cNvPr>
          <p:cNvCxnSpPr/>
          <p:nvPr/>
        </p:nvCxnSpPr>
        <p:spPr>
          <a:xfrm flipH="1">
            <a:off x="8377231" y="2044213"/>
            <a:ext cx="2556000" cy="11520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xmlns="" id="{9878261F-8C8D-45AA-AB9E-DD54858B5B09}"/>
              </a:ext>
            </a:extLst>
          </p:cNvPr>
          <p:cNvSpPr/>
          <p:nvPr/>
        </p:nvSpPr>
        <p:spPr>
          <a:xfrm>
            <a:off x="2069294" y="4075448"/>
            <a:ext cx="285750" cy="40005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70FB8DFB-776E-4BC2-BD9A-72C230DED654}"/>
              </a:ext>
            </a:extLst>
          </p:cNvPr>
          <p:cNvSpPr/>
          <p:nvPr/>
        </p:nvSpPr>
        <p:spPr>
          <a:xfrm>
            <a:off x="8386748" y="2965236"/>
            <a:ext cx="285750" cy="40005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7FCF0CC3-B3C8-40DD-8098-73A75FB957EE}"/>
              </a:ext>
            </a:extLst>
          </p:cNvPr>
          <p:cNvSpPr/>
          <p:nvPr/>
        </p:nvSpPr>
        <p:spPr>
          <a:xfrm rot="8932152">
            <a:off x="3899242" y="1995794"/>
            <a:ext cx="1009648" cy="1152000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DD9B0CDA-746B-4D21-A5E2-55453C3F5DC0}"/>
              </a:ext>
            </a:extLst>
          </p:cNvPr>
          <p:cNvSpPr/>
          <p:nvPr/>
        </p:nvSpPr>
        <p:spPr>
          <a:xfrm rot="8932152">
            <a:off x="10206041" y="1508325"/>
            <a:ext cx="1009648" cy="1152000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DEC77628-D238-45DF-9AD4-A11D252B312A}"/>
                  </a:ext>
                </a:extLst>
              </p:cNvPr>
              <p:cNvSpPr txBox="1"/>
              <p:nvPr/>
            </p:nvSpPr>
            <p:spPr>
              <a:xfrm>
                <a:off x="3893340" y="3239629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C77628-D238-45DF-9AD4-A11D252B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40" y="3239629"/>
                <a:ext cx="914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424F8EC-5392-4847-B8BA-90CB1AB25AA1}"/>
                  </a:ext>
                </a:extLst>
              </p:cNvPr>
              <p:cNvSpPr txBox="1"/>
              <p:nvPr/>
            </p:nvSpPr>
            <p:spPr>
              <a:xfrm>
                <a:off x="9995749" y="2685868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24F8EC-5392-4847-B8BA-90CB1AB2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749" y="2685868"/>
                <a:ext cx="9144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3F06883-C95C-465D-A671-CD4033C12AA6}"/>
              </a:ext>
            </a:extLst>
          </p:cNvPr>
          <p:cNvSpPr txBox="1"/>
          <p:nvPr/>
        </p:nvSpPr>
        <p:spPr>
          <a:xfrm>
            <a:off x="6756144" y="1322593"/>
            <a:ext cx="8858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 </a:t>
            </a:r>
            <a:r>
              <a:rPr lang="en-IN" sz="2000" b="1" dirty="0"/>
              <a:t>Y</a:t>
            </a:r>
            <a:r>
              <a:rPr lang="en-IN" sz="2000" b="1"/>
              <a:t>-axis</a:t>
            </a: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54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 angle variation with respect to load mass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9" y="1606145"/>
            <a:ext cx="11020023" cy="52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5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236</Words>
  <Application>Microsoft Office PowerPoint</Application>
  <PresentationFormat>Widescreen</PresentationFormat>
  <Paragraphs>92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ANALYSIS OF QUADROTOR WITH SLUNG LOAD</vt:lpstr>
      <vt:lpstr>Objective</vt:lpstr>
      <vt:lpstr>Recap of Phase-I</vt:lpstr>
      <vt:lpstr>Recap of Phase -I</vt:lpstr>
      <vt:lpstr>Simulation Result</vt:lpstr>
      <vt:lpstr>Question need to be answer from phase -1</vt:lpstr>
      <vt:lpstr>PowerPoint Presentation</vt:lpstr>
      <vt:lpstr>PowerPoint Presentation</vt:lpstr>
      <vt:lpstr>Load angle variation with respect to load mass</vt:lpstr>
      <vt:lpstr>Load angle variation with respect to rope length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Ghotkar</dc:creator>
  <cp:lastModifiedBy>sathyanarayanan ssn</cp:lastModifiedBy>
  <cp:revision>9</cp:revision>
  <dcterms:created xsi:type="dcterms:W3CDTF">2019-04-14T18:10:34Z</dcterms:created>
  <dcterms:modified xsi:type="dcterms:W3CDTF">2019-04-14T20:29:10Z</dcterms:modified>
</cp:coreProperties>
</file>