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FFCFC9-F7EB-4B88-8286-66F5966E55C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610F7F2-E4E0-4C05-97E8-07BDF49FA801}">
      <dgm:prSet/>
      <dgm:spPr/>
      <dgm:t>
        <a:bodyPr/>
        <a:lstStyle/>
        <a:p>
          <a:r>
            <a:rPr lang="en-US"/>
            <a:t>Better understand and optimize revenue generation in future</a:t>
          </a:r>
        </a:p>
      </dgm:t>
    </dgm:pt>
    <dgm:pt modelId="{892DCC17-C1F6-4018-BC7F-6D69BC0F0EAB}" type="parTrans" cxnId="{27D38F55-B1F8-4335-A24B-328BB2704C26}">
      <dgm:prSet/>
      <dgm:spPr/>
      <dgm:t>
        <a:bodyPr/>
        <a:lstStyle/>
        <a:p>
          <a:endParaRPr lang="en-US"/>
        </a:p>
      </dgm:t>
    </dgm:pt>
    <dgm:pt modelId="{F8D50133-6D20-41B7-8574-F004DF7966F5}" type="sibTrans" cxnId="{27D38F55-B1F8-4335-A24B-328BB2704C26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A9A13FD-CD27-4030-A50B-4392A238C222}">
      <dgm:prSet/>
      <dgm:spPr/>
      <dgm:t>
        <a:bodyPr/>
        <a:lstStyle/>
        <a:p>
          <a:r>
            <a:rPr lang="en-US"/>
            <a:t>Maximize forecasting accuracy</a:t>
          </a:r>
        </a:p>
      </dgm:t>
    </dgm:pt>
    <dgm:pt modelId="{BB79B7EE-6FE2-42CD-B777-B71FE02DDE24}" type="parTrans" cxnId="{4E7886B9-45F8-4A74-ADAF-5266EC158AC8}">
      <dgm:prSet/>
      <dgm:spPr/>
      <dgm:t>
        <a:bodyPr/>
        <a:lstStyle/>
        <a:p>
          <a:endParaRPr lang="en-US"/>
        </a:p>
      </dgm:t>
    </dgm:pt>
    <dgm:pt modelId="{8B0F14DD-434C-4BEB-BD69-1E2101C09676}" type="sibTrans" cxnId="{4E7886B9-45F8-4A74-ADAF-5266EC158AC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81C33E03-748C-4FE0-A0B6-7629DD4C8D81}">
      <dgm:prSet/>
      <dgm:spPr/>
      <dgm:t>
        <a:bodyPr/>
        <a:lstStyle/>
        <a:p>
          <a:r>
            <a:rPr lang="en-US"/>
            <a:t>Make current sales experience our top priority</a:t>
          </a:r>
        </a:p>
      </dgm:t>
    </dgm:pt>
    <dgm:pt modelId="{3A65778C-A330-47D7-A86F-B40DE8266F31}" type="parTrans" cxnId="{186190A8-C4B5-44A9-9562-D2B1B88E428D}">
      <dgm:prSet/>
      <dgm:spPr/>
      <dgm:t>
        <a:bodyPr/>
        <a:lstStyle/>
        <a:p>
          <a:endParaRPr lang="en-US"/>
        </a:p>
      </dgm:t>
    </dgm:pt>
    <dgm:pt modelId="{864B0B75-10D4-4D3F-B93A-46FF5F76A259}" type="sibTrans" cxnId="{186190A8-C4B5-44A9-9562-D2B1B88E428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EB23E04-CA19-4E13-8888-C3ACC31C6BAB}" type="pres">
      <dgm:prSet presAssocID="{A5FFCFC9-F7EB-4B88-8286-66F5966E55C3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A9B9FCB-F776-41A5-9280-0DB526A5D414}" type="pres">
      <dgm:prSet presAssocID="{D610F7F2-E4E0-4C05-97E8-07BDF49FA801}" presName="compositeNode" presStyleCnt="0">
        <dgm:presLayoutVars>
          <dgm:bulletEnabled val="1"/>
        </dgm:presLayoutVars>
      </dgm:prSet>
      <dgm:spPr/>
    </dgm:pt>
    <dgm:pt modelId="{4F0F15A3-6B20-44E7-93BA-84563EDB308D}" type="pres">
      <dgm:prSet presAssocID="{D610F7F2-E4E0-4C05-97E8-07BDF49FA801}" presName="bgRect" presStyleLbl="alignNode1" presStyleIdx="0" presStyleCnt="3"/>
      <dgm:spPr/>
      <dgm:t>
        <a:bodyPr/>
        <a:lstStyle/>
        <a:p>
          <a:endParaRPr lang="en-IN"/>
        </a:p>
      </dgm:t>
    </dgm:pt>
    <dgm:pt modelId="{6033D9B9-35F9-4CE7-8542-C887BA624805}" type="pres">
      <dgm:prSet presAssocID="{F8D50133-6D20-41B7-8574-F004DF7966F5}" presName="sibTransNodeRect" presStyleLbl="align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77161E-EF9A-473C-9DD3-7EAC8806F68B}" type="pres">
      <dgm:prSet presAssocID="{D610F7F2-E4E0-4C05-97E8-07BDF49FA801}" presName="nodeRect" presStyleLbl="alig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032817-54C0-4E89-87AE-AFBF769DA24D}" type="pres">
      <dgm:prSet presAssocID="{F8D50133-6D20-41B7-8574-F004DF7966F5}" presName="sibTrans" presStyleCnt="0"/>
      <dgm:spPr/>
    </dgm:pt>
    <dgm:pt modelId="{E060126F-2EAD-4E47-B60F-A8B5B473A7AC}" type="pres">
      <dgm:prSet presAssocID="{BA9A13FD-CD27-4030-A50B-4392A238C222}" presName="compositeNode" presStyleCnt="0">
        <dgm:presLayoutVars>
          <dgm:bulletEnabled val="1"/>
        </dgm:presLayoutVars>
      </dgm:prSet>
      <dgm:spPr/>
    </dgm:pt>
    <dgm:pt modelId="{6C8C6BDC-4063-4FE3-9E02-64544B6B3473}" type="pres">
      <dgm:prSet presAssocID="{BA9A13FD-CD27-4030-A50B-4392A238C222}" presName="bgRect" presStyleLbl="alignNode1" presStyleIdx="1" presStyleCnt="3"/>
      <dgm:spPr/>
      <dgm:t>
        <a:bodyPr/>
        <a:lstStyle/>
        <a:p>
          <a:endParaRPr lang="en-IN"/>
        </a:p>
      </dgm:t>
    </dgm:pt>
    <dgm:pt modelId="{635E6783-AA97-4C9E-943F-15AC51B8FA8A}" type="pres">
      <dgm:prSet presAssocID="{8B0F14DD-434C-4BEB-BD69-1E2101C09676}" presName="sibTransNodeRect" presStyleLbl="align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32C28C-A5CC-484E-9392-BE406FEB1F74}" type="pres">
      <dgm:prSet presAssocID="{BA9A13FD-CD27-4030-A50B-4392A238C222}" presName="nodeRect" presStyleLbl="alig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4DD5BF9-254F-4F99-8D23-B44990D1FB96}" type="pres">
      <dgm:prSet presAssocID="{8B0F14DD-434C-4BEB-BD69-1E2101C09676}" presName="sibTrans" presStyleCnt="0"/>
      <dgm:spPr/>
    </dgm:pt>
    <dgm:pt modelId="{7C2DE499-BFCC-4B81-A28F-4B16E2019B3B}" type="pres">
      <dgm:prSet presAssocID="{81C33E03-748C-4FE0-A0B6-7629DD4C8D81}" presName="compositeNode" presStyleCnt="0">
        <dgm:presLayoutVars>
          <dgm:bulletEnabled val="1"/>
        </dgm:presLayoutVars>
      </dgm:prSet>
      <dgm:spPr/>
    </dgm:pt>
    <dgm:pt modelId="{BCE3047B-2C84-4F5C-8665-6086FA184EA4}" type="pres">
      <dgm:prSet presAssocID="{81C33E03-748C-4FE0-A0B6-7629DD4C8D81}" presName="bgRect" presStyleLbl="alignNode1" presStyleIdx="2" presStyleCnt="3"/>
      <dgm:spPr/>
      <dgm:t>
        <a:bodyPr/>
        <a:lstStyle/>
        <a:p>
          <a:endParaRPr lang="en-IN"/>
        </a:p>
      </dgm:t>
    </dgm:pt>
    <dgm:pt modelId="{8D04F94A-1244-46F5-88BE-F1520E4B3B67}" type="pres">
      <dgm:prSet presAssocID="{864B0B75-10D4-4D3F-B93A-46FF5F76A259}" presName="sibTransNodeRect" presStyleLbl="align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E112F9-7D34-49FA-8E8F-7F35A797A54D}" type="pres">
      <dgm:prSet presAssocID="{81C33E03-748C-4FE0-A0B6-7629DD4C8D81}" presName="nodeRect" presStyleLbl="alig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0C5A3D9-76CF-43F5-BCF0-5BAD7F17FE5F}" type="presOf" srcId="{81C33E03-748C-4FE0-A0B6-7629DD4C8D81}" destId="{34E112F9-7D34-49FA-8E8F-7F35A797A54D}" srcOrd="1" destOrd="0" presId="urn:microsoft.com/office/officeart/2016/7/layout/LinearBlockProcessNumbered"/>
    <dgm:cxn modelId="{B012BB21-DBE5-4CD0-863C-E3319221F532}" type="presOf" srcId="{81C33E03-748C-4FE0-A0B6-7629DD4C8D81}" destId="{BCE3047B-2C84-4F5C-8665-6086FA184EA4}" srcOrd="0" destOrd="0" presId="urn:microsoft.com/office/officeart/2016/7/layout/LinearBlockProcessNumbered"/>
    <dgm:cxn modelId="{39D820AD-250E-43D2-88FD-B93156E82DE2}" type="presOf" srcId="{D610F7F2-E4E0-4C05-97E8-07BDF49FA801}" destId="{4F0F15A3-6B20-44E7-93BA-84563EDB308D}" srcOrd="0" destOrd="0" presId="urn:microsoft.com/office/officeart/2016/7/layout/LinearBlockProcessNumbered"/>
    <dgm:cxn modelId="{6B6E7233-416A-4C06-8BE5-ABDAB67D6EDD}" type="presOf" srcId="{864B0B75-10D4-4D3F-B93A-46FF5F76A259}" destId="{8D04F94A-1244-46F5-88BE-F1520E4B3B67}" srcOrd="0" destOrd="0" presId="urn:microsoft.com/office/officeart/2016/7/layout/LinearBlockProcessNumbered"/>
    <dgm:cxn modelId="{52708590-D4A6-4621-A810-91026E954673}" type="presOf" srcId="{BA9A13FD-CD27-4030-A50B-4392A238C222}" destId="{8632C28C-A5CC-484E-9392-BE406FEB1F74}" srcOrd="1" destOrd="0" presId="urn:microsoft.com/office/officeart/2016/7/layout/LinearBlockProcessNumbered"/>
    <dgm:cxn modelId="{B8B3CCC9-68C9-47A4-8394-E4E343B4145E}" type="presOf" srcId="{8B0F14DD-434C-4BEB-BD69-1E2101C09676}" destId="{635E6783-AA97-4C9E-943F-15AC51B8FA8A}" srcOrd="0" destOrd="0" presId="urn:microsoft.com/office/officeart/2016/7/layout/LinearBlockProcessNumbered"/>
    <dgm:cxn modelId="{27D38F55-B1F8-4335-A24B-328BB2704C26}" srcId="{A5FFCFC9-F7EB-4B88-8286-66F5966E55C3}" destId="{D610F7F2-E4E0-4C05-97E8-07BDF49FA801}" srcOrd="0" destOrd="0" parTransId="{892DCC17-C1F6-4018-BC7F-6D69BC0F0EAB}" sibTransId="{F8D50133-6D20-41B7-8574-F004DF7966F5}"/>
    <dgm:cxn modelId="{4E7886B9-45F8-4A74-ADAF-5266EC158AC8}" srcId="{A5FFCFC9-F7EB-4B88-8286-66F5966E55C3}" destId="{BA9A13FD-CD27-4030-A50B-4392A238C222}" srcOrd="1" destOrd="0" parTransId="{BB79B7EE-6FE2-42CD-B777-B71FE02DDE24}" sibTransId="{8B0F14DD-434C-4BEB-BD69-1E2101C09676}"/>
    <dgm:cxn modelId="{186190A8-C4B5-44A9-9562-D2B1B88E428D}" srcId="{A5FFCFC9-F7EB-4B88-8286-66F5966E55C3}" destId="{81C33E03-748C-4FE0-A0B6-7629DD4C8D81}" srcOrd="2" destOrd="0" parTransId="{3A65778C-A330-47D7-A86F-B40DE8266F31}" sibTransId="{864B0B75-10D4-4D3F-B93A-46FF5F76A259}"/>
    <dgm:cxn modelId="{E0334A09-B502-412C-91FA-90651471097A}" type="presOf" srcId="{F8D50133-6D20-41B7-8574-F004DF7966F5}" destId="{6033D9B9-35F9-4CE7-8542-C887BA624805}" srcOrd="0" destOrd="0" presId="urn:microsoft.com/office/officeart/2016/7/layout/LinearBlockProcessNumbered"/>
    <dgm:cxn modelId="{FFAC68B3-FF11-4D1E-A44B-2CF95FBEDFA0}" type="presOf" srcId="{BA9A13FD-CD27-4030-A50B-4392A238C222}" destId="{6C8C6BDC-4063-4FE3-9E02-64544B6B3473}" srcOrd="0" destOrd="0" presId="urn:microsoft.com/office/officeart/2016/7/layout/LinearBlockProcessNumbered"/>
    <dgm:cxn modelId="{61FA8DB9-D286-4F49-A9FC-56DF9CDE948A}" type="presOf" srcId="{D610F7F2-E4E0-4C05-97E8-07BDF49FA801}" destId="{2C77161E-EF9A-473C-9DD3-7EAC8806F68B}" srcOrd="1" destOrd="0" presId="urn:microsoft.com/office/officeart/2016/7/layout/LinearBlockProcessNumbered"/>
    <dgm:cxn modelId="{D7CFD03C-5740-4AD9-9205-2B32A193D14F}" type="presOf" srcId="{A5FFCFC9-F7EB-4B88-8286-66F5966E55C3}" destId="{7EB23E04-CA19-4E13-8888-C3ACC31C6BAB}" srcOrd="0" destOrd="0" presId="urn:microsoft.com/office/officeart/2016/7/layout/LinearBlockProcessNumbered"/>
    <dgm:cxn modelId="{07D5D0D9-3655-4BAD-8CA9-7554FB6DADAD}" type="presParOf" srcId="{7EB23E04-CA19-4E13-8888-C3ACC31C6BAB}" destId="{0A9B9FCB-F776-41A5-9280-0DB526A5D414}" srcOrd="0" destOrd="0" presId="urn:microsoft.com/office/officeart/2016/7/layout/LinearBlockProcessNumbered"/>
    <dgm:cxn modelId="{B0717763-35D9-41E5-B8AA-1E539280E6D6}" type="presParOf" srcId="{0A9B9FCB-F776-41A5-9280-0DB526A5D414}" destId="{4F0F15A3-6B20-44E7-93BA-84563EDB308D}" srcOrd="0" destOrd="0" presId="urn:microsoft.com/office/officeart/2016/7/layout/LinearBlockProcessNumbered"/>
    <dgm:cxn modelId="{1FDB03EF-F963-4932-A1B7-62890A1BF53F}" type="presParOf" srcId="{0A9B9FCB-F776-41A5-9280-0DB526A5D414}" destId="{6033D9B9-35F9-4CE7-8542-C887BA624805}" srcOrd="1" destOrd="0" presId="urn:microsoft.com/office/officeart/2016/7/layout/LinearBlockProcessNumbered"/>
    <dgm:cxn modelId="{CB341771-4EC1-4BAD-AC5E-282FC010BF23}" type="presParOf" srcId="{0A9B9FCB-F776-41A5-9280-0DB526A5D414}" destId="{2C77161E-EF9A-473C-9DD3-7EAC8806F68B}" srcOrd="2" destOrd="0" presId="urn:microsoft.com/office/officeart/2016/7/layout/LinearBlockProcessNumbered"/>
    <dgm:cxn modelId="{16E16DCD-39F9-4340-93AB-55D41B4B248E}" type="presParOf" srcId="{7EB23E04-CA19-4E13-8888-C3ACC31C6BAB}" destId="{04032817-54C0-4E89-87AE-AFBF769DA24D}" srcOrd="1" destOrd="0" presId="urn:microsoft.com/office/officeart/2016/7/layout/LinearBlockProcessNumbered"/>
    <dgm:cxn modelId="{BD5DE3CB-1CC1-4AB2-96D6-E6487DDEBD5E}" type="presParOf" srcId="{7EB23E04-CA19-4E13-8888-C3ACC31C6BAB}" destId="{E060126F-2EAD-4E47-B60F-A8B5B473A7AC}" srcOrd="2" destOrd="0" presId="urn:microsoft.com/office/officeart/2016/7/layout/LinearBlockProcessNumbered"/>
    <dgm:cxn modelId="{EA27A212-A5B7-4564-A721-F3334F0BFFC0}" type="presParOf" srcId="{E060126F-2EAD-4E47-B60F-A8B5B473A7AC}" destId="{6C8C6BDC-4063-4FE3-9E02-64544B6B3473}" srcOrd="0" destOrd="0" presId="urn:microsoft.com/office/officeart/2016/7/layout/LinearBlockProcessNumbered"/>
    <dgm:cxn modelId="{79A81C56-DCEC-425A-A9AF-C839664F57F3}" type="presParOf" srcId="{E060126F-2EAD-4E47-B60F-A8B5B473A7AC}" destId="{635E6783-AA97-4C9E-943F-15AC51B8FA8A}" srcOrd="1" destOrd="0" presId="urn:microsoft.com/office/officeart/2016/7/layout/LinearBlockProcessNumbered"/>
    <dgm:cxn modelId="{21654EB3-2358-4B6D-AD4F-6C3857E7BA80}" type="presParOf" srcId="{E060126F-2EAD-4E47-B60F-A8B5B473A7AC}" destId="{8632C28C-A5CC-484E-9392-BE406FEB1F74}" srcOrd="2" destOrd="0" presId="urn:microsoft.com/office/officeart/2016/7/layout/LinearBlockProcessNumbered"/>
    <dgm:cxn modelId="{5DCFEE8D-5103-414F-A953-AF5E00A4EB78}" type="presParOf" srcId="{7EB23E04-CA19-4E13-8888-C3ACC31C6BAB}" destId="{D4DD5BF9-254F-4F99-8D23-B44990D1FB96}" srcOrd="3" destOrd="0" presId="urn:microsoft.com/office/officeart/2016/7/layout/LinearBlockProcessNumbered"/>
    <dgm:cxn modelId="{BCFBF982-285A-4521-81DA-074CE897888E}" type="presParOf" srcId="{7EB23E04-CA19-4E13-8888-C3ACC31C6BAB}" destId="{7C2DE499-BFCC-4B81-A28F-4B16E2019B3B}" srcOrd="4" destOrd="0" presId="urn:microsoft.com/office/officeart/2016/7/layout/LinearBlockProcessNumbered"/>
    <dgm:cxn modelId="{EAAE2E14-F590-415A-A2C6-B8F983BCEA06}" type="presParOf" srcId="{7C2DE499-BFCC-4B81-A28F-4B16E2019B3B}" destId="{BCE3047B-2C84-4F5C-8665-6086FA184EA4}" srcOrd="0" destOrd="0" presId="urn:microsoft.com/office/officeart/2016/7/layout/LinearBlockProcessNumbered"/>
    <dgm:cxn modelId="{06FC7E68-9DED-4D10-BF14-10121DE7D110}" type="presParOf" srcId="{7C2DE499-BFCC-4B81-A28F-4B16E2019B3B}" destId="{8D04F94A-1244-46F5-88BE-F1520E4B3B67}" srcOrd="1" destOrd="0" presId="urn:microsoft.com/office/officeart/2016/7/layout/LinearBlockProcessNumbered"/>
    <dgm:cxn modelId="{D365BC4F-F35E-45CD-8C2B-52FF25442ABD}" type="presParOf" srcId="{7C2DE499-BFCC-4B81-A28F-4B16E2019B3B}" destId="{34E112F9-7D34-49FA-8E8F-7F35A797A54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F15A3-6B20-44E7-93BA-84563EDB308D}">
      <dsp:nvSpPr>
        <dsp:cNvPr id="0" name=""/>
        <dsp:cNvSpPr/>
      </dsp:nvSpPr>
      <dsp:spPr>
        <a:xfrm>
          <a:off x="853" y="0"/>
          <a:ext cx="3457633" cy="36894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Better understand and optimize revenue generation in future</a:t>
          </a:r>
        </a:p>
      </dsp:txBody>
      <dsp:txXfrm>
        <a:off x="853" y="1475762"/>
        <a:ext cx="3457633" cy="2213643"/>
      </dsp:txXfrm>
    </dsp:sp>
    <dsp:sp modelId="{6033D9B9-35F9-4CE7-8542-C887BA624805}">
      <dsp:nvSpPr>
        <dsp:cNvPr id="0" name=""/>
        <dsp:cNvSpPr/>
      </dsp:nvSpPr>
      <dsp:spPr>
        <a:xfrm>
          <a:off x="853" y="0"/>
          <a:ext cx="3457633" cy="14757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/>
            <a:t>01</a:t>
          </a:r>
        </a:p>
      </dsp:txBody>
      <dsp:txXfrm>
        <a:off x="853" y="0"/>
        <a:ext cx="3457633" cy="1475762"/>
      </dsp:txXfrm>
    </dsp:sp>
    <dsp:sp modelId="{6C8C6BDC-4063-4FE3-9E02-64544B6B3473}">
      <dsp:nvSpPr>
        <dsp:cNvPr id="0" name=""/>
        <dsp:cNvSpPr/>
      </dsp:nvSpPr>
      <dsp:spPr>
        <a:xfrm>
          <a:off x="3735097" y="0"/>
          <a:ext cx="3457633" cy="3689405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Maximize forecasting accuracy</a:t>
          </a:r>
        </a:p>
      </dsp:txBody>
      <dsp:txXfrm>
        <a:off x="3735097" y="1475762"/>
        <a:ext cx="3457633" cy="2213643"/>
      </dsp:txXfrm>
    </dsp:sp>
    <dsp:sp modelId="{635E6783-AA97-4C9E-943F-15AC51B8FA8A}">
      <dsp:nvSpPr>
        <dsp:cNvPr id="0" name=""/>
        <dsp:cNvSpPr/>
      </dsp:nvSpPr>
      <dsp:spPr>
        <a:xfrm>
          <a:off x="3735097" y="0"/>
          <a:ext cx="3457633" cy="14757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/>
            <a:t>02</a:t>
          </a:r>
        </a:p>
      </dsp:txBody>
      <dsp:txXfrm>
        <a:off x="3735097" y="0"/>
        <a:ext cx="3457633" cy="1475762"/>
      </dsp:txXfrm>
    </dsp:sp>
    <dsp:sp modelId="{BCE3047B-2C84-4F5C-8665-6086FA184EA4}">
      <dsp:nvSpPr>
        <dsp:cNvPr id="0" name=""/>
        <dsp:cNvSpPr/>
      </dsp:nvSpPr>
      <dsp:spPr>
        <a:xfrm>
          <a:off x="7469341" y="0"/>
          <a:ext cx="3457633" cy="368940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Make current sales experience our top priority</a:t>
          </a:r>
        </a:p>
      </dsp:txBody>
      <dsp:txXfrm>
        <a:off x="7469341" y="1475762"/>
        <a:ext cx="3457633" cy="2213643"/>
      </dsp:txXfrm>
    </dsp:sp>
    <dsp:sp modelId="{8D04F94A-1244-46F5-88BE-F1520E4B3B67}">
      <dsp:nvSpPr>
        <dsp:cNvPr id="0" name=""/>
        <dsp:cNvSpPr/>
      </dsp:nvSpPr>
      <dsp:spPr>
        <a:xfrm>
          <a:off x="7469341" y="0"/>
          <a:ext cx="3457633" cy="14757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/>
            <a:t>03</a:t>
          </a:r>
        </a:p>
      </dsp:txBody>
      <dsp:txXfrm>
        <a:off x="7469341" y="0"/>
        <a:ext cx="3457633" cy="1475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BA5931-913D-81C6-F7B3-77A552836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804839E-2A50-CE64-DC21-8E86DB7BB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8698D2-D031-096E-0599-EF6205DC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D579-88A8-458A-BACA-CE2BB781E566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B9285A-8161-E588-7E37-4B363F7D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F60994-578E-063C-4D95-C5C546AA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3C9D-20C5-4B53-84FA-97923A2A1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76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79ACDB-ACD2-7094-08E6-C5B3B075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FF905E8-E428-66DA-8661-F6BE4669D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14EF68-B919-9004-6D05-34DF7921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D579-88A8-458A-BACA-CE2BB781E566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E8C095-BAA5-CC84-7C8E-9D85DE73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212119-D57E-B5AF-643F-4E35D031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3C9D-20C5-4B53-84FA-97923A2A1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5ABEA85-47C8-1327-61DD-279D50E3B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5CF71F4-6FDD-1EA1-7A6E-241425D16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0E0888-D497-4621-A35E-F3B0F56A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D579-88A8-458A-BACA-CE2BB781E566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C5BCFD-BD73-10E4-8859-646E62C2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1728D6-622B-3F89-BC5C-8BC96557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3C9D-20C5-4B53-84FA-97923A2A1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93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D26E37-A1E7-78F7-01C8-6C9CC1A8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9D948A-399C-C1D3-5F93-875A504BA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A46F87-5320-266C-001E-453EC41B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D579-88A8-458A-BACA-CE2BB781E566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288610-E1FF-AC1C-8F40-FA672A93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85D15F-055D-DC59-79D5-D5B1B54B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3C9D-20C5-4B53-84FA-97923A2A1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81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0E88B7-8E1F-4496-2AC3-85CF4489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0EF7F5-EB7F-46AF-D974-89579375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D3DC8A-CC47-68FE-6456-A4D5CE49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D579-88A8-458A-BACA-CE2BB781E566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3F7B91-2D74-C9B8-6552-C2FE6993B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45D928-2289-0E3B-EB9B-99FD9B46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3C9D-20C5-4B53-84FA-97923A2A1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8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33C960-EC7E-BFB8-549A-8FC17DBB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909B59-A318-1B48-9C40-40DDAC86E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EA1170-4262-55D3-775F-CAC60893B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02792E1-73E0-6BE0-8C16-11F6B8A8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D579-88A8-458A-BACA-CE2BB781E566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A5B757-63D1-91C5-0C60-902239AD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E31A72-0B2F-DB2A-C6B2-AD4D1BCA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3C9D-20C5-4B53-84FA-97923A2A1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14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54D033-CE7C-1C0B-A246-0D050BB9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45AE92-C292-C4F7-24F4-5E57D8422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13265F6-2C1A-63C6-3767-64A685DAC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3E32747-B982-39A4-8430-E990576FD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3C5E253-D232-E1C6-2F7C-D0D89AC9C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FD40847-2C57-5884-EBB4-8036D479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D579-88A8-458A-BACA-CE2BB781E566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7C1DAB4-EF50-767E-5F56-06DF389F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F0793DB-172A-7EFE-D782-938F9242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3C9D-20C5-4B53-84FA-97923A2A1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63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43EC6F-BC21-95F3-EB66-A850E82E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A82ACBD-0F2D-AEBE-56FE-BDAFEDEA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D579-88A8-458A-BACA-CE2BB781E566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F7B072-F020-B5C6-4819-E496037A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F815F7-E906-9729-D4A6-5D7D1EC3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3C9D-20C5-4B53-84FA-97923A2A1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33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EC8AA4F-AAAA-C086-DA57-01A586A0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D579-88A8-458A-BACA-CE2BB781E566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3738E0A-D6A4-7C63-C077-938E168A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0F5F45B-6531-4EA5-2574-8CFCE9D1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3C9D-20C5-4B53-84FA-97923A2A1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06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E87641-7642-5638-791C-8D938BC5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26DE90-1C21-E370-A051-776571E91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2CD2C5D-3424-34A3-596B-76727B34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1BFC79E-75D7-71AE-C76C-86D767F3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D579-88A8-458A-BACA-CE2BB781E566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48308B1-6A3E-9AB2-8DC5-91F5CEDD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A50C5A5-BBEB-B43E-499D-D322D4C9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3C9D-20C5-4B53-84FA-97923A2A1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84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5F4916-9549-A26D-57CB-264D04645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C2D9D9D-70A1-D597-2C0A-FF15BF09C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0042DD3-F458-BC51-B8FF-E5D084AF5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4CC58EE-279D-C668-79F1-87C5F39D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D579-88A8-458A-BACA-CE2BB781E566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5E6F882-93E6-80D1-A0FB-CD9FB0B8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FA9634E-F1B2-1331-ED83-5558EC89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3C9D-20C5-4B53-84FA-97923A2A1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68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51C4FA9-54A5-748A-360D-A61DE84C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4F6D0A-0E98-1967-5206-E49B35795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740C33-A06B-E450-9805-613107541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5D579-88A8-458A-BACA-CE2BB781E566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208860-7429-B861-5234-5C1B92263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D5860A-379B-289D-6B0D-DDDF3306E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23C9D-20C5-4B53-84FA-97923A2A1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30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blic.tableau.com/views/AmazonSalesDataAnalysis_16834047604790/Dashboard1?:language=en-US&amp;:display_count=n&amp;:origin=viz_share_link" TargetMode="External"/><Relationship Id="rId4" Type="http://schemas.openxmlformats.org/officeDocument/2006/relationships/hyperlink" Target="https://colab.research.google.com/drive/1UvZ-QvcbY-qKw3rmSjiZwH2nGHxBd92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6F5A5072-7B47-4D32-B52A-4EBBF590B8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715DAF0-AE1B-46C9-8A6B-DB2AA05AB9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016219D-510E-4184-9090-6D5578A87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FF4A713-7B75-4B21-90D7-5AB19547C7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C631C0B-6DA6-4E57-8231-CE32B3434A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C29501E6-A978-4A61-9689-9085AF97A5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CFD405-75C2-60C4-FF4F-F5EE94FDA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Amazon Sales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7660619-D1E5-E845-89B7-7E471D86A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Gaurav Kumar Gautam</a:t>
            </a:r>
          </a:p>
        </p:txBody>
      </p:sp>
    </p:spTree>
    <p:extLst>
      <p:ext uri="{BB962C8B-B14F-4D97-AF65-F5344CB8AC3E}">
        <p14:creationId xmlns:p14="http://schemas.microsoft.com/office/powerpoint/2010/main" val="111252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12609869-9E80-471B-A487-A53288E0E7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512BC1-6D52-FA9F-1EB0-F5F49E9E6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632146-D80A-B07E-53AF-C460EA8C7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5"/>
            <a:ext cx="5315189" cy="1985802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 predictive model for predicting sales.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ETL (Extract-Transform-Load) on dataset.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dashboard by using Tableau.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004738A-9D34-43E8-97D2-CA0EED4F8B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8B8D07F-F13E-443E-BA68-2D26672D76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813A4FA-24A5-41ED-A534-3807D1B2F3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3944F27-CA70-4E84-A51A-E6BF89558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xmlns="" id="{EF77DB2C-C379-6D76-D804-AD4ED8C8D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6214" y="4520485"/>
            <a:ext cx="70318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NoteBook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colab.research.google.com/drive/1UvZ-QvcbY-qKw3rmSjiZwH2nGHxBd92k</a:t>
            </a:r>
            <a:endParaRPr lang="en-IN" dirty="0" smtClean="0"/>
          </a:p>
          <a:p>
            <a:endParaRPr lang="en-IN" dirty="0"/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Tableau Link:</a:t>
            </a:r>
          </a:p>
          <a:p>
            <a:r>
              <a:rPr lang="en-IN" dirty="0">
                <a:hlinkClick r:id="rId5"/>
              </a:rPr>
              <a:t>https://public.tableau.com/views/AmazonSalesDataAnalysis_16834047604790/Dashboard1?:language=en-US&amp;:display_count=n&amp;:</a:t>
            </a:r>
            <a:r>
              <a:rPr lang="en-IN" dirty="0" smtClean="0">
                <a:hlinkClick r:id="rId5"/>
              </a:rPr>
              <a:t>origin=viz_share_link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062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D8C499-75AE-6886-D769-5FA5B0FE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 have learnt from this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2B1CE708-4C64-0170-80B2-AEE342BA0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98368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830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8E0345-AF9F-AAC9-B726-6BF6EED7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8410E2-B75B-7C9E-D726-EFD60632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necessary libraries for data analysis such as Pandas, NumPy, Matplotlib &amp; Seaborn, etc.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stores the data in pandas data frame named data.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data.column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showing columns present in the data frame.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info() function shows basic information about the data frame like the null value count of each column and their data type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the data type of different columns for model training and analysis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describe function on the data frame for getting basic stats of the numerical dataset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an extra column to the data frame which contains only month, year, and month with year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().sum() check out the total null value in all the columns of data frame </a:t>
            </a:r>
          </a:p>
        </p:txBody>
      </p:sp>
    </p:spTree>
    <p:extLst>
      <p:ext uri="{BB962C8B-B14F-4D97-AF65-F5344CB8AC3E}">
        <p14:creationId xmlns:p14="http://schemas.microsoft.com/office/powerpoint/2010/main" val="169173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2C2E55-25C4-8827-AEED-F723C65D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065D66-93B0-0AD6-2921-E651E5D0C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Outliers in the data frame by using Box Plot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 for Total Profit: Here we detect outliers in the specified column using the Z-score method and found 7 outliers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bar chart for Total Revenue and Order Month: where it showcases the number of orders purchased in a particular month.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total revenue for each group with respect to Item Type and then sorting them in descending order.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total profit for each group with respect to Item Type and then sorting them in descending order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correlation of the 'Total Revenue', 'Total Cost’, and 'Total Profit' columns present in data frame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9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073396-CAD7-7AB5-69FD-2D92BFB4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74ED46-4779-B1FD-918A-EA39FF6AD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 of Item Type, Sales Channel, and Order Priority for model training.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columns Region, Country, Order Date Month Year, Order ID, and Ship Date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heat map to know correlations between each column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bar plot to know yearly sales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line plot to know the total cost of shipping each month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Piechart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know sales over 3 years</a:t>
            </a:r>
          </a:p>
        </p:txBody>
      </p:sp>
    </p:spTree>
    <p:extLst>
      <p:ext uri="{BB962C8B-B14F-4D97-AF65-F5344CB8AC3E}">
        <p14:creationId xmlns:p14="http://schemas.microsoft.com/office/powerpoint/2010/main" val="151650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59A7D55-1500-0B9F-1CA6-248A680B1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856" t="26907" b="8111"/>
          <a:stretch/>
        </p:blipFill>
        <p:spPr>
          <a:xfrm>
            <a:off x="1727474" y="663703"/>
            <a:ext cx="8525020" cy="40374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7903BE8-F4B9-7C77-4317-0AA9B73528C4}"/>
              </a:ext>
            </a:extLst>
          </p:cNvPr>
          <p:cNvSpPr txBox="1"/>
          <p:nvPr/>
        </p:nvSpPr>
        <p:spPr>
          <a:xfrm>
            <a:off x="2451652" y="5261113"/>
            <a:ext cx="763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Sales percentage in different years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37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E34E974-7DD3-8DE5-9A17-50F2D3C35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30760" r="56259" b="9911"/>
          <a:stretch/>
        </p:blipFill>
        <p:spPr>
          <a:xfrm>
            <a:off x="1391479" y="535561"/>
            <a:ext cx="9409042" cy="52550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BC6A8DE-48DC-B9A7-46B2-CA5BBAED2663}"/>
              </a:ext>
            </a:extLst>
          </p:cNvPr>
          <p:cNvSpPr txBox="1"/>
          <p:nvPr/>
        </p:nvSpPr>
        <p:spPr>
          <a:xfrm>
            <a:off x="2756452" y="5790629"/>
            <a:ext cx="455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Yearly sales profit</a:t>
            </a:r>
          </a:p>
        </p:txBody>
      </p:sp>
    </p:spTree>
    <p:extLst>
      <p:ext uri="{BB962C8B-B14F-4D97-AF65-F5344CB8AC3E}">
        <p14:creationId xmlns:p14="http://schemas.microsoft.com/office/powerpoint/2010/main" val="259823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762DA16-1B59-C80C-9F5F-52A710880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686" t="27787" r="18494" b="7038"/>
          <a:stretch/>
        </p:blipFill>
        <p:spPr>
          <a:xfrm>
            <a:off x="2339008" y="357808"/>
            <a:ext cx="7513983" cy="493249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093A3F5-E3F3-EA89-28A5-4CE99E23D726}"/>
              </a:ext>
            </a:extLst>
          </p:cNvPr>
          <p:cNvSpPr txBox="1"/>
          <p:nvPr/>
        </p:nvSpPr>
        <p:spPr>
          <a:xfrm>
            <a:off x="3538330" y="5685183"/>
            <a:ext cx="593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Profit on each order ID</a:t>
            </a:r>
          </a:p>
        </p:txBody>
      </p:sp>
    </p:spTree>
    <p:extLst>
      <p:ext uri="{BB962C8B-B14F-4D97-AF65-F5344CB8AC3E}">
        <p14:creationId xmlns:p14="http://schemas.microsoft.com/office/powerpoint/2010/main" val="178370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411</Words>
  <Application>Microsoft Office PowerPoint</Application>
  <PresentationFormat>Custom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Analyzing Amazon Sales data</vt:lpstr>
      <vt:lpstr>Objective</vt:lpstr>
      <vt:lpstr>What I have learnt from this data</vt:lpstr>
      <vt:lpstr>Data Preprocessing:</vt:lpstr>
      <vt:lpstr>Exploratory data Analysis</vt:lpstr>
      <vt:lpstr>Predictive Analytics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Amazon Sales data</dc:title>
  <dc:creator>Gaurav Kumar</dc:creator>
  <cp:lastModifiedBy>Dell</cp:lastModifiedBy>
  <cp:revision>13</cp:revision>
  <cp:lastPrinted>2023-05-10T06:40:27Z</cp:lastPrinted>
  <dcterms:created xsi:type="dcterms:W3CDTF">2023-05-10T06:10:59Z</dcterms:created>
  <dcterms:modified xsi:type="dcterms:W3CDTF">2023-05-12T11:32:22Z</dcterms:modified>
</cp:coreProperties>
</file>