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5EDD9-CAE1-4921-ADB7-FE9DEB1B920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97F127-BB3D-4D4C-8536-5357B4A365A3}">
      <dgm:prSet/>
      <dgm:spPr/>
      <dgm:t>
        <a:bodyPr/>
        <a:lstStyle/>
        <a:p>
          <a:r>
            <a:rPr lang="en-IN"/>
            <a:t>Plotting the heatmap to check the correlation between each variable</a:t>
          </a:r>
          <a:endParaRPr lang="en-US"/>
        </a:p>
      </dgm:t>
    </dgm:pt>
    <dgm:pt modelId="{53923E16-34A9-48FD-86E9-017677FE1557}" type="parTrans" cxnId="{9AC913AD-B6BA-4287-A890-27E79D5C8B26}">
      <dgm:prSet/>
      <dgm:spPr/>
      <dgm:t>
        <a:bodyPr/>
        <a:lstStyle/>
        <a:p>
          <a:endParaRPr lang="en-US"/>
        </a:p>
      </dgm:t>
    </dgm:pt>
    <dgm:pt modelId="{38CD6FB2-1124-4DFE-A96E-DF240B289B05}" type="sibTrans" cxnId="{9AC913AD-B6BA-4287-A890-27E79D5C8B26}">
      <dgm:prSet/>
      <dgm:spPr/>
      <dgm:t>
        <a:bodyPr/>
        <a:lstStyle/>
        <a:p>
          <a:endParaRPr lang="en-US"/>
        </a:p>
      </dgm:t>
    </dgm:pt>
    <dgm:pt modelId="{2FE88B16-3821-4D19-BE04-9F1553583886}">
      <dgm:prSet/>
      <dgm:spPr/>
      <dgm:t>
        <a:bodyPr/>
        <a:lstStyle/>
        <a:p>
          <a:r>
            <a:rPr lang="en-IN"/>
            <a:t>Plotting the boxplot to check outliers</a:t>
          </a:r>
          <a:endParaRPr lang="en-US"/>
        </a:p>
      </dgm:t>
    </dgm:pt>
    <dgm:pt modelId="{56F613C6-DA99-42C0-965B-C65837A89122}" type="parTrans" cxnId="{377D4442-4F6F-4180-83E4-23A13D3E0A3E}">
      <dgm:prSet/>
      <dgm:spPr/>
      <dgm:t>
        <a:bodyPr/>
        <a:lstStyle/>
        <a:p>
          <a:endParaRPr lang="en-US"/>
        </a:p>
      </dgm:t>
    </dgm:pt>
    <dgm:pt modelId="{00FDF796-518B-46CC-8D4E-69747F6325A8}" type="sibTrans" cxnId="{377D4442-4F6F-4180-83E4-23A13D3E0A3E}">
      <dgm:prSet/>
      <dgm:spPr/>
      <dgm:t>
        <a:bodyPr/>
        <a:lstStyle/>
        <a:p>
          <a:endParaRPr lang="en-US"/>
        </a:p>
      </dgm:t>
    </dgm:pt>
    <dgm:pt modelId="{4B061F23-2C85-4B8C-8C97-16D722A1FE19}">
      <dgm:prSet/>
      <dgm:spPr/>
      <dgm:t>
        <a:bodyPr/>
        <a:lstStyle/>
        <a:p>
          <a:r>
            <a:rPr lang="en-IN"/>
            <a:t>Then I did a bivariate analysis between two variables to know the production</a:t>
          </a:r>
          <a:endParaRPr lang="en-US"/>
        </a:p>
      </dgm:t>
    </dgm:pt>
    <dgm:pt modelId="{484D2E37-82D0-4327-9F41-1052D7D7B09C}" type="parTrans" cxnId="{F0DECB9E-5C1F-455C-8C5F-81A3BA8CDA33}">
      <dgm:prSet/>
      <dgm:spPr/>
      <dgm:t>
        <a:bodyPr/>
        <a:lstStyle/>
        <a:p>
          <a:endParaRPr lang="en-US"/>
        </a:p>
      </dgm:t>
    </dgm:pt>
    <dgm:pt modelId="{D11303A6-B697-4DFE-87D1-6C73CC7309A5}" type="sibTrans" cxnId="{F0DECB9E-5C1F-455C-8C5F-81A3BA8CDA33}">
      <dgm:prSet/>
      <dgm:spPr/>
      <dgm:t>
        <a:bodyPr/>
        <a:lstStyle/>
        <a:p>
          <a:endParaRPr lang="en-US"/>
        </a:p>
      </dgm:t>
    </dgm:pt>
    <dgm:pt modelId="{DCF25405-442A-4D8F-8AB3-1B9F69DEA844}">
      <dgm:prSet/>
      <dgm:spPr/>
      <dgm:t>
        <a:bodyPr/>
        <a:lstStyle/>
        <a:p>
          <a:r>
            <a:rPr lang="en-IN"/>
            <a:t>Then I distributed the state between different zones</a:t>
          </a:r>
          <a:endParaRPr lang="en-US"/>
        </a:p>
      </dgm:t>
    </dgm:pt>
    <dgm:pt modelId="{AB3E82D8-C256-4BEE-9513-85B01115F680}" type="parTrans" cxnId="{DE0D54D6-4277-4026-B3C4-7351DC086A1D}">
      <dgm:prSet/>
      <dgm:spPr/>
      <dgm:t>
        <a:bodyPr/>
        <a:lstStyle/>
        <a:p>
          <a:endParaRPr lang="en-US"/>
        </a:p>
      </dgm:t>
    </dgm:pt>
    <dgm:pt modelId="{7846248C-E228-4092-BAE9-4A8742D05DC5}" type="sibTrans" cxnId="{DE0D54D6-4277-4026-B3C4-7351DC086A1D}">
      <dgm:prSet/>
      <dgm:spPr/>
      <dgm:t>
        <a:bodyPr/>
        <a:lstStyle/>
        <a:p>
          <a:endParaRPr lang="en-US"/>
        </a:p>
      </dgm:t>
    </dgm:pt>
    <dgm:pt modelId="{AEDB8FA7-BD44-4D98-8A41-B2288AF65499}">
      <dgm:prSet/>
      <dgm:spPr/>
      <dgm:t>
        <a:bodyPr/>
        <a:lstStyle/>
        <a:p>
          <a:r>
            <a:rPr lang="en-IN"/>
            <a:t>After that I applied pie chart and barplot on different crops to know the production and profits.</a:t>
          </a:r>
          <a:endParaRPr lang="en-US"/>
        </a:p>
      </dgm:t>
    </dgm:pt>
    <dgm:pt modelId="{19E04E15-010A-4738-B9F6-6BE910EF235B}" type="parTrans" cxnId="{1AFDA5DE-F405-4E02-8EA9-EEF5C9927165}">
      <dgm:prSet/>
      <dgm:spPr/>
      <dgm:t>
        <a:bodyPr/>
        <a:lstStyle/>
        <a:p>
          <a:endParaRPr lang="en-US"/>
        </a:p>
      </dgm:t>
    </dgm:pt>
    <dgm:pt modelId="{0316C4BD-7D08-4CA0-9A33-1D41C986F075}" type="sibTrans" cxnId="{1AFDA5DE-F405-4E02-8EA9-EEF5C9927165}">
      <dgm:prSet/>
      <dgm:spPr/>
      <dgm:t>
        <a:bodyPr/>
        <a:lstStyle/>
        <a:p>
          <a:endParaRPr lang="en-US"/>
        </a:p>
      </dgm:t>
    </dgm:pt>
    <dgm:pt modelId="{E936561F-61D3-491F-9124-B4BA79444D3E}" type="pres">
      <dgm:prSet presAssocID="{2CE5EDD9-CAE1-4921-ADB7-FE9DEB1B92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6F0FA55-84CC-4874-9E9C-AF7B65291D71}" type="pres">
      <dgm:prSet presAssocID="{0E97F127-BB3D-4D4C-8536-5357B4A365A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39F5A5-6247-499D-B7CC-E6E3B8E5903F}" type="pres">
      <dgm:prSet presAssocID="{38CD6FB2-1124-4DFE-A96E-DF240B289B05}" presName="spacer" presStyleCnt="0"/>
      <dgm:spPr/>
    </dgm:pt>
    <dgm:pt modelId="{1499D8A6-2020-403E-B11B-A4CDC08E68AD}" type="pres">
      <dgm:prSet presAssocID="{2FE88B16-3821-4D19-BE04-9F155358388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0DB8BD-A268-439C-BB67-7A8043D3BA13}" type="pres">
      <dgm:prSet presAssocID="{00FDF796-518B-46CC-8D4E-69747F6325A8}" presName="spacer" presStyleCnt="0"/>
      <dgm:spPr/>
    </dgm:pt>
    <dgm:pt modelId="{8D694853-2FED-4BBA-939C-22B869F46032}" type="pres">
      <dgm:prSet presAssocID="{4B061F23-2C85-4B8C-8C97-16D722A1FE1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7EA4F4-FAC4-4613-9EA6-87812B5A36F5}" type="pres">
      <dgm:prSet presAssocID="{D11303A6-B697-4DFE-87D1-6C73CC7309A5}" presName="spacer" presStyleCnt="0"/>
      <dgm:spPr/>
    </dgm:pt>
    <dgm:pt modelId="{618FE861-30B6-4324-88C2-517A1E41476C}" type="pres">
      <dgm:prSet presAssocID="{DCF25405-442A-4D8F-8AB3-1B9F69DEA84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6A0569-F603-4040-AD9D-B008602886AB}" type="pres">
      <dgm:prSet presAssocID="{7846248C-E228-4092-BAE9-4A8742D05DC5}" presName="spacer" presStyleCnt="0"/>
      <dgm:spPr/>
    </dgm:pt>
    <dgm:pt modelId="{DB6BD01E-AB1D-4E5E-8FAC-541A2D6001EB}" type="pres">
      <dgm:prSet presAssocID="{AEDB8FA7-BD44-4D98-8A41-B2288AF6549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4E2742-4DB8-473F-912E-2D439F3AB269}" type="presOf" srcId="{2FE88B16-3821-4D19-BE04-9F1553583886}" destId="{1499D8A6-2020-403E-B11B-A4CDC08E68AD}" srcOrd="0" destOrd="0" presId="urn:microsoft.com/office/officeart/2005/8/layout/vList2"/>
    <dgm:cxn modelId="{9AC913AD-B6BA-4287-A890-27E79D5C8B26}" srcId="{2CE5EDD9-CAE1-4921-ADB7-FE9DEB1B9209}" destId="{0E97F127-BB3D-4D4C-8536-5357B4A365A3}" srcOrd="0" destOrd="0" parTransId="{53923E16-34A9-48FD-86E9-017677FE1557}" sibTransId="{38CD6FB2-1124-4DFE-A96E-DF240B289B05}"/>
    <dgm:cxn modelId="{1AFDA5DE-F405-4E02-8EA9-EEF5C9927165}" srcId="{2CE5EDD9-CAE1-4921-ADB7-FE9DEB1B9209}" destId="{AEDB8FA7-BD44-4D98-8A41-B2288AF65499}" srcOrd="4" destOrd="0" parTransId="{19E04E15-010A-4738-B9F6-6BE910EF235B}" sibTransId="{0316C4BD-7D08-4CA0-9A33-1D41C986F075}"/>
    <dgm:cxn modelId="{F0DECB9E-5C1F-455C-8C5F-81A3BA8CDA33}" srcId="{2CE5EDD9-CAE1-4921-ADB7-FE9DEB1B9209}" destId="{4B061F23-2C85-4B8C-8C97-16D722A1FE19}" srcOrd="2" destOrd="0" parTransId="{484D2E37-82D0-4327-9F41-1052D7D7B09C}" sibTransId="{D11303A6-B697-4DFE-87D1-6C73CC7309A5}"/>
    <dgm:cxn modelId="{3F4ECCF0-8FBE-450D-8BA3-231A5626A066}" type="presOf" srcId="{0E97F127-BB3D-4D4C-8536-5357B4A365A3}" destId="{66F0FA55-84CC-4874-9E9C-AF7B65291D71}" srcOrd="0" destOrd="0" presId="urn:microsoft.com/office/officeart/2005/8/layout/vList2"/>
    <dgm:cxn modelId="{377D4442-4F6F-4180-83E4-23A13D3E0A3E}" srcId="{2CE5EDD9-CAE1-4921-ADB7-FE9DEB1B9209}" destId="{2FE88B16-3821-4D19-BE04-9F1553583886}" srcOrd="1" destOrd="0" parTransId="{56F613C6-DA99-42C0-965B-C65837A89122}" sibTransId="{00FDF796-518B-46CC-8D4E-69747F6325A8}"/>
    <dgm:cxn modelId="{B99FFCDC-D325-454D-B62D-859F8DF6D9CF}" type="presOf" srcId="{DCF25405-442A-4D8F-8AB3-1B9F69DEA844}" destId="{618FE861-30B6-4324-88C2-517A1E41476C}" srcOrd="0" destOrd="0" presId="urn:microsoft.com/office/officeart/2005/8/layout/vList2"/>
    <dgm:cxn modelId="{1AAF26B2-69C7-4E66-8993-539E45101B97}" type="presOf" srcId="{4B061F23-2C85-4B8C-8C97-16D722A1FE19}" destId="{8D694853-2FED-4BBA-939C-22B869F46032}" srcOrd="0" destOrd="0" presId="urn:microsoft.com/office/officeart/2005/8/layout/vList2"/>
    <dgm:cxn modelId="{D9224B99-43E6-43CC-84E6-03D5051D8A8B}" type="presOf" srcId="{2CE5EDD9-CAE1-4921-ADB7-FE9DEB1B9209}" destId="{E936561F-61D3-491F-9124-B4BA79444D3E}" srcOrd="0" destOrd="0" presId="urn:microsoft.com/office/officeart/2005/8/layout/vList2"/>
    <dgm:cxn modelId="{1CC22E0B-CA7D-4CE3-AF2D-FE69E6A4DCB6}" type="presOf" srcId="{AEDB8FA7-BD44-4D98-8A41-B2288AF65499}" destId="{DB6BD01E-AB1D-4E5E-8FAC-541A2D6001EB}" srcOrd="0" destOrd="0" presId="urn:microsoft.com/office/officeart/2005/8/layout/vList2"/>
    <dgm:cxn modelId="{DE0D54D6-4277-4026-B3C4-7351DC086A1D}" srcId="{2CE5EDD9-CAE1-4921-ADB7-FE9DEB1B9209}" destId="{DCF25405-442A-4D8F-8AB3-1B9F69DEA844}" srcOrd="3" destOrd="0" parTransId="{AB3E82D8-C256-4BEE-9513-85B01115F680}" sibTransId="{7846248C-E228-4092-BAE9-4A8742D05DC5}"/>
    <dgm:cxn modelId="{A1CE9F0A-A1DE-47B1-A81F-F0641805BAB1}" type="presParOf" srcId="{E936561F-61D3-491F-9124-B4BA79444D3E}" destId="{66F0FA55-84CC-4874-9E9C-AF7B65291D71}" srcOrd="0" destOrd="0" presId="urn:microsoft.com/office/officeart/2005/8/layout/vList2"/>
    <dgm:cxn modelId="{08824E09-E5C6-4363-A7B8-6FEC42C5CED8}" type="presParOf" srcId="{E936561F-61D3-491F-9124-B4BA79444D3E}" destId="{FA39F5A5-6247-499D-B7CC-E6E3B8E5903F}" srcOrd="1" destOrd="0" presId="urn:microsoft.com/office/officeart/2005/8/layout/vList2"/>
    <dgm:cxn modelId="{434F2F0C-DB1E-4EDE-BEDF-5DF32C3B6542}" type="presParOf" srcId="{E936561F-61D3-491F-9124-B4BA79444D3E}" destId="{1499D8A6-2020-403E-B11B-A4CDC08E68AD}" srcOrd="2" destOrd="0" presId="urn:microsoft.com/office/officeart/2005/8/layout/vList2"/>
    <dgm:cxn modelId="{6E5CBD5B-215F-4F8F-8F0D-B3BB50A64EC1}" type="presParOf" srcId="{E936561F-61D3-491F-9124-B4BA79444D3E}" destId="{530DB8BD-A268-439C-BB67-7A8043D3BA13}" srcOrd="3" destOrd="0" presId="urn:microsoft.com/office/officeart/2005/8/layout/vList2"/>
    <dgm:cxn modelId="{3F483C13-BD22-4884-ABDA-33BC74A1E1D9}" type="presParOf" srcId="{E936561F-61D3-491F-9124-B4BA79444D3E}" destId="{8D694853-2FED-4BBA-939C-22B869F46032}" srcOrd="4" destOrd="0" presId="urn:microsoft.com/office/officeart/2005/8/layout/vList2"/>
    <dgm:cxn modelId="{E36CCA96-6CCB-4F5D-904D-2E5CCD666018}" type="presParOf" srcId="{E936561F-61D3-491F-9124-B4BA79444D3E}" destId="{D57EA4F4-FAC4-4613-9EA6-87812B5A36F5}" srcOrd="5" destOrd="0" presId="urn:microsoft.com/office/officeart/2005/8/layout/vList2"/>
    <dgm:cxn modelId="{2DA2BBBD-A017-46AF-9F3E-9FC43590C9AF}" type="presParOf" srcId="{E936561F-61D3-491F-9124-B4BA79444D3E}" destId="{618FE861-30B6-4324-88C2-517A1E41476C}" srcOrd="6" destOrd="0" presId="urn:microsoft.com/office/officeart/2005/8/layout/vList2"/>
    <dgm:cxn modelId="{717BD583-EBF0-43F0-B496-13A42B3F76BF}" type="presParOf" srcId="{E936561F-61D3-491F-9124-B4BA79444D3E}" destId="{516A0569-F603-4040-AD9D-B008602886AB}" srcOrd="7" destOrd="0" presId="urn:microsoft.com/office/officeart/2005/8/layout/vList2"/>
    <dgm:cxn modelId="{225D96AC-CEB5-4F5D-9DD6-CF34C1CE7EF7}" type="presParOf" srcId="{E936561F-61D3-491F-9124-B4BA79444D3E}" destId="{DB6BD01E-AB1D-4E5E-8FAC-541A2D6001E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0FA55-84CC-4874-9E9C-AF7B65291D71}">
      <dsp:nvSpPr>
        <dsp:cNvPr id="0" name=""/>
        <dsp:cNvSpPr/>
      </dsp:nvSpPr>
      <dsp:spPr>
        <a:xfrm>
          <a:off x="0" y="301978"/>
          <a:ext cx="7559504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Plotting the heatmap to check the correlation between each variable</a:t>
          </a:r>
          <a:endParaRPr lang="en-US" sz="2700" kern="1200"/>
        </a:p>
      </dsp:txBody>
      <dsp:txXfrm>
        <a:off x="52431" y="354409"/>
        <a:ext cx="7454642" cy="969198"/>
      </dsp:txXfrm>
    </dsp:sp>
    <dsp:sp modelId="{1499D8A6-2020-403E-B11B-A4CDC08E68AD}">
      <dsp:nvSpPr>
        <dsp:cNvPr id="0" name=""/>
        <dsp:cNvSpPr/>
      </dsp:nvSpPr>
      <dsp:spPr>
        <a:xfrm>
          <a:off x="0" y="1453798"/>
          <a:ext cx="7559504" cy="10740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Plotting the boxplot to check outliers</a:t>
          </a:r>
          <a:endParaRPr lang="en-US" sz="2700" kern="1200"/>
        </a:p>
      </dsp:txBody>
      <dsp:txXfrm>
        <a:off x="52431" y="1506229"/>
        <a:ext cx="7454642" cy="969198"/>
      </dsp:txXfrm>
    </dsp:sp>
    <dsp:sp modelId="{8D694853-2FED-4BBA-939C-22B869F46032}">
      <dsp:nvSpPr>
        <dsp:cNvPr id="0" name=""/>
        <dsp:cNvSpPr/>
      </dsp:nvSpPr>
      <dsp:spPr>
        <a:xfrm>
          <a:off x="0" y="2605618"/>
          <a:ext cx="7559504" cy="10740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Then I did a bivariate analysis between two variables to know the production</a:t>
          </a:r>
          <a:endParaRPr lang="en-US" sz="2700" kern="1200"/>
        </a:p>
      </dsp:txBody>
      <dsp:txXfrm>
        <a:off x="52431" y="2658049"/>
        <a:ext cx="7454642" cy="969198"/>
      </dsp:txXfrm>
    </dsp:sp>
    <dsp:sp modelId="{618FE861-30B6-4324-88C2-517A1E41476C}">
      <dsp:nvSpPr>
        <dsp:cNvPr id="0" name=""/>
        <dsp:cNvSpPr/>
      </dsp:nvSpPr>
      <dsp:spPr>
        <a:xfrm>
          <a:off x="0" y="3757438"/>
          <a:ext cx="7559504" cy="10740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Then I distributed the state between different zones</a:t>
          </a:r>
          <a:endParaRPr lang="en-US" sz="2700" kern="1200"/>
        </a:p>
      </dsp:txBody>
      <dsp:txXfrm>
        <a:off x="52431" y="3809869"/>
        <a:ext cx="7454642" cy="969198"/>
      </dsp:txXfrm>
    </dsp:sp>
    <dsp:sp modelId="{DB6BD01E-AB1D-4E5E-8FAC-541A2D6001EB}">
      <dsp:nvSpPr>
        <dsp:cNvPr id="0" name=""/>
        <dsp:cNvSpPr/>
      </dsp:nvSpPr>
      <dsp:spPr>
        <a:xfrm>
          <a:off x="0" y="4909258"/>
          <a:ext cx="7559504" cy="1074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kern="1200"/>
            <a:t>After that I applied pie chart and barplot on different crops to know the production and profits.</a:t>
          </a:r>
          <a:endParaRPr lang="en-US" sz="2700" kern="1200"/>
        </a:p>
      </dsp:txBody>
      <dsp:txXfrm>
        <a:off x="52431" y="4961689"/>
        <a:ext cx="7454642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5C9D5-7B5D-451C-C4A9-9CB2A6846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98A5A5-8B89-2AAA-F3F1-88BCDF36E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CCAF36-95E0-657A-2762-A97B1440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A3023B-6A08-66A8-7C50-EB5B6583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593479-B280-A742-243E-75D4594A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E71C49-89A6-E244-C621-E6C28AA5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2FBB9A-5F65-4420-5AA7-E1052DE8B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7DBBF1-BE7D-C8ED-6388-53AD5C03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9EF8D-FBD3-7067-6C35-31596B1C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E85736-2E00-24A6-1788-340CE9B6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17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90AF960-227A-8028-A1F4-CA92D4BC7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F21138-1B78-AC9D-6CE5-C253971B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4315C6-5395-CB56-3F86-C2AB54D2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1EC932-E68A-7818-DB3E-2F57DA75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9C4495-D5E8-AF9E-5A4A-16A2C328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809BE-EB5C-9690-F762-83B3924E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403E76-DCDD-DAE8-71B3-FC1FE328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B7B9F6-FC2D-94C4-E494-50063A16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99462A-2AFD-6C34-D306-C9209F6C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FE9C12-30D4-D488-05BE-94E03655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2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6265E-0418-69CB-E3FA-5E17D614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C4BEC3-DFCE-2AA2-045F-3C12FDFC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98DAFC-284C-A647-232D-56AA3637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4437D5-2045-F905-517C-63183811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AB8B3C-7027-8E6B-755F-CC5366E8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8AFAE-7783-D41C-FF91-BC07610A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CD5799-C38C-1441-2661-6E7A7E3E8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B5F22A-22E0-289D-FD47-6981E896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8A5D9A-C53E-8E04-8138-2AA94491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5274BB-8542-3653-E13B-53D0D8A3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4BE71C-7D93-223B-833E-704F701C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1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A3EBA-2705-362A-0409-2AD7559E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4ED267-F90C-776D-7DC5-D87924F6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7EF71C-F744-AAB2-0394-DE452C37B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83748D-66E2-7F36-4936-C611EE66F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508D0C1-7617-20D5-3939-596600E28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43650B-1C3F-4D16-6F64-370C4DAC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CE9A2AA-FE24-B83B-300E-2DD874A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DCE3BC-4A66-EDB0-B952-84FEC3B7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8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4E3D6-2652-7695-F894-89CA3B2F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A53965-203F-C337-8E7E-2CCDE33E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DD15DF-F318-324E-687F-DB8DD6D9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1BA617-93E3-DCD7-F0F0-D862B533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1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ABB2BF-B8AB-5F44-D97C-4E28B683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581787-5BF2-8959-B67E-0788504C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E3267F-1696-6AAB-D9AE-24501E26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2B2EC-DCFE-54E9-DB24-64A9001D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D47719-4487-2FD6-B854-45970D67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2869EE-1737-4E3D-D78E-C4FF9778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2455E1-8A1B-032A-E383-A2EB26D5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B3E269-A5D8-3A5C-27B8-5A3DCFC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1206D8-BEB2-002C-BCBE-280EE715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4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FBEF88-E4F4-FE9B-1C58-ACD19316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F1EAC2-BA43-38F2-C1A3-AB6FAB62F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8466DA-ACAA-E1C8-AE3B-3339847DA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9EBCD4-9B08-1BCA-5FAA-6BD369B2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2C7E5B-FF21-EA2C-982A-AAEFF5DC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01F15E-C6FC-9016-2DF5-F7E4C1AB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2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33B4B04-4CDF-CB53-BF79-2DD1FFDD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C5D610-6E68-F0C8-BAC4-42CF3BF2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056D8F-D9F3-EFA9-244C-EE3FE04D8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37D4E-A11B-4453-9E30-CA7F7703EF6E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F545FC-1E32-F2C1-CC1C-1BED0D670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2662DA-27FE-FB08-CD18-4DB83ACCA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FFF1-3617-4543-9B5D-1F5C41BB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ropProductionAnalysisinIndia1997-2014_16834028139020/cropvsprodandarea?:language=en-US&amp;:display_count=n&amp;:origin=viz_share_link" TargetMode="External"/><Relationship Id="rId2" Type="http://schemas.openxmlformats.org/officeDocument/2006/relationships/hyperlink" Target="https://colab.research.google.com/drive/1FqCfuR32wMAl9S6O0IsjSE1j195W7Xg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xmlns="" id="{C7D023E4-8DE1-436E-9847-ED6A4B4B04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xmlns="" id="{6BE11944-ED05-4FE9-9927-06C110BB3A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2812508-238C-4BCD-BDD3-25C99C5CA2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xmlns="" id="{EA98B5EE-6906-45B1-8691-D06F06B6C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xmlns="" id="{3CB4D77E-DA74-4797-88E4-C7D817D315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3F5E015-E085-4624-B431-B424144486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4DDB60AE-8B9C-4BA0-93DC-F8C9EBF6D8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F247760-BE07-41A2-969E-570081E65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7A70BD2-76FC-4BDD-9E64-3B93D5EF3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ADD9643-5489-42CB-9762-FBAC2AAE9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9A2C16E-2745-4E3D-BECC-D66755221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2E5A063-571D-4461-9869-B3E93F6E69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366019AD-E33B-4DBF-BAD3-AE361160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4FA4FD-5733-FCC0-09E3-19E87846A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9725730" cy="2226769"/>
          </a:xfrm>
        </p:spPr>
        <p:txBody>
          <a:bodyPr anchor="ctr">
            <a:normAutofit/>
          </a:bodyPr>
          <a:lstStyle/>
          <a:p>
            <a:pPr algn="l"/>
            <a:r>
              <a:rPr lang="en-IN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Production Analysis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2B9710-B478-4645-269C-F078D561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9725730" cy="2487212"/>
          </a:xfrm>
        </p:spPr>
        <p:txBody>
          <a:bodyPr anchor="ctr">
            <a:normAutofit/>
          </a:bodyPr>
          <a:lstStyle/>
          <a:p>
            <a:pPr algn="l"/>
            <a:r>
              <a:rPr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Gaurav Kumar Gautam</a:t>
            </a:r>
          </a:p>
        </p:txBody>
      </p:sp>
    </p:spTree>
    <p:extLst>
      <p:ext uri="{BB962C8B-B14F-4D97-AF65-F5344CB8AC3E}">
        <p14:creationId xmlns:p14="http://schemas.microsoft.com/office/powerpoint/2010/main" val="20821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ACA12D-FE98-CD9A-4D7B-C796F6DB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644" r="48243" b="10051"/>
          <a:stretch/>
        </p:blipFill>
        <p:spPr>
          <a:xfrm>
            <a:off x="2127985" y="216266"/>
            <a:ext cx="8274971" cy="53761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D09DD1-1109-A524-C3B8-862C78B92C0E}"/>
              </a:ext>
            </a:extLst>
          </p:cNvPr>
          <p:cNvSpPr txBox="1"/>
          <p:nvPr/>
        </p:nvSpPr>
        <p:spPr>
          <a:xfrm>
            <a:off x="2570922" y="6268278"/>
            <a:ext cx="687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proportions of crops of India</a:t>
            </a:r>
          </a:p>
        </p:txBody>
      </p:sp>
    </p:spTree>
    <p:extLst>
      <p:ext uri="{BB962C8B-B14F-4D97-AF65-F5344CB8AC3E}">
        <p14:creationId xmlns:p14="http://schemas.microsoft.com/office/powerpoint/2010/main" val="9733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65C31A-509C-98FD-F5E6-C254C7D87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4" t="42663" r="53154" b="9911"/>
          <a:stretch/>
        </p:blipFill>
        <p:spPr>
          <a:xfrm>
            <a:off x="1465792" y="381662"/>
            <a:ext cx="9260416" cy="5783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466C53-2836-9189-22A6-4A8FB696F540}"/>
              </a:ext>
            </a:extLst>
          </p:cNvPr>
          <p:cNvSpPr txBox="1"/>
          <p:nvPr/>
        </p:nvSpPr>
        <p:spPr>
          <a:xfrm>
            <a:off x="3405809" y="6294783"/>
            <a:ext cx="658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Vs Season</a:t>
            </a:r>
          </a:p>
        </p:txBody>
      </p:sp>
    </p:spTree>
    <p:extLst>
      <p:ext uri="{BB962C8B-B14F-4D97-AF65-F5344CB8AC3E}">
        <p14:creationId xmlns:p14="http://schemas.microsoft.com/office/powerpoint/2010/main" val="2808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E1025-EA85-4044-6976-6B366C31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748462-0B19-0507-90E8-05D88769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India’s agriculture overview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in India’s largest economic sector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 the development of the nation and economy due to its enormous size.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Rice and wheat are among the most important crops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has a major portion of the Indian economy and employs a large section of society. 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inefficient and unscientific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Problems can be solved by proper analysis of the agricultural data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6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66D9E-B623-7A4D-CDBD-40EF4272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C38A33-1C04-47BF-5B1B-F6341FC8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trends in crops in terms of production, area, etc. over the years and studying the reasons behind the changing trends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how different factors that affect production are related to each other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crops that do not follow the general trends and show an abnormal trend such as a reduction in production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similar crops and similar states based on various factors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of crops that might be rarely produced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NoteBook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colab.research.google.com/drive/1FqCfuR32wMAl9S6O0IsjSE1j195W7Xg9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Tableau Link: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  <a:hlinkClick r:id="rId3"/>
              </a:rPr>
              <a:t>https://public.tableau.com/views/CropProductionAnalysisinIndia1997-2014_16834028139020/cropvsprodandarea?:language=en-US&amp;:display_count=n&amp;: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origin=viz_share_link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4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8A1BA-C62E-B272-4AFE-FA7D6970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54E07-27FA-E2E6-74A8-CBE0112F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needed to be cleaned in the beginning. The challenges faced while cleaning the data are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databases obtained were composed of data from different years, which were not the same across databases.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 of some crops were not present in all the databases.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also contained a lot of missing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of varying formats.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naming conventions of crops and states were not the same across databases.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units of measurement were different in different databases.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7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xmlns="" id="{CB49665F-0298-4449-8D2D-209989CB9E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xmlns="" id="{A71EEC14-174A-46FA-B046-474750457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EB6CB95-E653-4C6C-AE51-62FD848E8D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xmlns="" id="{BDD3CB8E-ABA7-4F37-BB2C-64FFD19813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xmlns="" id="{C2CA788A-B2FD-494C-BED0-83E31F6DF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3F5E015-E085-4624-B431-B424144486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DDB60AE-8B9C-4BA0-93DC-F8C9EBF6D8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F247760-BE07-41A2-969E-570081E65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7A70BD2-76FC-4BDD-9E64-3B93D5EF3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ADD9643-5489-42CB-9762-FBAC2AAE9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9A2C16E-2745-4E3D-BECC-D66755221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2E5A063-571D-4461-9869-B3E93F6E69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66019AD-E33B-4DBF-BAD3-AE361160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967BF-DB8B-F35C-CF44-63F8A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IN"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FE1C462-1300-0583-CBF8-A79FDF914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937336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92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11BA5-64EE-6181-38CF-3AB60505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F2098E-B829-9BBE-FD52-0D43E646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highly produced crop in India is Sugarcane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is the second-largest producer of this popular cash crop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crops which are highly produced in the country include rice, wheat, cotton, etc.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that most of the agricultural area in India is still depending on monsoon rainfall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can have a direct or indirect impact on the area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plots we can see a dependence between area and rainfall in the states like Bihar, Haryana, Madhya Pradesh, Rajasthan, and Telangana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can affect the production of crops in a great way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plots we can see in states like Chhattisgarh, Gujarat, Jharkhand, Karnataka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(where the major crop is rice and sugarcane) increased rainfall is leading to increased production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Haryana, Uttar Pradesh, Rajasthan(major crop is wheat) increased rainfall is showing to have negative impact on production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6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C1C1573-A45F-4F71-F5D0-9C11BEF4B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0" t="21087" r="46746" b="19220"/>
          <a:stretch/>
        </p:blipFill>
        <p:spPr>
          <a:xfrm>
            <a:off x="1510749" y="235225"/>
            <a:ext cx="8892208" cy="55884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9DDCFD-AFC6-9B5F-E898-850BAE534D16}"/>
              </a:ext>
            </a:extLst>
          </p:cNvPr>
          <p:cNvSpPr txBox="1"/>
          <p:nvPr/>
        </p:nvSpPr>
        <p:spPr>
          <a:xfrm>
            <a:off x="2504661" y="5823629"/>
            <a:ext cx="769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Zone-wise production, South-zone has a maximum production</a:t>
            </a:r>
          </a:p>
        </p:txBody>
      </p:sp>
    </p:spTree>
    <p:extLst>
      <p:ext uri="{BB962C8B-B14F-4D97-AF65-F5344CB8AC3E}">
        <p14:creationId xmlns:p14="http://schemas.microsoft.com/office/powerpoint/2010/main" val="102115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08B4980-8D5A-0383-E5F4-135925A1E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t="26609" r="46346" b="14239"/>
          <a:stretch/>
        </p:blipFill>
        <p:spPr>
          <a:xfrm>
            <a:off x="1501777" y="158830"/>
            <a:ext cx="9188445" cy="5964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B9A31E-C7BE-B16B-4ED3-3E8D0C45EBD2}"/>
              </a:ext>
            </a:extLst>
          </p:cNvPr>
          <p:cNvSpPr txBox="1"/>
          <p:nvPr/>
        </p:nvSpPr>
        <p:spPr>
          <a:xfrm>
            <a:off x="3750365" y="6123573"/>
            <a:ext cx="538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Crops Vs Production</a:t>
            </a:r>
          </a:p>
        </p:txBody>
      </p:sp>
    </p:spTree>
    <p:extLst>
      <p:ext uri="{BB962C8B-B14F-4D97-AF65-F5344CB8AC3E}">
        <p14:creationId xmlns:p14="http://schemas.microsoft.com/office/powerpoint/2010/main" val="116052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498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Crop Production Analysis in India</vt:lpstr>
      <vt:lpstr>Introduction</vt:lpstr>
      <vt:lpstr>Problem Statement</vt:lpstr>
      <vt:lpstr>Links</vt:lpstr>
      <vt:lpstr>Data Cleaning</vt:lpstr>
      <vt:lpstr>Exploratory data Analysis</vt:lpstr>
      <vt:lpstr>Observations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 in India</dc:title>
  <dc:creator>Gaurav Kumar</dc:creator>
  <cp:lastModifiedBy>Dell</cp:lastModifiedBy>
  <cp:revision>15</cp:revision>
  <dcterms:created xsi:type="dcterms:W3CDTF">2023-05-10T06:40:42Z</dcterms:created>
  <dcterms:modified xsi:type="dcterms:W3CDTF">2023-05-12T11:34:55Z</dcterms:modified>
</cp:coreProperties>
</file>