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B7700F-CC69-40D3-B2B1-1CBF0DCD69E1}" type="datetimeFigureOut">
              <a:rPr lang="en-IN" smtClean="0"/>
              <a:t>21-09-2023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C60605-15C5-492E-8FD1-BB802B116B8F}" type="slidenum">
              <a:rPr lang="en-IN" smtClean="0"/>
              <a:t>‹#›</a:t>
            </a:fld>
            <a:endParaRPr lang="en-IN"/>
          </a:p>
        </p:txBody>
      </p:sp>
    </p:spTree>
    <p:extLst>
      <p:ext uri="{BB962C8B-B14F-4D97-AF65-F5344CB8AC3E}">
        <p14:creationId xmlns:p14="http://schemas.microsoft.com/office/powerpoint/2010/main" val="138614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CC60605-15C5-492E-8FD1-BB802B116B8F}" type="slidenum">
              <a:rPr lang="en-IN" smtClean="0"/>
              <a:t>2</a:t>
            </a:fld>
            <a:endParaRPr lang="en-IN"/>
          </a:p>
        </p:txBody>
      </p:sp>
    </p:spTree>
    <p:extLst>
      <p:ext uri="{BB962C8B-B14F-4D97-AF65-F5344CB8AC3E}">
        <p14:creationId xmlns:p14="http://schemas.microsoft.com/office/powerpoint/2010/main" val="89878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CC60605-15C5-492E-8FD1-BB802B116B8F}" type="slidenum">
              <a:rPr lang="en-IN" smtClean="0"/>
              <a:t>6</a:t>
            </a:fld>
            <a:endParaRPr lang="en-IN"/>
          </a:p>
        </p:txBody>
      </p:sp>
    </p:spTree>
    <p:extLst>
      <p:ext uri="{BB962C8B-B14F-4D97-AF65-F5344CB8AC3E}">
        <p14:creationId xmlns:p14="http://schemas.microsoft.com/office/powerpoint/2010/main" val="210889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CC60605-15C5-492E-8FD1-BB802B116B8F}" type="slidenum">
              <a:rPr lang="en-IN" smtClean="0"/>
              <a:t>10</a:t>
            </a:fld>
            <a:endParaRPr lang="en-IN"/>
          </a:p>
        </p:txBody>
      </p:sp>
    </p:spTree>
    <p:extLst>
      <p:ext uri="{BB962C8B-B14F-4D97-AF65-F5344CB8AC3E}">
        <p14:creationId xmlns:p14="http://schemas.microsoft.com/office/powerpoint/2010/main" val="140929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E32E1AB0-4D06-4A20-A3D1-3D39854A0411}" type="datetimeFigureOut">
              <a:rPr lang="en-IN" smtClean="0"/>
              <a:t>21-09-2023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C58B8FE9-44AF-4B77-98CB-741508F88B27}"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2E1AB0-4D06-4A20-A3D1-3D39854A041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B8FE9-44AF-4B77-98CB-741508F88B2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2E1AB0-4D06-4A20-A3D1-3D39854A041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B8FE9-44AF-4B77-98CB-741508F88B2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2E1AB0-4D06-4A20-A3D1-3D39854A041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B8FE9-44AF-4B77-98CB-741508F88B2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32E1AB0-4D06-4A20-A3D1-3D39854A041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C58B8FE9-44AF-4B77-98CB-741508F88B2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2E1AB0-4D06-4A20-A3D1-3D39854A041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B8FE9-44AF-4B77-98CB-741508F88B2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32E1AB0-4D06-4A20-A3D1-3D39854A0411}"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8B8FE9-44AF-4B77-98CB-741508F88B2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2E1AB0-4D06-4A20-A3D1-3D39854A0411}"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8B8FE9-44AF-4B77-98CB-741508F88B2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E1AB0-4D06-4A20-A3D1-3D39854A0411}"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8B8FE9-44AF-4B77-98CB-741508F88B2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2E1AB0-4D06-4A20-A3D1-3D39854A041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B8FE9-44AF-4B77-98CB-741508F88B2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32E1AB0-4D06-4A20-A3D1-3D39854A041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B8FE9-44AF-4B77-98CB-741508F88B2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32E1AB0-4D06-4A20-A3D1-3D39854A0411}" type="datetimeFigureOut">
              <a:rPr lang="en-IN" smtClean="0"/>
              <a:t>21-09-2023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58B8FE9-44AF-4B77-98CB-741508F88B2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124744"/>
            <a:ext cx="7772400" cy="3429000"/>
          </a:xfrm>
          <a:solidFill>
            <a:srgbClr val="00B050"/>
          </a:solidFill>
          <a:scene3d>
            <a:camera prst="obliqueTopLeft"/>
            <a:lightRig rig="threePt" dir="t"/>
          </a:scene3d>
        </p:spPr>
        <p:txBody>
          <a:bodyPr>
            <a:normAutofit fontScale="90000"/>
          </a:bodyPr>
          <a:lstStyle/>
          <a:p>
            <a:r>
              <a:rPr lang="en-US" sz="4400" b="1" dirty="0"/>
              <a:t>World</a:t>
            </a:r>
            <a:r>
              <a:rPr lang="en-US" sz="9600" b="1" dirty="0"/>
              <a:t> </a:t>
            </a:r>
            <a:r>
              <a:rPr lang="en-US" sz="5300" b="1" dirty="0"/>
              <a:t>Economic</a:t>
            </a:r>
            <a:r>
              <a:rPr lang="en-US" sz="9600" b="1" dirty="0"/>
              <a:t> </a:t>
            </a:r>
            <a:r>
              <a:rPr lang="en-US" sz="4900" b="1" dirty="0"/>
              <a:t>Indicator</a:t>
            </a:r>
            <a:r>
              <a:rPr lang="en-US" sz="9600" b="1" dirty="0"/>
              <a:t> </a:t>
            </a:r>
            <a:r>
              <a:rPr lang="en-US" sz="4900" b="1" dirty="0"/>
              <a:t>Project BY Gaurav </a:t>
            </a:r>
            <a:r>
              <a:rPr lang="en-US" sz="4900" b="1" dirty="0" err="1"/>
              <a:t>kumar</a:t>
            </a:r>
            <a:endParaRPr lang="en-IN" sz="4900" dirty="0"/>
          </a:p>
        </p:txBody>
      </p:sp>
    </p:spTree>
    <p:extLst>
      <p:ext uri="{BB962C8B-B14F-4D97-AF65-F5344CB8AC3E}">
        <p14:creationId xmlns:p14="http://schemas.microsoft.com/office/powerpoint/2010/main" val="262126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47664" y="1412776"/>
            <a:ext cx="5256584" cy="2794322"/>
          </a:xfr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a:scene3d>
              <a:camera prst="orthographicFront"/>
              <a:lightRig rig="soft" dir="t">
                <a:rot lat="0" lon="0" rev="16800000"/>
              </a:lightRig>
            </a:scene3d>
            <a:sp3d prstMaterial="softEdge">
              <a:bevelT w="38100" h="38100"/>
            </a:sp3d>
          </a:bodyPr>
          <a:lstStyle/>
          <a:p>
            <a:r>
              <a:rPr lang="en-IN" dirty="0"/>
              <a:t>THANK YOU</a:t>
            </a:r>
          </a:p>
        </p:txBody>
      </p:sp>
    </p:spTree>
    <p:extLst>
      <p:ext uri="{BB962C8B-B14F-4D97-AF65-F5344CB8AC3E}">
        <p14:creationId xmlns:p14="http://schemas.microsoft.com/office/powerpoint/2010/main" val="153127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34" y="188640"/>
            <a:ext cx="8568952" cy="7078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4000" dirty="0">
                <a:solidFill>
                  <a:srgbClr val="92D050"/>
                </a:solidFill>
              </a:rPr>
              <a:t>BUSINESS</a:t>
            </a:r>
            <a:r>
              <a:rPr lang="en-IN" sz="4000" dirty="0">
                <a:solidFill>
                  <a:srgbClr val="FF0000"/>
                </a:solidFill>
              </a:rPr>
              <a:t> PROBLEM</a:t>
            </a:r>
          </a:p>
        </p:txBody>
      </p:sp>
      <p:sp>
        <p:nvSpPr>
          <p:cNvPr id="5" name="TextBox 4"/>
          <p:cNvSpPr txBox="1"/>
          <p:nvPr/>
        </p:nvSpPr>
        <p:spPr>
          <a:xfrm>
            <a:off x="183480" y="897121"/>
            <a:ext cx="8496944" cy="830997"/>
          </a:xfrm>
          <a:prstGeom prst="rect">
            <a:avLst/>
          </a:prstGeom>
          <a:noFill/>
        </p:spPr>
        <p:txBody>
          <a:bodyPr wrap="square" rtlCol="0">
            <a:spAutoFit/>
          </a:bodyPr>
          <a:lstStyle/>
          <a:p>
            <a:r>
              <a:rPr lang="en-US" sz="2400" dirty="0"/>
              <a:t>Analysis on how a country can attain sustainable GDP growth using various </a:t>
            </a:r>
            <a:r>
              <a:rPr lang="en-US" sz="2400" dirty="0" err="1"/>
              <a:t>factorS</a:t>
            </a:r>
            <a:r>
              <a:rPr lang="en-US" sz="2400" dirty="0"/>
              <a:t>.</a:t>
            </a:r>
            <a:endParaRPr lang="en-IN" sz="2400" dirty="0"/>
          </a:p>
        </p:txBody>
      </p:sp>
      <p:sp>
        <p:nvSpPr>
          <p:cNvPr id="10" name="TextBox 9"/>
          <p:cNvSpPr txBox="1"/>
          <p:nvPr/>
        </p:nvSpPr>
        <p:spPr>
          <a:xfrm>
            <a:off x="183480" y="1728118"/>
            <a:ext cx="5256584" cy="707886"/>
          </a:xfrm>
          <a:prstGeom prst="rect">
            <a:avLst/>
          </a:prstGeom>
          <a:noFill/>
        </p:spPr>
        <p:txBody>
          <a:bodyPr wrap="square" rtlCol="0">
            <a:spAutoFit/>
          </a:bodyPr>
          <a:lstStyle/>
          <a:p>
            <a:r>
              <a:rPr lang="en-IN" sz="4000" dirty="0">
                <a:solidFill>
                  <a:srgbClr val="FF0000"/>
                </a:solidFill>
              </a:rPr>
              <a:t>SOLUTION</a:t>
            </a:r>
          </a:p>
        </p:txBody>
      </p:sp>
      <p:sp>
        <p:nvSpPr>
          <p:cNvPr id="11" name="TextBox 10"/>
          <p:cNvSpPr txBox="1"/>
          <p:nvPr/>
        </p:nvSpPr>
        <p:spPr>
          <a:xfrm>
            <a:off x="467544" y="2436004"/>
            <a:ext cx="8212880" cy="707886"/>
          </a:xfrm>
          <a:prstGeom prst="rect">
            <a:avLst/>
          </a:prstGeom>
          <a:noFill/>
        </p:spPr>
        <p:txBody>
          <a:bodyPr wrap="square" rtlCol="0">
            <a:spAutoFit/>
          </a:bodyPr>
          <a:lstStyle/>
          <a:p>
            <a:r>
              <a:rPr lang="en-US" sz="2000" dirty="0"/>
              <a:t>we perform analysis on the data provided and using different methods we try to find the features which can lead to sustainable growth of a country</a:t>
            </a:r>
            <a:endParaRPr lang="en-IN" sz="2000" dirty="0"/>
          </a:p>
        </p:txBody>
      </p:sp>
      <p:sp>
        <p:nvSpPr>
          <p:cNvPr id="12" name="TextBox 11"/>
          <p:cNvSpPr txBox="1"/>
          <p:nvPr/>
        </p:nvSpPr>
        <p:spPr>
          <a:xfrm>
            <a:off x="291492" y="3329390"/>
            <a:ext cx="5040560" cy="769441"/>
          </a:xfrm>
          <a:prstGeom prst="rect">
            <a:avLst/>
          </a:prstGeom>
          <a:noFill/>
        </p:spPr>
        <p:txBody>
          <a:bodyPr wrap="square" rtlCol="0">
            <a:spAutoFit/>
          </a:bodyPr>
          <a:lstStyle/>
          <a:p>
            <a:r>
              <a:rPr lang="en-IN" sz="4400" dirty="0">
                <a:solidFill>
                  <a:srgbClr val="FF0000"/>
                </a:solidFill>
              </a:rPr>
              <a:t>DATA USE</a:t>
            </a:r>
          </a:p>
        </p:txBody>
      </p:sp>
      <p:sp>
        <p:nvSpPr>
          <p:cNvPr id="14" name="TextBox 13"/>
          <p:cNvSpPr txBox="1"/>
          <p:nvPr/>
        </p:nvSpPr>
        <p:spPr>
          <a:xfrm>
            <a:off x="260064" y="4098831"/>
            <a:ext cx="662473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1. GDP </a:t>
            </a:r>
          </a:p>
          <a:p>
            <a:pPr marL="285750" indent="-285750">
              <a:buFont typeface="Arial" panose="020B0604020202020204" pitchFamily="34" charset="0"/>
              <a:buChar char="•"/>
            </a:pPr>
            <a:r>
              <a:rPr lang="en-IN" dirty="0"/>
              <a:t>2. Health </a:t>
            </a:r>
            <a:r>
              <a:rPr lang="en-IN" dirty="0" err="1"/>
              <a:t>Exp</a:t>
            </a:r>
            <a:r>
              <a:rPr lang="en-IN" dirty="0"/>
              <a:t>/capita </a:t>
            </a:r>
          </a:p>
          <a:p>
            <a:pPr marL="285750" indent="-285750">
              <a:buFont typeface="Arial" panose="020B0604020202020204" pitchFamily="34" charset="0"/>
              <a:buChar char="•"/>
            </a:pPr>
            <a:r>
              <a:rPr lang="en-IN" dirty="0"/>
              <a:t>3. energy usage </a:t>
            </a:r>
          </a:p>
          <a:p>
            <a:pPr marL="285750" indent="-285750">
              <a:buFont typeface="Arial" panose="020B0604020202020204" pitchFamily="34" charset="0"/>
              <a:buChar char="•"/>
            </a:pPr>
            <a:r>
              <a:rPr lang="en-IN" dirty="0"/>
              <a:t>4. birth rate </a:t>
            </a:r>
          </a:p>
          <a:p>
            <a:pPr marL="285750" indent="-285750">
              <a:buFont typeface="Arial" panose="020B0604020202020204" pitchFamily="34" charset="0"/>
              <a:buChar char="•"/>
            </a:pPr>
            <a:r>
              <a:rPr lang="en-IN" dirty="0"/>
              <a:t>5. population total </a:t>
            </a:r>
          </a:p>
          <a:p>
            <a:pPr marL="285750" indent="-285750">
              <a:buFont typeface="Arial" panose="020B0604020202020204" pitchFamily="34" charset="0"/>
              <a:buChar char="•"/>
            </a:pPr>
            <a:r>
              <a:rPr lang="en-IN" dirty="0"/>
              <a:t>6. population urban </a:t>
            </a:r>
          </a:p>
          <a:p>
            <a:pPr marL="285750" indent="-285750">
              <a:buFont typeface="Arial" panose="020B0604020202020204" pitchFamily="34" charset="0"/>
              <a:buChar char="•"/>
            </a:pPr>
            <a:r>
              <a:rPr lang="en-IN" dirty="0"/>
              <a:t>7. tourism inbound </a:t>
            </a:r>
          </a:p>
          <a:p>
            <a:pPr marL="285750" indent="-285750">
              <a:buFont typeface="Arial" panose="020B0604020202020204" pitchFamily="34" charset="0"/>
              <a:buChar char="•"/>
            </a:pPr>
            <a:r>
              <a:rPr lang="en-IN" dirty="0"/>
              <a:t>8. internet usage </a:t>
            </a:r>
          </a:p>
          <a:p>
            <a:pPr marL="285750" indent="-285750">
              <a:buFont typeface="Arial" panose="020B0604020202020204" pitchFamily="34" charset="0"/>
              <a:buChar char="•"/>
            </a:pPr>
            <a:r>
              <a:rPr lang="en-IN" dirty="0"/>
              <a:t>9. mobile phone usage </a:t>
            </a:r>
          </a:p>
        </p:txBody>
      </p:sp>
    </p:spTree>
    <p:extLst>
      <p:ext uri="{BB962C8B-B14F-4D97-AF65-F5344CB8AC3E}">
        <p14:creationId xmlns:p14="http://schemas.microsoft.com/office/powerpoint/2010/main" val="270503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87624" y="260648"/>
            <a:ext cx="5544616" cy="1008112"/>
          </a:xfrm>
          <a:solidFill>
            <a:srgbClr val="92D050"/>
          </a:solidFill>
        </p:spPr>
        <p:txBody>
          <a:bodyPr>
            <a:normAutofit fontScale="90000"/>
          </a:bodyPr>
          <a:lstStyle/>
          <a:p>
            <a:r>
              <a:rPr lang="en-IN" dirty="0">
                <a:ln>
                  <a:solidFill>
                    <a:schemeClr val="accent2">
                      <a:lumMod val="20000"/>
                      <a:lumOff val="80000"/>
                    </a:schemeClr>
                  </a:solidFill>
                </a:ln>
                <a:solidFill>
                  <a:schemeClr val="bg1"/>
                </a:solidFill>
                <a:effectLst/>
              </a:rPr>
              <a:t>EXECUTIVE SUMMARY</a:t>
            </a:r>
          </a:p>
        </p:txBody>
      </p:sp>
      <p:sp>
        <p:nvSpPr>
          <p:cNvPr id="6" name="Content Placeholder 5"/>
          <p:cNvSpPr>
            <a:spLocks noGrp="1"/>
          </p:cNvSpPr>
          <p:nvPr>
            <p:ph sz="half" idx="1"/>
          </p:nvPr>
        </p:nvSpPr>
        <p:spPr>
          <a:xfrm>
            <a:off x="467544" y="1556792"/>
            <a:ext cx="3816424" cy="4248472"/>
          </a:xfrm>
        </p:spPr>
        <p:txBody>
          <a:bodyPr>
            <a:noAutofit/>
          </a:bodyPr>
          <a:lstStyle/>
          <a:p>
            <a:pPr marL="342900" indent="-342900">
              <a:buFont typeface="Arial" panose="020B0604020202020204" pitchFamily="34" charset="0"/>
              <a:buChar char="•"/>
            </a:pPr>
            <a:r>
              <a:rPr lang="en-US" sz="1600" dirty="0"/>
              <a:t>➢We see there is a strong correlation between energy usage and GDP, which means with increase in energy usage ,GDP increases. But energy usage also increases CO2 emission so it is recommended to consume more renewable energy for a sustainable growth in GDP. </a:t>
            </a:r>
          </a:p>
          <a:p>
            <a:pPr marL="342900" indent="-342900">
              <a:buFont typeface="Arial" panose="020B0604020202020204" pitchFamily="34" charset="0"/>
              <a:buChar char="•"/>
            </a:pPr>
            <a:r>
              <a:rPr lang="en-US" sz="1400" dirty="0"/>
              <a:t>➢Sustainable growth largely depends on a healthy population . When a country invest more on public health infrastructure and its development it increases overall health of the population which increases a sustainable growth . </a:t>
            </a:r>
          </a:p>
          <a:p>
            <a:pPr marL="342900" indent="-342900">
              <a:buFont typeface="Arial" panose="020B0604020202020204" pitchFamily="34" charset="0"/>
              <a:buChar char="•"/>
            </a:pPr>
            <a:r>
              <a:rPr lang="en-US" sz="1400" dirty="0"/>
              <a:t>➢More population does not always result in growth in GDP. Overpopulation can adversely affect sustainability due to overexploitation of resources. Its important to keep the population in check.</a:t>
            </a:r>
            <a:endParaRPr lang="en-IN" sz="1400" dirty="0"/>
          </a:p>
        </p:txBody>
      </p:sp>
      <p:sp>
        <p:nvSpPr>
          <p:cNvPr id="7" name="Content Placeholder 6"/>
          <p:cNvSpPr>
            <a:spLocks noGrp="1"/>
          </p:cNvSpPr>
          <p:nvPr>
            <p:ph sz="half" idx="2"/>
          </p:nvPr>
        </p:nvSpPr>
        <p:spPr>
          <a:xfrm>
            <a:off x="4572000" y="1412776"/>
            <a:ext cx="4464496" cy="4824536"/>
          </a:xfrm>
        </p:spPr>
        <p:txBody>
          <a:bodyPr>
            <a:noAutofit/>
          </a:bodyPr>
          <a:lstStyle/>
          <a:p>
            <a:pPr marL="285750" indent="-285750">
              <a:buFont typeface="Arial" panose="020B0604020202020204" pitchFamily="34" charset="0"/>
              <a:buChar char="•"/>
            </a:pPr>
            <a:r>
              <a:rPr lang="en-US" sz="1400" dirty="0"/>
              <a:t>➢Tourism contributes a lot to a country’s GDP and it is important that a country invests in a sustainable tourism by getting sustainable business practices , adopting more sustainable methods of transportation, staying in more environmentally friendly accommodation, eating locally and ethically sourced foods .</a:t>
            </a:r>
          </a:p>
          <a:p>
            <a:pPr marL="285750" indent="-285750">
              <a:buFont typeface="Arial" panose="020B0604020202020204" pitchFamily="34" charset="0"/>
              <a:buChar char="•"/>
            </a:pPr>
            <a:r>
              <a:rPr lang="en-US" sz="1400" dirty="0"/>
              <a:t>➢Rapid </a:t>
            </a:r>
            <a:r>
              <a:rPr lang="en-US" sz="1400" dirty="0" err="1"/>
              <a:t>urbanisation</a:t>
            </a:r>
            <a:r>
              <a:rPr lang="en-US" sz="1400" dirty="0"/>
              <a:t> only leads to traffic congestion , overcrowding , environmental degradation and air pollution . It can also put added pressure on food supply systems. It is important for a country to get policies to make sure the urban land expands more so ease the congestion so </a:t>
            </a:r>
            <a:r>
              <a:rPr lang="en-US" sz="1600" dirty="0"/>
              <a:t>there</a:t>
            </a:r>
            <a:r>
              <a:rPr lang="en-US" sz="1400" dirty="0"/>
              <a:t> is less stress on environment for a sustainable growth.</a:t>
            </a:r>
          </a:p>
          <a:p>
            <a:pPr marL="285750" indent="-285750">
              <a:buFont typeface="Arial" panose="020B0604020202020204" pitchFamily="34" charset="0"/>
              <a:buChar char="•"/>
            </a:pPr>
            <a:r>
              <a:rPr lang="en-US" sz="1400" dirty="0"/>
              <a:t> ➢The Internet and mobile phones helps to bring sustainability to the entire population, with up-to-date information and day-to-day solutions, through which the internet user can make their life more sustainable. Also data collected using internet can give us useful information for environmental monitoring </a:t>
            </a:r>
            <a:endParaRPr lang="en-IN" sz="1400" dirty="0"/>
          </a:p>
        </p:txBody>
      </p:sp>
    </p:spTree>
    <p:extLst>
      <p:ext uri="{BB962C8B-B14F-4D97-AF65-F5344CB8AC3E}">
        <p14:creationId xmlns:p14="http://schemas.microsoft.com/office/powerpoint/2010/main" val="60322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FF00"/>
          </a:solidFill>
        </p:spPr>
        <p:txBody>
          <a:bodyPr/>
          <a:lstStyle/>
          <a:p>
            <a:r>
              <a:rPr lang="en-IN" dirty="0">
                <a:solidFill>
                  <a:schemeClr val="tx1">
                    <a:lumMod val="95000"/>
                    <a:lumOff val="5000"/>
                  </a:schemeClr>
                </a:solidFill>
              </a:rPr>
              <a:t>DETAILED ANALYSIS</a:t>
            </a:r>
          </a:p>
        </p:txBody>
      </p:sp>
      <p:sp>
        <p:nvSpPr>
          <p:cNvPr id="2" name="Content Placeholder 1"/>
          <p:cNvSpPr>
            <a:spLocks noGrp="1"/>
          </p:cNvSpPr>
          <p:nvPr>
            <p:ph sz="half" idx="1"/>
          </p:nvPr>
        </p:nvSpPr>
        <p:spPr/>
        <p:txBody>
          <a:bodyPr>
            <a:normAutofit fontScale="85000" lnSpcReduction="10000"/>
          </a:bodyPr>
          <a:lstStyle/>
          <a:p>
            <a:pPr marL="342900" indent="-342900">
              <a:buFont typeface="Arial" panose="020B0604020202020204" pitchFamily="34" charset="0"/>
              <a:buChar char="•"/>
            </a:pPr>
            <a:r>
              <a:rPr lang="en-IN" dirty="0"/>
              <a:t>UNIVARIATE ANALYSIS</a:t>
            </a:r>
          </a:p>
          <a:p>
            <a:pPr marL="342900" indent="-342900">
              <a:buFont typeface="Arial" panose="020B0604020202020204" pitchFamily="34" charset="0"/>
              <a:buChar char="•"/>
            </a:pPr>
            <a:r>
              <a:rPr lang="en-IN" dirty="0"/>
              <a:t>1. GDP </a:t>
            </a:r>
          </a:p>
          <a:p>
            <a:pPr marL="342900" indent="-342900">
              <a:buFont typeface="Arial" panose="020B0604020202020204" pitchFamily="34" charset="0"/>
              <a:buChar char="•"/>
            </a:pPr>
            <a:r>
              <a:rPr lang="en-IN" dirty="0"/>
              <a:t>2. Health </a:t>
            </a:r>
            <a:r>
              <a:rPr lang="en-IN" dirty="0" err="1"/>
              <a:t>Exp</a:t>
            </a:r>
            <a:r>
              <a:rPr lang="en-IN" dirty="0"/>
              <a:t>/capita </a:t>
            </a:r>
          </a:p>
          <a:p>
            <a:pPr marL="342900" indent="-342900">
              <a:buFont typeface="Arial" panose="020B0604020202020204" pitchFamily="34" charset="0"/>
              <a:buChar char="•"/>
            </a:pPr>
            <a:r>
              <a:rPr lang="en-IN" dirty="0"/>
              <a:t>3. Energy usage </a:t>
            </a:r>
          </a:p>
          <a:p>
            <a:pPr marL="342900" indent="-342900">
              <a:buFont typeface="Arial" panose="020B0604020202020204" pitchFamily="34" charset="0"/>
              <a:buChar char="•"/>
            </a:pPr>
            <a:r>
              <a:rPr lang="en-IN" dirty="0"/>
              <a:t>4. Birth rate </a:t>
            </a:r>
          </a:p>
          <a:p>
            <a:pPr marL="342900" indent="-342900">
              <a:buFont typeface="Arial" panose="020B0604020202020204" pitchFamily="34" charset="0"/>
              <a:buChar char="•"/>
            </a:pPr>
            <a:r>
              <a:rPr lang="en-IN" dirty="0"/>
              <a:t>5. Population total </a:t>
            </a:r>
          </a:p>
          <a:p>
            <a:pPr marL="342900" indent="-342900">
              <a:buFont typeface="Arial" panose="020B0604020202020204" pitchFamily="34" charset="0"/>
              <a:buChar char="•"/>
            </a:pPr>
            <a:r>
              <a:rPr lang="en-IN" dirty="0"/>
              <a:t>6. Population urban </a:t>
            </a:r>
          </a:p>
          <a:p>
            <a:pPr marL="342900" indent="-342900">
              <a:buFont typeface="Arial" panose="020B0604020202020204" pitchFamily="34" charset="0"/>
              <a:buChar char="•"/>
            </a:pPr>
            <a:r>
              <a:rPr lang="en-IN" dirty="0"/>
              <a:t>7. Tourism inbound </a:t>
            </a:r>
          </a:p>
          <a:p>
            <a:pPr marL="342900" indent="-342900">
              <a:buFont typeface="Arial" panose="020B0604020202020204" pitchFamily="34" charset="0"/>
              <a:buChar char="•"/>
            </a:pPr>
            <a:r>
              <a:rPr lang="en-IN" dirty="0"/>
              <a:t>8. Internet usage </a:t>
            </a:r>
          </a:p>
          <a:p>
            <a:pPr marL="342900" indent="-342900">
              <a:buFont typeface="Arial" panose="020B0604020202020204" pitchFamily="34" charset="0"/>
              <a:buChar char="•"/>
            </a:pPr>
            <a:r>
              <a:rPr lang="en-IN" dirty="0"/>
              <a:t>9. Mobile phone usage</a:t>
            </a:r>
          </a:p>
        </p:txBody>
      </p:sp>
      <p:sp>
        <p:nvSpPr>
          <p:cNvPr id="3" name="Content Placeholder 2"/>
          <p:cNvSpPr>
            <a:spLocks noGrp="1"/>
          </p:cNvSpPr>
          <p:nvPr>
            <p:ph sz="half" idx="2"/>
          </p:nvPr>
        </p:nvSpPr>
        <p:spPr/>
        <p:txBody>
          <a:bodyPr>
            <a:normAutofit fontScale="85000" lnSpcReduction="10000"/>
          </a:bodyPr>
          <a:lstStyle/>
          <a:p>
            <a:pPr marL="342900" indent="-342900">
              <a:buFont typeface="Arial" panose="020B0604020202020204" pitchFamily="34" charset="0"/>
              <a:buChar char="•"/>
            </a:pPr>
            <a:r>
              <a:rPr lang="en-IN" dirty="0"/>
              <a:t>BIVARIATE ANALYSIS </a:t>
            </a:r>
          </a:p>
          <a:p>
            <a:pPr marL="342900" indent="-342900">
              <a:buFont typeface="Arial" panose="020B0604020202020204" pitchFamily="34" charset="0"/>
              <a:buChar char="•"/>
            </a:pPr>
            <a:r>
              <a:rPr lang="en-IN" dirty="0"/>
              <a:t>1. GDP </a:t>
            </a:r>
            <a:r>
              <a:rPr lang="en-IN" dirty="0" err="1"/>
              <a:t>vs</a:t>
            </a:r>
            <a:r>
              <a:rPr lang="en-IN" dirty="0"/>
              <a:t> Health </a:t>
            </a:r>
            <a:r>
              <a:rPr lang="en-IN" dirty="0" err="1"/>
              <a:t>Exp</a:t>
            </a:r>
            <a:r>
              <a:rPr lang="en-IN" dirty="0"/>
              <a:t>/capita </a:t>
            </a:r>
          </a:p>
          <a:p>
            <a:pPr marL="342900" indent="-342900">
              <a:buFont typeface="Arial" panose="020B0604020202020204" pitchFamily="34" charset="0"/>
              <a:buChar char="•"/>
            </a:pPr>
            <a:r>
              <a:rPr lang="en-IN" dirty="0"/>
              <a:t>2. GDP </a:t>
            </a:r>
            <a:r>
              <a:rPr lang="en-IN" dirty="0" err="1"/>
              <a:t>vs</a:t>
            </a:r>
            <a:r>
              <a:rPr lang="en-IN" dirty="0"/>
              <a:t> Energy Usage </a:t>
            </a:r>
          </a:p>
          <a:p>
            <a:pPr marL="342900" indent="-342900">
              <a:buFont typeface="Arial" panose="020B0604020202020204" pitchFamily="34" charset="0"/>
              <a:buChar char="•"/>
            </a:pPr>
            <a:r>
              <a:rPr lang="en-IN" dirty="0"/>
              <a:t>3. GDP </a:t>
            </a:r>
            <a:r>
              <a:rPr lang="en-IN" dirty="0" err="1"/>
              <a:t>vs</a:t>
            </a:r>
            <a:r>
              <a:rPr lang="en-IN" dirty="0"/>
              <a:t> Birth Rate </a:t>
            </a:r>
          </a:p>
          <a:p>
            <a:pPr marL="342900" indent="-342900">
              <a:buFont typeface="Arial" panose="020B0604020202020204" pitchFamily="34" charset="0"/>
              <a:buChar char="•"/>
            </a:pPr>
            <a:r>
              <a:rPr lang="en-IN" dirty="0"/>
              <a:t>4. GDP </a:t>
            </a:r>
            <a:r>
              <a:rPr lang="en-IN" dirty="0" err="1"/>
              <a:t>vs</a:t>
            </a:r>
            <a:r>
              <a:rPr lang="en-IN" dirty="0"/>
              <a:t> Population total </a:t>
            </a:r>
          </a:p>
          <a:p>
            <a:pPr marL="342900" indent="-342900">
              <a:buFont typeface="Arial" panose="020B0604020202020204" pitchFamily="34" charset="0"/>
              <a:buChar char="•"/>
            </a:pPr>
            <a:r>
              <a:rPr lang="en-IN" dirty="0"/>
              <a:t>5. GDP </a:t>
            </a:r>
            <a:r>
              <a:rPr lang="en-IN" dirty="0" err="1"/>
              <a:t>vs</a:t>
            </a:r>
            <a:r>
              <a:rPr lang="en-IN" dirty="0"/>
              <a:t> Population Urban </a:t>
            </a:r>
          </a:p>
          <a:p>
            <a:pPr marL="342900" indent="-342900">
              <a:buFont typeface="Arial" panose="020B0604020202020204" pitchFamily="34" charset="0"/>
              <a:buChar char="•"/>
            </a:pPr>
            <a:r>
              <a:rPr lang="en-IN" dirty="0"/>
              <a:t>6. GDP </a:t>
            </a:r>
            <a:r>
              <a:rPr lang="en-IN" dirty="0" err="1"/>
              <a:t>vs</a:t>
            </a:r>
            <a:r>
              <a:rPr lang="en-IN" dirty="0"/>
              <a:t> Tourism Inbound 7</a:t>
            </a:r>
          </a:p>
          <a:p>
            <a:pPr marL="342900" indent="-342900">
              <a:buFont typeface="Arial" panose="020B0604020202020204" pitchFamily="34" charset="0"/>
              <a:buChar char="•"/>
            </a:pPr>
            <a:r>
              <a:rPr lang="en-IN" dirty="0"/>
              <a:t>. GDP </a:t>
            </a:r>
            <a:r>
              <a:rPr lang="en-IN" dirty="0" err="1"/>
              <a:t>vs</a:t>
            </a:r>
            <a:r>
              <a:rPr lang="en-IN" dirty="0"/>
              <a:t> Internet Usage </a:t>
            </a:r>
          </a:p>
          <a:p>
            <a:pPr marL="342900" indent="-342900">
              <a:buFont typeface="Arial" panose="020B0604020202020204" pitchFamily="34" charset="0"/>
              <a:buChar char="•"/>
            </a:pPr>
            <a:r>
              <a:rPr lang="en-IN" dirty="0"/>
              <a:t>8. GDP </a:t>
            </a:r>
            <a:r>
              <a:rPr lang="en-IN" dirty="0" err="1"/>
              <a:t>vs</a:t>
            </a:r>
            <a:r>
              <a:rPr lang="en-IN" dirty="0"/>
              <a:t> Mobile phone Usage </a:t>
            </a:r>
          </a:p>
        </p:txBody>
      </p:sp>
    </p:spTree>
    <p:extLst>
      <p:ext uri="{BB962C8B-B14F-4D97-AF65-F5344CB8AC3E}">
        <p14:creationId xmlns:p14="http://schemas.microsoft.com/office/powerpoint/2010/main" val="31706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95736" y="24226"/>
            <a:ext cx="4464496" cy="1172525"/>
          </a:xfrm>
          <a:solidFill>
            <a:srgbClr val="FF0000"/>
          </a:solidFill>
        </p:spPr>
        <p:txBody>
          <a:bodyPr>
            <a:normAutofit fontScale="90000"/>
          </a:bodyPr>
          <a:lstStyle/>
          <a:p>
            <a:r>
              <a:rPr lang="en-IN" dirty="0"/>
              <a:t>GDP</a:t>
            </a:r>
            <a:br>
              <a:rPr lang="en-IN" dirty="0"/>
            </a:br>
            <a:r>
              <a:rPr lang="en-IN" dirty="0"/>
              <a:t>HEALTH/CAPITA</a:t>
            </a:r>
          </a:p>
        </p:txBody>
      </p:sp>
      <p:sp>
        <p:nvSpPr>
          <p:cNvPr id="2" name="Content Placeholder 1"/>
          <p:cNvSpPr>
            <a:spLocks noGrp="1"/>
          </p:cNvSpPr>
          <p:nvPr>
            <p:ph sz="half" idx="1"/>
          </p:nvPr>
        </p:nvSpPr>
        <p:spPr>
          <a:xfrm>
            <a:off x="457201" y="2020824"/>
            <a:ext cx="4023360" cy="4432512"/>
          </a:xfrm>
        </p:spPr>
        <p:txBody>
          <a:bodyPr>
            <a:normAutofit/>
          </a:bodyPr>
          <a:lstStyle/>
          <a:p>
            <a:r>
              <a:rPr lang="en-US" sz="1400" dirty="0"/>
              <a:t>GDP : mean and </a:t>
            </a:r>
            <a:r>
              <a:rPr lang="en-US" sz="1400" dirty="0" err="1"/>
              <a:t>trimmean</a:t>
            </a:r>
            <a:r>
              <a:rPr lang="en-US" sz="1400" dirty="0"/>
              <a:t> are different ,so there are outliers in the data ,also from the histogram we can say that the distribution is right skewed , there is one single bar which is bigger compared to other bars which are very small .</a:t>
            </a:r>
          </a:p>
          <a:p>
            <a:endParaRPr lang="en-IN" sz="1400" dirty="0"/>
          </a:p>
        </p:txBody>
      </p:sp>
      <p:sp>
        <p:nvSpPr>
          <p:cNvPr id="3" name="Content Placeholder 2"/>
          <p:cNvSpPr>
            <a:spLocks noGrp="1"/>
          </p:cNvSpPr>
          <p:nvPr>
            <p:ph sz="half" idx="2"/>
          </p:nvPr>
        </p:nvSpPr>
        <p:spPr/>
        <p:txBody>
          <a:bodyPr>
            <a:normAutofit/>
          </a:bodyPr>
          <a:lstStyle/>
          <a:p>
            <a:r>
              <a:rPr lang="en-US" sz="1400" dirty="0"/>
              <a:t>Health </a:t>
            </a:r>
            <a:r>
              <a:rPr lang="en-US" sz="1400" dirty="0" err="1"/>
              <a:t>Exp</a:t>
            </a:r>
            <a:r>
              <a:rPr lang="en-US" sz="1400" dirty="0"/>
              <a:t>/capita : mean and </a:t>
            </a:r>
            <a:r>
              <a:rPr lang="en-US" sz="1400" dirty="0" err="1"/>
              <a:t>trimmean</a:t>
            </a:r>
            <a:r>
              <a:rPr lang="en-US" sz="1400" dirty="0"/>
              <a:t> are different ,so there are outliers in the data .From the histogram we can say that the distribution is right skewed , there is one single bar which is bigger compared to other bars which are very small . </a:t>
            </a:r>
          </a:p>
          <a:p>
            <a:endParaRPr lang="en-IN"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03426"/>
            <a:ext cx="2952328"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212976"/>
            <a:ext cx="3312368"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74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1052736"/>
            <a:ext cx="4176464" cy="1015663"/>
          </a:xfrm>
          <a:prstGeom prst="rect">
            <a:avLst/>
          </a:prstGeom>
        </p:spPr>
        <p:txBody>
          <a:bodyPr wrap="square">
            <a:spAutoFit/>
          </a:bodyPr>
          <a:lstStyle/>
          <a:p>
            <a:r>
              <a:rPr lang="en-US" sz="1200" dirty="0">
                <a:solidFill>
                  <a:srgbClr val="FF0000"/>
                </a:solidFill>
              </a:rPr>
              <a:t>Energy usage </a:t>
            </a:r>
            <a:r>
              <a:rPr lang="en-US" sz="1200" dirty="0"/>
              <a:t>: mean and </a:t>
            </a:r>
            <a:r>
              <a:rPr lang="en-US" sz="1200" dirty="0" err="1"/>
              <a:t>trimmean</a:t>
            </a:r>
            <a:r>
              <a:rPr lang="en-US" sz="1200" dirty="0"/>
              <a:t> are different ,so there are outliers in the data .from the histogram we can say that the distribution is right skewed , there is one single peak which is bigger compared to other bars which are very small .90% of the data seems to be concentrated at that bar .</a:t>
            </a:r>
            <a:endParaRPr lang="en-IN" sz="1200" dirty="0"/>
          </a:p>
        </p:txBody>
      </p:sp>
      <p:sp>
        <p:nvSpPr>
          <p:cNvPr id="6" name="Rectangle 5"/>
          <p:cNvSpPr/>
          <p:nvPr/>
        </p:nvSpPr>
        <p:spPr>
          <a:xfrm>
            <a:off x="4640942" y="980728"/>
            <a:ext cx="3870176" cy="738664"/>
          </a:xfrm>
          <a:prstGeom prst="rect">
            <a:avLst/>
          </a:prstGeom>
        </p:spPr>
        <p:txBody>
          <a:bodyPr wrap="square">
            <a:spAutoFit/>
          </a:bodyPr>
          <a:lstStyle/>
          <a:p>
            <a:r>
              <a:rPr lang="en-US" sz="1400" dirty="0">
                <a:solidFill>
                  <a:srgbClr val="FF0000"/>
                </a:solidFill>
              </a:rPr>
              <a:t>Birth rate </a:t>
            </a:r>
            <a:r>
              <a:rPr lang="en-US" sz="1400" dirty="0"/>
              <a:t>: mean and </a:t>
            </a:r>
            <a:r>
              <a:rPr lang="en-US" sz="1400" dirty="0" err="1"/>
              <a:t>trimmean</a:t>
            </a:r>
            <a:r>
              <a:rPr lang="en-US" sz="1400" dirty="0"/>
              <a:t> are almost equal ,so there are no </a:t>
            </a:r>
            <a:r>
              <a:rPr lang="en-US" sz="1400" dirty="0" err="1"/>
              <a:t>outliers.the</a:t>
            </a:r>
            <a:r>
              <a:rPr lang="en-US" sz="1400" dirty="0"/>
              <a:t> distribution is skewed to the right but with two high peaks . </a:t>
            </a:r>
            <a:endParaRPr lang="en-IN"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29" y="2368954"/>
            <a:ext cx="3882876" cy="248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678" y="1679946"/>
            <a:ext cx="3960440" cy="265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186353085"/>
              </p:ext>
            </p:extLst>
          </p:nvPr>
        </p:nvGraphicFramePr>
        <p:xfrm>
          <a:off x="5724128" y="4653136"/>
          <a:ext cx="1219200" cy="9163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a:txBody>
                    <a:bodyPr/>
                    <a:lstStyle/>
                    <a:p>
                      <a:pPr algn="l" fontAlgn="b"/>
                      <a:r>
                        <a:rPr lang="en-IN" sz="1100" u="none" strike="noStrike">
                          <a:effectLst/>
                        </a:rPr>
                        <a:t>mean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a:effectLst/>
                        </a:rPr>
                        <a:t>0.022642</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IN" sz="1100" u="none" strike="noStrike">
                          <a:effectLst/>
                        </a:rPr>
                        <a:t>median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0.02</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IN" sz="1100" u="none" strike="noStrike">
                          <a:effectLst/>
                        </a:rPr>
                        <a:t>stdev</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a:effectLst/>
                        </a:rPr>
                        <a:t>0.011106</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IN" sz="1100" u="none" strike="noStrike">
                          <a:effectLst/>
                        </a:rPr>
                        <a:t>trimmean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0.022066</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8" name="Rectangle 7"/>
          <p:cNvSpPr/>
          <p:nvPr/>
        </p:nvSpPr>
        <p:spPr>
          <a:xfrm>
            <a:off x="5796136" y="4295446"/>
            <a:ext cx="1096582" cy="369332"/>
          </a:xfrm>
          <a:prstGeom prst="rect">
            <a:avLst/>
          </a:prstGeom>
        </p:spPr>
        <p:txBody>
          <a:bodyPr wrap="none">
            <a:spAutoFit/>
          </a:bodyPr>
          <a:lstStyle/>
          <a:p>
            <a:r>
              <a:rPr lang="en-US" dirty="0">
                <a:solidFill>
                  <a:srgbClr val="FF0000"/>
                </a:solidFill>
              </a:rPr>
              <a:t>Birth rate </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1779970342"/>
              </p:ext>
            </p:extLst>
          </p:nvPr>
        </p:nvGraphicFramePr>
        <p:xfrm>
          <a:off x="905675" y="5373216"/>
          <a:ext cx="1219200" cy="9163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a:txBody>
                    <a:bodyPr/>
                    <a:lstStyle/>
                    <a:p>
                      <a:pPr algn="l" fontAlgn="b"/>
                      <a:r>
                        <a:rPr lang="en-IN" sz="1100" u="none" strike="noStrike">
                          <a:effectLst/>
                        </a:rPr>
                        <a:t>mean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a:effectLst/>
                        </a:rPr>
                        <a:t>4494.941</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IN" sz="1100" u="none" strike="noStrike">
                          <a:effectLst/>
                        </a:rPr>
                        <a:t>meadian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a:effectLst/>
                        </a:rPr>
                        <a:t>14338</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IN" sz="1100" u="none" strike="noStrike">
                          <a:effectLst/>
                        </a:rPr>
                        <a:t>stdev</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a:effectLst/>
                        </a:rPr>
                        <a:t>5361.982</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IN" sz="1100" u="none" strike="noStrike">
                          <a:effectLst/>
                        </a:rPr>
                        <a:t>trimmean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11564.58</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10" name="Rectangle 9"/>
          <p:cNvSpPr/>
          <p:nvPr/>
        </p:nvSpPr>
        <p:spPr>
          <a:xfrm>
            <a:off x="899592" y="4941168"/>
            <a:ext cx="1445460" cy="369332"/>
          </a:xfrm>
          <a:prstGeom prst="rect">
            <a:avLst/>
          </a:prstGeom>
        </p:spPr>
        <p:txBody>
          <a:bodyPr wrap="none">
            <a:spAutoFit/>
          </a:bodyPr>
          <a:lstStyle/>
          <a:p>
            <a:r>
              <a:rPr lang="en-US" dirty="0">
                <a:solidFill>
                  <a:srgbClr val="FF0000"/>
                </a:solidFill>
              </a:rPr>
              <a:t>Energy usage </a:t>
            </a:r>
            <a:endParaRPr lang="en-IN" dirty="0"/>
          </a:p>
        </p:txBody>
      </p:sp>
    </p:spTree>
    <p:extLst>
      <p:ext uri="{BB962C8B-B14F-4D97-AF65-F5344CB8AC3E}">
        <p14:creationId xmlns:p14="http://schemas.microsoft.com/office/powerpoint/2010/main" val="291738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96" y="44624"/>
            <a:ext cx="4572000" cy="1169551"/>
          </a:xfrm>
          <a:prstGeom prst="rect">
            <a:avLst/>
          </a:prstGeom>
        </p:spPr>
        <p:txBody>
          <a:bodyPr>
            <a:spAutoFit/>
          </a:bodyPr>
          <a:lstStyle/>
          <a:p>
            <a:r>
              <a:rPr lang="en-US" sz="1400" dirty="0">
                <a:solidFill>
                  <a:srgbClr val="00B050"/>
                </a:solidFill>
              </a:rPr>
              <a:t>Population total </a:t>
            </a:r>
            <a:r>
              <a:rPr lang="en-US" sz="1400" dirty="0"/>
              <a:t>: mean and </a:t>
            </a:r>
            <a:r>
              <a:rPr lang="en-US" sz="1400" dirty="0" err="1"/>
              <a:t>trimmean</a:t>
            </a:r>
            <a:r>
              <a:rPr lang="en-US" sz="1400" dirty="0"/>
              <a:t> are different ,so there are outliers in the data .from the histogram we can say that the distribution is right skewed , there is one single peak which is bigger compared to other bars which are very small .90% of the data seems to be concentrated at that bar .</a:t>
            </a:r>
            <a:endParaRPr lang="en-IN" sz="1400" dirty="0"/>
          </a:p>
        </p:txBody>
      </p:sp>
      <p:sp>
        <p:nvSpPr>
          <p:cNvPr id="6" name="Rectangle 5"/>
          <p:cNvSpPr/>
          <p:nvPr/>
        </p:nvSpPr>
        <p:spPr>
          <a:xfrm>
            <a:off x="4427984" y="188640"/>
            <a:ext cx="4572000" cy="738664"/>
          </a:xfrm>
          <a:prstGeom prst="rect">
            <a:avLst/>
          </a:prstGeom>
        </p:spPr>
        <p:txBody>
          <a:bodyPr>
            <a:spAutoFit/>
          </a:bodyPr>
          <a:lstStyle/>
          <a:p>
            <a:r>
              <a:rPr lang="en-US" sz="1400" dirty="0">
                <a:solidFill>
                  <a:srgbClr val="00B050"/>
                </a:solidFill>
              </a:rPr>
              <a:t>Population urban </a:t>
            </a:r>
            <a:r>
              <a:rPr lang="en-US" sz="1400" dirty="0"/>
              <a:t>:mean and </a:t>
            </a:r>
            <a:r>
              <a:rPr lang="en-US" sz="1400" dirty="0" err="1"/>
              <a:t>trimmean</a:t>
            </a:r>
            <a:r>
              <a:rPr lang="en-US" sz="1400" dirty="0"/>
              <a:t> are almost equal ,so there are no </a:t>
            </a:r>
            <a:r>
              <a:rPr lang="en-US" sz="1400" dirty="0" err="1"/>
              <a:t>outliers.The</a:t>
            </a:r>
            <a:r>
              <a:rPr lang="en-US" sz="1400" dirty="0"/>
              <a:t> distribution is almost normal (bell shaped). </a:t>
            </a:r>
            <a:endParaRPr lang="en-IN"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52275"/>
            <a:ext cx="3569196" cy="250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3174741245"/>
              </p:ext>
            </p:extLst>
          </p:nvPr>
        </p:nvGraphicFramePr>
        <p:xfrm>
          <a:off x="816918" y="4365104"/>
          <a:ext cx="1219200" cy="9163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a:txBody>
                    <a:bodyPr/>
                    <a:lstStyle/>
                    <a:p>
                      <a:pPr algn="l" fontAlgn="b"/>
                      <a:r>
                        <a:rPr lang="en-IN" sz="1100" u="none" strike="noStrike" dirty="0">
                          <a:effectLst/>
                        </a:rPr>
                        <a:t>mean</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a:effectLst/>
                        </a:rPr>
                        <a:t>8539279</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IN" sz="1100" u="none" strike="noStrike" dirty="0">
                          <a:effectLst/>
                        </a:rPr>
                        <a:t>median</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a:effectLst/>
                        </a:rPr>
                        <a:t>5904170</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IN" sz="1100" u="none" strike="noStrike" dirty="0" err="1">
                          <a:effectLst/>
                        </a:rPr>
                        <a:t>stdev</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a:effectLst/>
                        </a:rPr>
                        <a:t>10503413</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IN" sz="1100" u="none" strike="noStrike">
                          <a:effectLst/>
                        </a:rPr>
                        <a:t>trimmean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7202340</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8" name="Rectangle 7"/>
          <p:cNvSpPr/>
          <p:nvPr/>
        </p:nvSpPr>
        <p:spPr>
          <a:xfrm>
            <a:off x="670114" y="3789040"/>
            <a:ext cx="1669881" cy="369332"/>
          </a:xfrm>
          <a:prstGeom prst="rect">
            <a:avLst/>
          </a:prstGeom>
        </p:spPr>
        <p:txBody>
          <a:bodyPr wrap="none">
            <a:spAutoFit/>
          </a:bodyPr>
          <a:lstStyle/>
          <a:p>
            <a:r>
              <a:rPr lang="en-US" dirty="0">
                <a:solidFill>
                  <a:srgbClr val="00B050"/>
                </a:solidFill>
              </a:rPr>
              <a:t>Population total </a:t>
            </a:r>
            <a:endParaRPr lang="en-I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3488" y="1052736"/>
            <a:ext cx="399625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Table 8"/>
          <p:cNvGraphicFramePr>
            <a:graphicFrameLocks noGrp="1"/>
          </p:cNvGraphicFramePr>
          <p:nvPr>
            <p:extLst>
              <p:ext uri="{D42A27DB-BD31-4B8C-83A1-F6EECF244321}">
                <p14:modId xmlns:p14="http://schemas.microsoft.com/office/powerpoint/2010/main" val="1016453888"/>
              </p:ext>
            </p:extLst>
          </p:nvPr>
        </p:nvGraphicFramePr>
        <p:xfrm>
          <a:off x="5580112" y="4653136"/>
          <a:ext cx="1219200" cy="9163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a:txBody>
                    <a:bodyPr/>
                    <a:lstStyle/>
                    <a:p>
                      <a:pPr algn="l" fontAlgn="b"/>
                      <a:r>
                        <a:rPr lang="en-IN" sz="1100" u="none" strike="noStrike">
                          <a:effectLst/>
                        </a:rPr>
                        <a:t>mean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a:effectLst/>
                        </a:rPr>
                        <a:t>0.546318</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IN" sz="1100" u="none" strike="noStrike">
                          <a:effectLst/>
                        </a:rPr>
                        <a:t>median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a:effectLst/>
                        </a:rPr>
                        <a:t>0.562</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IN" sz="1100" u="none" strike="noStrike">
                          <a:effectLst/>
                        </a:rPr>
                        <a:t>stdev</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a:effectLst/>
                        </a:rPr>
                        <a:t>0.229682</a:t>
                      </a:r>
                      <a:endParaRPr lang="en-IN"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IN" sz="1100" u="none" strike="noStrike">
                          <a:effectLst/>
                        </a:rPr>
                        <a:t>trimmean</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0.546573</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10" name="Rectangle 9"/>
          <p:cNvSpPr/>
          <p:nvPr/>
        </p:nvSpPr>
        <p:spPr>
          <a:xfrm>
            <a:off x="5435534" y="4110142"/>
            <a:ext cx="1732397" cy="369332"/>
          </a:xfrm>
          <a:prstGeom prst="rect">
            <a:avLst/>
          </a:prstGeom>
        </p:spPr>
        <p:txBody>
          <a:bodyPr wrap="none">
            <a:spAutoFit/>
          </a:bodyPr>
          <a:lstStyle/>
          <a:p>
            <a:r>
              <a:rPr lang="en-US" dirty="0">
                <a:solidFill>
                  <a:srgbClr val="00B050"/>
                </a:solidFill>
              </a:rPr>
              <a:t>Population urban</a:t>
            </a:r>
            <a:endParaRPr lang="en-IN" dirty="0"/>
          </a:p>
        </p:txBody>
      </p:sp>
    </p:spTree>
    <p:extLst>
      <p:ext uri="{BB962C8B-B14F-4D97-AF65-F5344CB8AC3E}">
        <p14:creationId xmlns:p14="http://schemas.microsoft.com/office/powerpoint/2010/main" val="127438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BIVARIATE ANALYSIS</a:t>
            </a:r>
          </a:p>
        </p:txBody>
      </p:sp>
      <p:sp>
        <p:nvSpPr>
          <p:cNvPr id="6" name="Content Placeholder 5"/>
          <p:cNvSpPr>
            <a:spLocks noGrp="1"/>
          </p:cNvSpPr>
          <p:nvPr>
            <p:ph sz="half" idx="1"/>
          </p:nvPr>
        </p:nvSpPr>
        <p:spPr/>
        <p:txBody>
          <a:bodyPr>
            <a:normAutofit fontScale="47500" lnSpcReduction="20000"/>
          </a:bodyPr>
          <a:lstStyle/>
          <a:p>
            <a:r>
              <a:rPr lang="en-US" dirty="0">
                <a:solidFill>
                  <a:srgbClr val="00B050"/>
                </a:solidFill>
              </a:rPr>
              <a:t>GDP/capita and Energy Usage </a:t>
            </a:r>
            <a:r>
              <a:rPr lang="en-US" dirty="0"/>
              <a:t>Scatterplot shows a linear trend , the points are not scattered much ,there is a linear correlation between the two variables. correlation between energy usage and GDP is 0.00832 which is negative and has low magnitude , so we can say that as the energy usage of a country increases the GDP also grows along with it .But with increase in energy usage , CO2 emission is increased which affects sustainable growth of a country .So measures aimed at limiting the production of energy based on fossil fuels should be implemented, continued, and intensified. High economic growth is a necessary factor for improving the living conditions of citizens, but it is not the only one. Hence, it is also beneficial to implement an </a:t>
            </a:r>
            <a:r>
              <a:rPr lang="en-US" dirty="0" err="1"/>
              <a:t>energysaving</a:t>
            </a:r>
            <a:r>
              <a:rPr lang="en-US" dirty="0"/>
              <a:t> policy. Perhaps one solution is to introduce relevant tax solutions or impose penalties for excessive energy consumption. It is recommended to consume more renewable energy .Energy production based on renewable energy sources, including water, wind, and sun, does not adversely affect the natural environment. Solutions promoting its use can contribute to less pollution of the environment, and therefore better living conditions for all of us.</a:t>
            </a:r>
            <a:endParaRPr lang="en-IN"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648200" y="2579888"/>
            <a:ext cx="4038600" cy="256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47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9592" y="908720"/>
            <a:ext cx="7920880" cy="2031325"/>
          </a:xfrm>
          <a:prstGeom prst="rect">
            <a:avLst/>
          </a:prstGeom>
        </p:spPr>
        <p:txBody>
          <a:bodyPr wrap="square">
            <a:spAutoFit/>
          </a:bodyPr>
          <a:lstStyle/>
          <a:p>
            <a:r>
              <a:rPr lang="en-US" dirty="0">
                <a:solidFill>
                  <a:srgbClr val="FF0000"/>
                </a:solidFill>
              </a:rPr>
              <a:t>HEALTH EXP/CAPITA and GDP/capita </a:t>
            </a:r>
            <a:r>
              <a:rPr lang="en-US" dirty="0"/>
              <a:t>Correlation between health </a:t>
            </a:r>
            <a:r>
              <a:rPr lang="en-US" dirty="0" err="1"/>
              <a:t>exp</a:t>
            </a:r>
            <a:r>
              <a:rPr lang="en-US" dirty="0"/>
              <a:t> and GDP is –0.02764which is a negative and moderate in magnitude. From the scatterplot we can see that there is a linear trend and the points are not so randomly scattered on the chart. Therefore we can say that health </a:t>
            </a:r>
            <a:r>
              <a:rPr lang="en-US" dirty="0" err="1"/>
              <a:t>exp</a:t>
            </a:r>
            <a:r>
              <a:rPr lang="en-US" dirty="0"/>
              <a:t>/capita increases , there is a growth in GDP. Also sustainable growth largely depends on a healthy population. When a country invest more on public health infrastructure and its development it increases overall health of the population which increases a sustainable growth . </a:t>
            </a:r>
            <a:endParaRPr lang="en-IN" dirty="0"/>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50006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512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182</TotalTime>
  <Words>1098</Words>
  <Application>Microsoft Office PowerPoint</Application>
  <PresentationFormat>On-screen Show (4:3)</PresentationFormat>
  <Paragraphs>92</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 Antiqua</vt:lpstr>
      <vt:lpstr>Calibri</vt:lpstr>
      <vt:lpstr>Lucida Sans</vt:lpstr>
      <vt:lpstr>Wingdings</vt:lpstr>
      <vt:lpstr>Wingdings 2</vt:lpstr>
      <vt:lpstr>Wingdings 3</vt:lpstr>
      <vt:lpstr>Apex</vt:lpstr>
      <vt:lpstr>World Economic Indicator Project BY Gaurav kumar</vt:lpstr>
      <vt:lpstr>PowerPoint Presentation</vt:lpstr>
      <vt:lpstr>EXECUTIVE SUMMARY</vt:lpstr>
      <vt:lpstr>DETAILED ANALYSIS</vt:lpstr>
      <vt:lpstr>GDP HEALTH/CAPITA</vt:lpstr>
      <vt:lpstr>PowerPoint Presentation</vt:lpstr>
      <vt:lpstr>PowerPoint Presentation</vt:lpstr>
      <vt:lpstr>BIVARIATE ANALYSIS</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STORYLINE</dc:title>
  <dc:creator>gaurav123</dc:creator>
  <cp:lastModifiedBy>gaurav123</cp:lastModifiedBy>
  <cp:revision>19</cp:revision>
  <dcterms:created xsi:type="dcterms:W3CDTF">2023-02-15T18:14:19Z</dcterms:created>
  <dcterms:modified xsi:type="dcterms:W3CDTF">2023-09-21T11:36:41Z</dcterms:modified>
</cp:coreProperties>
</file>